
<file path=[Content_Types].xml><?xml version="1.0" encoding="utf-8"?>
<Types xmlns="http://schemas.openxmlformats.org/package/2006/content-types">
  <Default Extension="bin" ContentType="application/vnd.openxmlformats-officedocument.oleObject"/>
  <Default Extension="tmp" ContentType="image/png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1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  <p:sldMasterId id="2147483806" r:id="rId2"/>
    <p:sldMasterId id="2147483818" r:id="rId3"/>
  </p:sldMasterIdLst>
  <p:notesMasterIdLst>
    <p:notesMasterId r:id="rId107"/>
  </p:notesMasterIdLst>
  <p:handoutMasterIdLst>
    <p:handoutMasterId r:id="rId108"/>
  </p:handoutMasterIdLst>
  <p:sldIdLst>
    <p:sldId id="860" r:id="rId4"/>
    <p:sldId id="459" r:id="rId5"/>
    <p:sldId id="862" r:id="rId6"/>
    <p:sldId id="863" r:id="rId7"/>
    <p:sldId id="825" r:id="rId8"/>
    <p:sldId id="864" r:id="rId9"/>
    <p:sldId id="996" r:id="rId10"/>
    <p:sldId id="865" r:id="rId11"/>
    <p:sldId id="1109" r:id="rId12"/>
    <p:sldId id="861" r:id="rId13"/>
    <p:sldId id="867" r:id="rId14"/>
    <p:sldId id="1102" r:id="rId15"/>
    <p:sldId id="869" r:id="rId16"/>
    <p:sldId id="870" r:id="rId17"/>
    <p:sldId id="871" r:id="rId18"/>
    <p:sldId id="872" r:id="rId19"/>
    <p:sldId id="873" r:id="rId20"/>
    <p:sldId id="992" r:id="rId21"/>
    <p:sldId id="875" r:id="rId22"/>
    <p:sldId id="876" r:id="rId23"/>
    <p:sldId id="877" r:id="rId24"/>
    <p:sldId id="982" r:id="rId25"/>
    <p:sldId id="1103" r:id="rId26"/>
    <p:sldId id="879" r:id="rId27"/>
    <p:sldId id="880" r:id="rId28"/>
    <p:sldId id="881" r:id="rId29"/>
    <p:sldId id="1097" r:id="rId30"/>
    <p:sldId id="882" r:id="rId31"/>
    <p:sldId id="985" r:id="rId32"/>
    <p:sldId id="883" r:id="rId33"/>
    <p:sldId id="1098" r:id="rId34"/>
    <p:sldId id="885" r:id="rId35"/>
    <p:sldId id="886" r:id="rId36"/>
    <p:sldId id="887" r:id="rId37"/>
    <p:sldId id="888" r:id="rId38"/>
    <p:sldId id="1116" r:id="rId39"/>
    <p:sldId id="889" r:id="rId40"/>
    <p:sldId id="489" r:id="rId41"/>
    <p:sldId id="490" r:id="rId42"/>
    <p:sldId id="890" r:id="rId43"/>
    <p:sldId id="891" r:id="rId44"/>
    <p:sldId id="984" r:id="rId45"/>
    <p:sldId id="894" r:id="rId46"/>
    <p:sldId id="895" r:id="rId47"/>
    <p:sldId id="898" r:id="rId48"/>
    <p:sldId id="897" r:id="rId49"/>
    <p:sldId id="899" r:id="rId50"/>
    <p:sldId id="900" r:id="rId51"/>
    <p:sldId id="901" r:id="rId52"/>
    <p:sldId id="902" r:id="rId53"/>
    <p:sldId id="903" r:id="rId54"/>
    <p:sldId id="904" r:id="rId55"/>
    <p:sldId id="905" r:id="rId56"/>
    <p:sldId id="906" r:id="rId57"/>
    <p:sldId id="907" r:id="rId58"/>
    <p:sldId id="908" r:id="rId59"/>
    <p:sldId id="1110" r:id="rId60"/>
    <p:sldId id="756" r:id="rId61"/>
    <p:sldId id="757" r:id="rId62"/>
    <p:sldId id="851" r:id="rId63"/>
    <p:sldId id="910" r:id="rId64"/>
    <p:sldId id="1111" r:id="rId65"/>
    <p:sldId id="788" r:id="rId66"/>
    <p:sldId id="1078" r:id="rId67"/>
    <p:sldId id="1080" r:id="rId68"/>
    <p:sldId id="1086" r:id="rId69"/>
    <p:sldId id="1107" r:id="rId70"/>
    <p:sldId id="1104" r:id="rId71"/>
    <p:sldId id="999" r:id="rId72"/>
    <p:sldId id="1000" r:id="rId73"/>
    <p:sldId id="1001" r:id="rId74"/>
    <p:sldId id="1002" r:id="rId75"/>
    <p:sldId id="1003" r:id="rId76"/>
    <p:sldId id="1004" r:id="rId77"/>
    <p:sldId id="1005" r:id="rId78"/>
    <p:sldId id="1006" r:id="rId79"/>
    <p:sldId id="1007" r:id="rId80"/>
    <p:sldId id="1008" r:id="rId81"/>
    <p:sldId id="1009" r:id="rId82"/>
    <p:sldId id="1010" r:id="rId83"/>
    <p:sldId id="1027" r:id="rId84"/>
    <p:sldId id="1105" r:id="rId85"/>
    <p:sldId id="1012" r:id="rId86"/>
    <p:sldId id="1013" r:id="rId87"/>
    <p:sldId id="1014" r:id="rId88"/>
    <p:sldId id="1015" r:id="rId89"/>
    <p:sldId id="1016" r:id="rId90"/>
    <p:sldId id="1017" r:id="rId91"/>
    <p:sldId id="1018" r:id="rId92"/>
    <p:sldId id="1019" r:id="rId93"/>
    <p:sldId id="1020" r:id="rId94"/>
    <p:sldId id="1021" r:id="rId95"/>
    <p:sldId id="1022" r:id="rId96"/>
    <p:sldId id="1023" r:id="rId97"/>
    <p:sldId id="1101" r:id="rId98"/>
    <p:sldId id="1024" r:id="rId99"/>
    <p:sldId id="1025" r:id="rId100"/>
    <p:sldId id="1113" r:id="rId101"/>
    <p:sldId id="1114" r:id="rId102"/>
    <p:sldId id="1115" r:id="rId103"/>
    <p:sldId id="1026" r:id="rId104"/>
    <p:sldId id="991" r:id="rId105"/>
    <p:sldId id="689" r:id="rId106"/>
  </p:sldIdLst>
  <p:sldSz cx="9144000" cy="6858000" type="screen4x3"/>
  <p:notesSz cx="6669088" cy="9926638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800000"/>
    <a:srgbClr val="FF0000"/>
    <a:srgbClr val="9900FF"/>
    <a:srgbClr val="99FFCC"/>
    <a:srgbClr val="FF99CC"/>
    <a:srgbClr val="FFFF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3" autoAdjust="0"/>
    <p:restoredTop sz="96758" autoAdjust="0"/>
  </p:normalViewPr>
  <p:slideViewPr>
    <p:cSldViewPr>
      <p:cViewPr varScale="1">
        <p:scale>
          <a:sx n="123" d="100"/>
          <a:sy n="123" d="100"/>
        </p:scale>
        <p:origin x="1694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9364"/>
    </p:cViewPr>
  </p:sorterViewPr>
  <p:notesViewPr>
    <p:cSldViewPr>
      <p:cViewPr varScale="1">
        <p:scale>
          <a:sx n="48" d="100"/>
          <a:sy n="48" d="100"/>
        </p:scale>
        <p:origin x="-1896" y="-90"/>
      </p:cViewPr>
      <p:guideLst>
        <p:guide orient="horz" pos="3126"/>
        <p:guide pos="2101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tableStyles" Target="tableStyles.xml"/><Relationship Id="rId16" Type="http://schemas.openxmlformats.org/officeDocument/2006/relationships/slide" Target="slides/slide13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presProps" Target="presProp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5.emf"/><Relationship Id="rId18" Type="http://schemas.openxmlformats.org/officeDocument/2006/relationships/image" Target="../media/image30.emf"/><Relationship Id="rId3" Type="http://schemas.openxmlformats.org/officeDocument/2006/relationships/image" Target="../media/image15.emf"/><Relationship Id="rId21" Type="http://schemas.openxmlformats.org/officeDocument/2006/relationships/image" Target="../media/image33.emf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17" Type="http://schemas.openxmlformats.org/officeDocument/2006/relationships/image" Target="../media/image29.emf"/><Relationship Id="rId2" Type="http://schemas.openxmlformats.org/officeDocument/2006/relationships/image" Target="../media/image14.emf"/><Relationship Id="rId16" Type="http://schemas.openxmlformats.org/officeDocument/2006/relationships/image" Target="../media/image28.emf"/><Relationship Id="rId20" Type="http://schemas.openxmlformats.org/officeDocument/2006/relationships/image" Target="../media/image32.emf"/><Relationship Id="rId1" Type="http://schemas.openxmlformats.org/officeDocument/2006/relationships/image" Target="../media/image13.emf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5" Type="http://schemas.openxmlformats.org/officeDocument/2006/relationships/image" Target="../media/image27.emf"/><Relationship Id="rId10" Type="http://schemas.openxmlformats.org/officeDocument/2006/relationships/image" Target="../media/image22.emf"/><Relationship Id="rId19" Type="http://schemas.openxmlformats.org/officeDocument/2006/relationships/image" Target="../media/image31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Relationship Id="rId14" Type="http://schemas.openxmlformats.org/officeDocument/2006/relationships/image" Target="../media/image26.emf"/><Relationship Id="rId22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47.emf"/><Relationship Id="rId18" Type="http://schemas.openxmlformats.org/officeDocument/2006/relationships/image" Target="../media/image52.emf"/><Relationship Id="rId3" Type="http://schemas.openxmlformats.org/officeDocument/2006/relationships/image" Target="../media/image37.emf"/><Relationship Id="rId21" Type="http://schemas.openxmlformats.org/officeDocument/2006/relationships/image" Target="../media/image55.emf"/><Relationship Id="rId7" Type="http://schemas.openxmlformats.org/officeDocument/2006/relationships/image" Target="../media/image41.emf"/><Relationship Id="rId12" Type="http://schemas.openxmlformats.org/officeDocument/2006/relationships/image" Target="../media/image46.emf"/><Relationship Id="rId17" Type="http://schemas.openxmlformats.org/officeDocument/2006/relationships/image" Target="../media/image51.emf"/><Relationship Id="rId2" Type="http://schemas.openxmlformats.org/officeDocument/2006/relationships/image" Target="../media/image36.emf"/><Relationship Id="rId16" Type="http://schemas.openxmlformats.org/officeDocument/2006/relationships/image" Target="../media/image50.emf"/><Relationship Id="rId20" Type="http://schemas.openxmlformats.org/officeDocument/2006/relationships/image" Target="../media/image54.emf"/><Relationship Id="rId1" Type="http://schemas.openxmlformats.org/officeDocument/2006/relationships/image" Target="../media/image35.emf"/><Relationship Id="rId6" Type="http://schemas.openxmlformats.org/officeDocument/2006/relationships/image" Target="../media/image40.emf"/><Relationship Id="rId11" Type="http://schemas.openxmlformats.org/officeDocument/2006/relationships/image" Target="../media/image45.emf"/><Relationship Id="rId5" Type="http://schemas.openxmlformats.org/officeDocument/2006/relationships/image" Target="../media/image39.emf"/><Relationship Id="rId15" Type="http://schemas.openxmlformats.org/officeDocument/2006/relationships/image" Target="../media/image49.emf"/><Relationship Id="rId10" Type="http://schemas.openxmlformats.org/officeDocument/2006/relationships/image" Target="../media/image44.emf"/><Relationship Id="rId19" Type="http://schemas.openxmlformats.org/officeDocument/2006/relationships/image" Target="../media/image53.emf"/><Relationship Id="rId4" Type="http://schemas.openxmlformats.org/officeDocument/2006/relationships/image" Target="../media/image38.emf"/><Relationship Id="rId9" Type="http://schemas.openxmlformats.org/officeDocument/2006/relationships/image" Target="../media/image43.emf"/><Relationship Id="rId14" Type="http://schemas.openxmlformats.org/officeDocument/2006/relationships/image" Target="../media/image48.emf"/><Relationship Id="rId22" Type="http://schemas.openxmlformats.org/officeDocument/2006/relationships/image" Target="../media/image5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79.emf"/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12" Type="http://schemas.openxmlformats.org/officeDocument/2006/relationships/image" Target="../media/image78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Relationship Id="rId6" Type="http://schemas.openxmlformats.org/officeDocument/2006/relationships/image" Target="../media/image72.emf"/><Relationship Id="rId11" Type="http://schemas.openxmlformats.org/officeDocument/2006/relationships/image" Target="../media/image77.emf"/><Relationship Id="rId5" Type="http://schemas.openxmlformats.org/officeDocument/2006/relationships/image" Target="../media/image71.emf"/><Relationship Id="rId10" Type="http://schemas.openxmlformats.org/officeDocument/2006/relationships/image" Target="../media/image76.emf"/><Relationship Id="rId4" Type="http://schemas.openxmlformats.org/officeDocument/2006/relationships/image" Target="../media/image70.emf"/><Relationship Id="rId9" Type="http://schemas.openxmlformats.org/officeDocument/2006/relationships/image" Target="../media/image75.emf"/><Relationship Id="rId14" Type="http://schemas.openxmlformats.org/officeDocument/2006/relationships/image" Target="../media/image80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49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49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49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530C9DD-F028-4CEB-B17F-C6BC6F714E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3641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04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fld id="{0F701FD5-82DA-43F1-A3FB-A1D3917457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83409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D0CBCB-4BB0-4EE6-B090-D3CEA7CA3E20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>
              <a:latin typeface="Arial" charset="0"/>
              <a:ea typeface="宋体" charset="-122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4"/>
            <a:ext cx="4890665" cy="4466987"/>
          </a:xfrm>
          <a:noFill/>
          <a:ln/>
        </p:spPr>
        <p:txBody>
          <a:bodyPr/>
          <a:lstStyle/>
          <a:p>
            <a:pPr eaLnBrk="1" hangingPunct="1"/>
            <a:endParaRPr lang="zh-CN" altLang="zh-CN">
              <a:solidFill>
                <a:srgbClr val="FF3300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352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701FD5-82DA-43F1-A3FB-A1D3917457A4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654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01FD5-82DA-43F1-A3FB-A1D3917457A4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7539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01FD5-82DA-43F1-A3FB-A1D3917457A4}" type="slidenum">
              <a:rPr lang="en-US" altLang="zh-CN" smtClean="0"/>
              <a:pPr>
                <a:defRPr/>
              </a:pPr>
              <a:t>103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0182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01FD5-82DA-43F1-A3FB-A1D3917457A4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9875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01FD5-82DA-43F1-A3FB-A1D3917457A4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8126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01FD5-82DA-43F1-A3FB-A1D3917457A4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1417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01FD5-82DA-43F1-A3FB-A1D3917457A4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5437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 txBox="1">
            <a:spLocks noGrp="1" noChangeArrowheads="1"/>
          </p:cNvSpPr>
          <p:nvPr/>
        </p:nvSpPr>
        <p:spPr bwMode="auto">
          <a:xfrm>
            <a:off x="3776663" y="9429750"/>
            <a:ext cx="28908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827" tIns="45414" rIns="90827" bIns="45414" anchor="b"/>
          <a:lstStyle/>
          <a:p>
            <a:pPr algn="r" defTabSz="908050"/>
            <a:fld id="{CD3C77BD-0576-45D4-A9E4-3917A4780190}" type="slidenum">
              <a:rPr lang="en-US" altLang="ja-JP" sz="1200" b="0">
                <a:latin typeface="Arial" pitchFamily="34" charset="0"/>
                <a:ea typeface="MS PGothic" pitchFamily="34" charset="-128"/>
              </a:rPr>
              <a:pPr algn="r" defTabSz="908050"/>
              <a:t>58</a:t>
            </a:fld>
            <a:endParaRPr lang="en-US" altLang="ja-JP" sz="1200" b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4538"/>
            <a:ext cx="4962525" cy="3722687"/>
          </a:xfrm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  <a:ln/>
        </p:spPr>
        <p:txBody>
          <a:bodyPr lIns="90827" tIns="45414" rIns="90827" bIns="45414"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811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 txBox="1">
            <a:spLocks noGrp="1" noChangeArrowheads="1"/>
          </p:cNvSpPr>
          <p:nvPr/>
        </p:nvSpPr>
        <p:spPr bwMode="auto">
          <a:xfrm>
            <a:off x="3776663" y="9429750"/>
            <a:ext cx="28908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827" tIns="45414" rIns="90827" bIns="45414" anchor="b"/>
          <a:lstStyle/>
          <a:p>
            <a:pPr algn="r" defTabSz="908050"/>
            <a:fld id="{A4B2A3D2-D9ED-4915-9A94-B71AED10D59B}" type="slidenum">
              <a:rPr lang="en-US" altLang="ja-JP" sz="1200" b="0">
                <a:latin typeface="Arial" pitchFamily="34" charset="0"/>
                <a:ea typeface="MS PGothic" pitchFamily="34" charset="-128"/>
              </a:rPr>
              <a:pPr algn="r" defTabSz="908050"/>
              <a:t>59</a:t>
            </a:fld>
            <a:endParaRPr lang="en-US" altLang="ja-JP" sz="1200" b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4538"/>
            <a:ext cx="4962525" cy="3722687"/>
          </a:xfrm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  <a:ln/>
        </p:spPr>
        <p:txBody>
          <a:bodyPr lIns="90827" tIns="45414" rIns="90827" bIns="45414"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000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/>
              <a:t>这是做卷积操作的例子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2C8334-D64D-497C-A754-497783A1B418}" type="slidenum">
              <a:rPr lang="en-US" altLang="ja-JP" smtClean="0"/>
              <a:pPr>
                <a:defRPr/>
              </a:pPr>
              <a:t>64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73213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2C8334-D64D-497C-A754-497783A1B418}" type="slidenum">
              <a:rPr lang="en-US" altLang="ja-JP" smtClean="0"/>
              <a:pPr>
                <a:defRPr/>
              </a:pPr>
              <a:t>65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61719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fld id="{5BE44E5F-2E60-4FC0-AC9C-9B4D140E38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54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A7E98-741B-4340-A8A3-83AD39137AB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90075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DA199-89A0-4DAA-B10B-8E6B09FDD17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2529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4D5B6B"/>
                </a:solidFill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4D5B6B"/>
                </a:solidFill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4D5B6B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6E382487-BB7B-4AB4-A7D9-366EE518AA51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4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8055429" cy="1030514"/>
          </a:xfrm>
        </p:spPr>
        <p:txBody>
          <a:bodyPr/>
          <a:lstStyle>
            <a:lvl1pPr algn="l">
              <a:defRPr sz="4400" baseline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627" y="1259113"/>
            <a:ext cx="8026401" cy="521425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8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30A690-F317-4ED3-8476-06A468B1BCC6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88829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0C2F3-97E3-4ABB-B9FC-6B2DF20DC0F6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11996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58BDF7-BDE1-407A-8C7E-D5A0DA949910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72358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C1C769-4ED5-4761-89EE-182A135D0915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84212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41D0E5-B544-4249-9EED-E8B8BB01262A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8910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1BCC8-560B-4A60-B760-5B343B1339D6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46996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E9BBA-E48B-4841-BCC2-F4584AB964CE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6463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8055429" cy="1030514"/>
          </a:xfrm>
        </p:spPr>
        <p:txBody>
          <a:bodyPr/>
          <a:lstStyle>
            <a:lvl1pPr algn="l">
              <a:defRPr sz="4400" baseline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268760"/>
            <a:ext cx="8026401" cy="521425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8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fld id="{5BE44E5F-2E60-4FC0-AC9C-9B4D140E38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88829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364EF-38AA-432F-98B6-70AD81821963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59962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A7E98-741B-4340-A8A3-83AD39137AB3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900754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DA199-89A0-4DAA-B10B-8E6B09FDD179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252913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6E382487-BB7B-4AB4-A7D9-366EE518AA51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12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8055429" cy="1030514"/>
          </a:xfrm>
        </p:spPr>
        <p:txBody>
          <a:bodyPr/>
          <a:lstStyle>
            <a:lvl1pPr algn="l">
              <a:defRPr sz="4400" baseline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627" y="1259113"/>
            <a:ext cx="8026401" cy="521425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8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70685" y="6233886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30A690-F317-4ED3-8476-06A468B1BCC6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74705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70686" y="6291943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0C2F3-97E3-4ABB-B9FC-6B2DF20DC0F6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579476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58BDF7-BDE1-407A-8C7E-D5A0DA949910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01064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C1C769-4ED5-4761-89EE-182A135D0915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236897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41D0E5-B544-4249-9EED-E8B8BB01262A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230863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12460" y="6416675"/>
            <a:ext cx="381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0B1BCC8-560B-4A60-B760-5B343B1339D6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9953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63000" y="6492875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0C2F3-97E3-4ABB-B9FC-6B2DF20DC0F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119965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E9BBA-E48B-4841-BCC2-F4584AB964CE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860941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364EF-38AA-432F-98B6-70AD81821963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11397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A7E98-741B-4340-A8A3-83AD39137AB3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87894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DA199-89A0-4DAA-B10B-8E6B09FDD179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79508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756957" y="6479117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fld id="{5BE44E5F-2E60-4FC0-AC9C-9B4D140E38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72358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742636" y="6491390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1C769-4ED5-4761-89EE-182A135D091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84212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63000" y="6492875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fld id="{5BE44E5F-2E60-4FC0-AC9C-9B4D140E38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8910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40589" y="6444335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fld id="{5BE44E5F-2E60-4FC0-AC9C-9B4D140E38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4699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E9BBA-E48B-4841-BCC2-F4584AB964C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6463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364EF-38AA-432F-98B6-70AD8182196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59962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8628" y="0"/>
            <a:ext cx="8011885" cy="9579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en-US" dirty="0"/>
          </a:p>
        </p:txBody>
      </p:sp>
      <p:sp>
        <p:nvSpPr>
          <p:cNvPr id="308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38629" y="1320800"/>
            <a:ext cx="8026399" cy="505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5BE44E5F-2E60-4FC0-AC9C-9B4D140E38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ja-JP"/>
          </a:p>
        </p:txBody>
      </p:sp>
      <p:cxnSp>
        <p:nvCxnSpPr>
          <p:cNvPr id="11" name="直接连接符 10"/>
          <p:cNvCxnSpPr/>
          <p:nvPr/>
        </p:nvCxnSpPr>
        <p:spPr>
          <a:xfrm>
            <a:off x="638629" y="1103086"/>
            <a:ext cx="805542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 kern="1200">
          <a:ln w="12700">
            <a:solidFill>
              <a:schemeClr val="tx2"/>
            </a:solidFill>
          </a:ln>
          <a:solidFill>
            <a:schemeClr val="bg1"/>
          </a:solidFill>
          <a:effectLst/>
          <a:latin typeface="+mn-ea"/>
          <a:ea typeface="+mn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800" kern="1200">
          <a:solidFill>
            <a:srgbClr val="000000"/>
          </a:solidFill>
          <a:latin typeface="+mn-lt"/>
          <a:ea typeface="MS Mincho" pitchFamily="49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˃"/>
        <a:defRPr kern="1200">
          <a:solidFill>
            <a:srgbClr val="000000"/>
          </a:solidFill>
          <a:latin typeface="+mn-lt"/>
          <a:ea typeface="MS Mincho" pitchFamily="49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Calibri" pitchFamily="34" charset="0"/>
        <a:buChar char="+"/>
        <a:defRPr kern="1200">
          <a:solidFill>
            <a:srgbClr val="000000"/>
          </a:solidFill>
          <a:latin typeface="+mn-lt"/>
          <a:ea typeface="MS Mincho" pitchFamily="49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rgbClr val="000000"/>
          </a:solidFill>
          <a:latin typeface="+mn-lt"/>
          <a:ea typeface="MS Mincho" pitchFamily="49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rgbClr val="000000"/>
          </a:solidFill>
          <a:latin typeface="+mn-lt"/>
          <a:ea typeface="MS Mincho" pitchFamily="49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8628" y="0"/>
            <a:ext cx="8011885" cy="9579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en-US" dirty="0"/>
          </a:p>
        </p:txBody>
      </p:sp>
      <p:sp>
        <p:nvSpPr>
          <p:cNvPr id="308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38629" y="1320800"/>
            <a:ext cx="8026399" cy="505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72AFAD0F-6848-4FA4-9C02-A9ED2BF7004B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solidFill>
                <a:srgbClr val="4D5B6B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ja-JP"/>
          </a:p>
        </p:txBody>
      </p:sp>
      <p:cxnSp>
        <p:nvCxnSpPr>
          <p:cNvPr id="11" name="直接连接符 10"/>
          <p:cNvCxnSpPr/>
          <p:nvPr/>
        </p:nvCxnSpPr>
        <p:spPr>
          <a:xfrm>
            <a:off x="638629" y="1103086"/>
            <a:ext cx="805542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 kern="1200">
          <a:ln w="12700">
            <a:solidFill>
              <a:schemeClr val="tx2"/>
            </a:solidFill>
          </a:ln>
          <a:solidFill>
            <a:schemeClr val="bg1"/>
          </a:solidFill>
          <a:effectLst/>
          <a:latin typeface="+mn-ea"/>
          <a:ea typeface="+mn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800" b="1" kern="1200">
          <a:solidFill>
            <a:srgbClr val="000000"/>
          </a:solidFill>
          <a:latin typeface="+mn-ea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˃"/>
        <a:defRPr b="1" kern="1200">
          <a:solidFill>
            <a:srgbClr val="000000"/>
          </a:solidFill>
          <a:latin typeface="+mn-ea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Calibri" pitchFamily="34" charset="0"/>
        <a:buChar char="+"/>
        <a:defRPr b="1" kern="1200">
          <a:solidFill>
            <a:srgbClr val="000000"/>
          </a:solidFill>
          <a:latin typeface="+mn-ea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b="1" kern="1200">
          <a:solidFill>
            <a:srgbClr val="000000"/>
          </a:solidFill>
          <a:latin typeface="+mn-ea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b="1" kern="1200">
          <a:solidFill>
            <a:srgbClr val="000000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8628" y="0"/>
            <a:ext cx="8011885" cy="9579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en-US" dirty="0"/>
          </a:p>
        </p:txBody>
      </p:sp>
      <p:sp>
        <p:nvSpPr>
          <p:cNvPr id="308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38629" y="1320800"/>
            <a:ext cx="8026399" cy="505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94057" y="6417361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2AFAD0F-6848-4FA4-9C02-A9ED2BF7004B}" type="slidenum">
              <a:rPr lang="en-US" altLang="ja-JP" smtClean="0">
                <a:latin typeface="Arial" pitchFamily="34" charset="0"/>
                <a:ea typeface="宋体" pitchFamily="2" charset="-122"/>
              </a:rPr>
              <a:pPr>
                <a:defRPr/>
              </a:pPr>
              <a:t>‹#›</a:t>
            </a:fld>
            <a:endParaRPr lang="en-US" altLang="ja-JP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solidFill>
                <a:srgbClr val="4D5B6B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ja-JP"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38629" y="1103086"/>
            <a:ext cx="805542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093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ln w="12700">
            <a:solidFill>
              <a:schemeClr val="tx2"/>
            </a:solidFill>
          </a:ln>
          <a:solidFill>
            <a:schemeClr val="bg1"/>
          </a:solidFill>
          <a:effectLst/>
          <a:latin typeface="+mn-ea"/>
          <a:ea typeface="+mn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800" b="1" kern="1200">
          <a:solidFill>
            <a:srgbClr val="000000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˃"/>
        <a:defRPr b="1" kern="1200">
          <a:solidFill>
            <a:srgbClr val="000000"/>
          </a:solidFill>
          <a:latin typeface="+mn-ea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+"/>
        <a:defRPr b="1" kern="1200">
          <a:solidFill>
            <a:srgbClr val="000000"/>
          </a:solidFill>
          <a:latin typeface="+mn-ea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b="1" kern="1200">
          <a:solidFill>
            <a:srgbClr val="000000"/>
          </a:solidFill>
          <a:latin typeface="+mn-e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 kern="1200">
          <a:solidFill>
            <a:srgbClr val="000000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tags" Target="../tags/tag115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5" Type="http://schemas.openxmlformats.org/officeDocument/2006/relationships/tags" Target="../tags/tag107.xml"/><Relationship Id="rId15" Type="http://schemas.openxmlformats.org/officeDocument/2006/relationships/image" Target="../media/image65.tmp"/><Relationship Id="rId10" Type="http://schemas.openxmlformats.org/officeDocument/2006/relationships/tags" Target="../tags/tag112.xml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9.e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e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emf"/><Relationship Id="rId20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2.e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10" Type="http://schemas.openxmlformats.org/officeDocument/2006/relationships/image" Target="../media/image5.e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.emf"/><Relationship Id="rId2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emf"/><Relationship Id="rId18" Type="http://schemas.openxmlformats.org/officeDocument/2006/relationships/oleObject" Target="../embeddings/oleObject19.bin"/><Relationship Id="rId26" Type="http://schemas.openxmlformats.org/officeDocument/2006/relationships/oleObject" Target="../embeddings/oleObject23.bin"/><Relationship Id="rId39" Type="http://schemas.openxmlformats.org/officeDocument/2006/relationships/image" Target="../media/image30.emf"/><Relationship Id="rId21" Type="http://schemas.openxmlformats.org/officeDocument/2006/relationships/image" Target="../media/image21.emf"/><Relationship Id="rId34" Type="http://schemas.openxmlformats.org/officeDocument/2006/relationships/oleObject" Target="../embeddings/oleObject27.bin"/><Relationship Id="rId42" Type="http://schemas.openxmlformats.org/officeDocument/2006/relationships/oleObject" Target="../embeddings/oleObject31.bin"/><Relationship Id="rId47" Type="http://schemas.openxmlformats.org/officeDocument/2006/relationships/image" Target="../media/image34.emf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8.bin"/><Relationship Id="rId29" Type="http://schemas.openxmlformats.org/officeDocument/2006/relationships/image" Target="../media/image25.e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6.emf"/><Relationship Id="rId24" Type="http://schemas.openxmlformats.org/officeDocument/2006/relationships/oleObject" Target="../embeddings/oleObject22.bin"/><Relationship Id="rId32" Type="http://schemas.openxmlformats.org/officeDocument/2006/relationships/oleObject" Target="../embeddings/oleObject26.bin"/><Relationship Id="rId37" Type="http://schemas.openxmlformats.org/officeDocument/2006/relationships/image" Target="../media/image29.emf"/><Relationship Id="rId40" Type="http://schemas.openxmlformats.org/officeDocument/2006/relationships/oleObject" Target="../embeddings/oleObject30.bin"/><Relationship Id="rId45" Type="http://schemas.openxmlformats.org/officeDocument/2006/relationships/image" Target="../media/image33.emf"/><Relationship Id="rId5" Type="http://schemas.openxmlformats.org/officeDocument/2006/relationships/image" Target="../media/image13.emf"/><Relationship Id="rId15" Type="http://schemas.openxmlformats.org/officeDocument/2006/relationships/image" Target="../media/image18.emf"/><Relationship Id="rId23" Type="http://schemas.openxmlformats.org/officeDocument/2006/relationships/image" Target="../media/image22.emf"/><Relationship Id="rId28" Type="http://schemas.openxmlformats.org/officeDocument/2006/relationships/oleObject" Target="../embeddings/oleObject24.bin"/><Relationship Id="rId36" Type="http://schemas.openxmlformats.org/officeDocument/2006/relationships/oleObject" Target="../embeddings/oleObject28.bin"/><Relationship Id="rId10" Type="http://schemas.openxmlformats.org/officeDocument/2006/relationships/oleObject" Target="../embeddings/oleObject15.bin"/><Relationship Id="rId19" Type="http://schemas.openxmlformats.org/officeDocument/2006/relationships/image" Target="../media/image20.emf"/><Relationship Id="rId31" Type="http://schemas.openxmlformats.org/officeDocument/2006/relationships/image" Target="../media/image26.emf"/><Relationship Id="rId44" Type="http://schemas.openxmlformats.org/officeDocument/2006/relationships/oleObject" Target="../embeddings/oleObject32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5.emf"/><Relationship Id="rId14" Type="http://schemas.openxmlformats.org/officeDocument/2006/relationships/oleObject" Target="../embeddings/oleObject17.bin"/><Relationship Id="rId22" Type="http://schemas.openxmlformats.org/officeDocument/2006/relationships/oleObject" Target="../embeddings/oleObject21.bin"/><Relationship Id="rId27" Type="http://schemas.openxmlformats.org/officeDocument/2006/relationships/image" Target="../media/image24.emf"/><Relationship Id="rId30" Type="http://schemas.openxmlformats.org/officeDocument/2006/relationships/oleObject" Target="../embeddings/oleObject25.bin"/><Relationship Id="rId35" Type="http://schemas.openxmlformats.org/officeDocument/2006/relationships/image" Target="../media/image28.emf"/><Relationship Id="rId43" Type="http://schemas.openxmlformats.org/officeDocument/2006/relationships/image" Target="../media/image32.emf"/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3.xml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19.emf"/><Relationship Id="rId25" Type="http://schemas.openxmlformats.org/officeDocument/2006/relationships/image" Target="../media/image23.emf"/><Relationship Id="rId33" Type="http://schemas.openxmlformats.org/officeDocument/2006/relationships/image" Target="../media/image27.emf"/><Relationship Id="rId38" Type="http://schemas.openxmlformats.org/officeDocument/2006/relationships/oleObject" Target="../embeddings/oleObject29.bin"/><Relationship Id="rId46" Type="http://schemas.openxmlformats.org/officeDocument/2006/relationships/oleObject" Target="../embeddings/oleObject33.bin"/><Relationship Id="rId20" Type="http://schemas.openxmlformats.org/officeDocument/2006/relationships/oleObject" Target="../embeddings/oleObject20.bin"/><Relationship Id="rId41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9.bin"/><Relationship Id="rId18" Type="http://schemas.openxmlformats.org/officeDocument/2006/relationships/image" Target="../media/image42.emf"/><Relationship Id="rId26" Type="http://schemas.openxmlformats.org/officeDocument/2006/relationships/image" Target="../media/image46.emf"/><Relationship Id="rId39" Type="http://schemas.openxmlformats.org/officeDocument/2006/relationships/oleObject" Target="../embeddings/oleObject52.bin"/><Relationship Id="rId21" Type="http://schemas.openxmlformats.org/officeDocument/2006/relationships/oleObject" Target="../embeddings/oleObject43.bin"/><Relationship Id="rId34" Type="http://schemas.openxmlformats.org/officeDocument/2006/relationships/image" Target="../media/image50.emf"/><Relationship Id="rId42" Type="http://schemas.openxmlformats.org/officeDocument/2006/relationships/image" Target="../media/image54.emf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.emf"/><Relationship Id="rId29" Type="http://schemas.openxmlformats.org/officeDocument/2006/relationships/oleObject" Target="../embeddings/oleObject47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emf"/><Relationship Id="rId11" Type="http://schemas.openxmlformats.org/officeDocument/2006/relationships/oleObject" Target="../embeddings/oleObject38.bin"/><Relationship Id="rId24" Type="http://schemas.openxmlformats.org/officeDocument/2006/relationships/image" Target="../media/image45.emf"/><Relationship Id="rId32" Type="http://schemas.openxmlformats.org/officeDocument/2006/relationships/image" Target="../media/image49.emf"/><Relationship Id="rId37" Type="http://schemas.openxmlformats.org/officeDocument/2006/relationships/oleObject" Target="../embeddings/oleObject51.bin"/><Relationship Id="rId40" Type="http://schemas.openxmlformats.org/officeDocument/2006/relationships/image" Target="../media/image53.emf"/><Relationship Id="rId45" Type="http://schemas.openxmlformats.org/officeDocument/2006/relationships/oleObject" Target="../embeddings/oleObject55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23" Type="http://schemas.openxmlformats.org/officeDocument/2006/relationships/oleObject" Target="../embeddings/oleObject44.bin"/><Relationship Id="rId28" Type="http://schemas.openxmlformats.org/officeDocument/2006/relationships/image" Target="../media/image47.emf"/><Relationship Id="rId36" Type="http://schemas.openxmlformats.org/officeDocument/2006/relationships/image" Target="../media/image51.emf"/><Relationship Id="rId10" Type="http://schemas.openxmlformats.org/officeDocument/2006/relationships/image" Target="../media/image38.emf"/><Relationship Id="rId19" Type="http://schemas.openxmlformats.org/officeDocument/2006/relationships/oleObject" Target="../embeddings/oleObject42.bin"/><Relationship Id="rId31" Type="http://schemas.openxmlformats.org/officeDocument/2006/relationships/oleObject" Target="../embeddings/oleObject48.bin"/><Relationship Id="rId44" Type="http://schemas.openxmlformats.org/officeDocument/2006/relationships/image" Target="../media/image55.emf"/><Relationship Id="rId4" Type="http://schemas.openxmlformats.org/officeDocument/2006/relationships/image" Target="../media/image35.e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40.emf"/><Relationship Id="rId22" Type="http://schemas.openxmlformats.org/officeDocument/2006/relationships/image" Target="../media/image44.emf"/><Relationship Id="rId27" Type="http://schemas.openxmlformats.org/officeDocument/2006/relationships/oleObject" Target="../embeddings/oleObject46.bin"/><Relationship Id="rId30" Type="http://schemas.openxmlformats.org/officeDocument/2006/relationships/image" Target="../media/image48.emf"/><Relationship Id="rId35" Type="http://schemas.openxmlformats.org/officeDocument/2006/relationships/oleObject" Target="../embeddings/oleObject50.bin"/><Relationship Id="rId43" Type="http://schemas.openxmlformats.org/officeDocument/2006/relationships/oleObject" Target="../embeddings/oleObject54.bin"/><Relationship Id="rId8" Type="http://schemas.openxmlformats.org/officeDocument/2006/relationships/image" Target="../media/image37.emf"/><Relationship Id="rId3" Type="http://schemas.openxmlformats.org/officeDocument/2006/relationships/oleObject" Target="../embeddings/oleObject34.bin"/><Relationship Id="rId12" Type="http://schemas.openxmlformats.org/officeDocument/2006/relationships/image" Target="../media/image39.emf"/><Relationship Id="rId17" Type="http://schemas.openxmlformats.org/officeDocument/2006/relationships/oleObject" Target="../embeddings/oleObject41.bin"/><Relationship Id="rId25" Type="http://schemas.openxmlformats.org/officeDocument/2006/relationships/oleObject" Target="../embeddings/oleObject45.bin"/><Relationship Id="rId33" Type="http://schemas.openxmlformats.org/officeDocument/2006/relationships/oleObject" Target="../embeddings/oleObject49.bin"/><Relationship Id="rId38" Type="http://schemas.openxmlformats.org/officeDocument/2006/relationships/image" Target="../media/image52.emf"/><Relationship Id="rId46" Type="http://schemas.openxmlformats.org/officeDocument/2006/relationships/image" Target="../media/image56.emf"/><Relationship Id="rId20" Type="http://schemas.openxmlformats.org/officeDocument/2006/relationships/image" Target="../media/image43.emf"/><Relationship Id="rId41" Type="http://schemas.openxmlformats.org/officeDocument/2006/relationships/oleObject" Target="../embeddings/oleObject53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henlee@tsinghua.edu.c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57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6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0.e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62.emf"/><Relationship Id="rId4" Type="http://schemas.openxmlformats.org/officeDocument/2006/relationships/image" Target="../media/image59.emf"/><Relationship Id="rId9" Type="http://schemas.openxmlformats.org/officeDocument/2006/relationships/oleObject" Target="../embeddings/oleObject61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2" Type="http://schemas.openxmlformats.org/officeDocument/2006/relationships/tags" Target="../tags/tag9.xml"/><Relationship Id="rId16" Type="http://schemas.openxmlformats.org/officeDocument/2006/relationships/image" Target="../media/image65.tmp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64.jpe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18" Type="http://schemas.openxmlformats.org/officeDocument/2006/relationships/tags" Target="../tags/tag39.xml"/><Relationship Id="rId26" Type="http://schemas.openxmlformats.org/officeDocument/2006/relationships/image" Target="../media/image65.tmp"/><Relationship Id="rId3" Type="http://schemas.openxmlformats.org/officeDocument/2006/relationships/tags" Target="../tags/tag24.xml"/><Relationship Id="rId21" Type="http://schemas.openxmlformats.org/officeDocument/2006/relationships/tags" Target="../tags/tag42.xml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tags" Target="../tags/tag38.xml"/><Relationship Id="rId25" Type="http://schemas.openxmlformats.org/officeDocument/2006/relationships/notesSlide" Target="../notesSlides/notesSlide5.xml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20" Type="http://schemas.openxmlformats.org/officeDocument/2006/relationships/tags" Target="../tags/tag41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24" Type="http://schemas.openxmlformats.org/officeDocument/2006/relationships/slideLayout" Target="../slideLayouts/slideLayout7.xml"/><Relationship Id="rId5" Type="http://schemas.openxmlformats.org/officeDocument/2006/relationships/tags" Target="../tags/tag26.xml"/><Relationship Id="rId15" Type="http://schemas.openxmlformats.org/officeDocument/2006/relationships/tags" Target="../tags/tag36.xml"/><Relationship Id="rId23" Type="http://schemas.openxmlformats.org/officeDocument/2006/relationships/tags" Target="../tags/tag44.xml"/><Relationship Id="rId10" Type="http://schemas.openxmlformats.org/officeDocument/2006/relationships/tags" Target="../tags/tag31.xml"/><Relationship Id="rId19" Type="http://schemas.openxmlformats.org/officeDocument/2006/relationships/tags" Target="../tags/tag40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Relationship Id="rId22" Type="http://schemas.openxmlformats.org/officeDocument/2006/relationships/tags" Target="../tags/tag4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oleObject" Target="../embeddings/oleObject68.bin"/><Relationship Id="rId18" Type="http://schemas.openxmlformats.org/officeDocument/2006/relationships/image" Target="../media/image74.emf"/><Relationship Id="rId26" Type="http://schemas.openxmlformats.org/officeDocument/2006/relationships/image" Target="../media/image78.emf"/><Relationship Id="rId3" Type="http://schemas.openxmlformats.org/officeDocument/2006/relationships/oleObject" Target="../embeddings/oleObject63.bin"/><Relationship Id="rId21" Type="http://schemas.openxmlformats.org/officeDocument/2006/relationships/oleObject" Target="../embeddings/oleObject72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71.emf"/><Relationship Id="rId17" Type="http://schemas.openxmlformats.org/officeDocument/2006/relationships/oleObject" Target="../embeddings/oleObject70.bin"/><Relationship Id="rId25" Type="http://schemas.openxmlformats.org/officeDocument/2006/relationships/oleObject" Target="../embeddings/oleObject7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3.emf"/><Relationship Id="rId20" Type="http://schemas.openxmlformats.org/officeDocument/2006/relationships/image" Target="../media/image75.emf"/><Relationship Id="rId29" Type="http://schemas.openxmlformats.org/officeDocument/2006/relationships/oleObject" Target="../embeddings/oleObject76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68.emf"/><Relationship Id="rId11" Type="http://schemas.openxmlformats.org/officeDocument/2006/relationships/oleObject" Target="../embeddings/oleObject67.bin"/><Relationship Id="rId24" Type="http://schemas.openxmlformats.org/officeDocument/2006/relationships/image" Target="../media/image77.emf"/><Relationship Id="rId5" Type="http://schemas.openxmlformats.org/officeDocument/2006/relationships/oleObject" Target="../embeddings/oleObject64.bin"/><Relationship Id="rId15" Type="http://schemas.openxmlformats.org/officeDocument/2006/relationships/oleObject" Target="../embeddings/oleObject69.bin"/><Relationship Id="rId23" Type="http://schemas.openxmlformats.org/officeDocument/2006/relationships/oleObject" Target="../embeddings/oleObject73.bin"/><Relationship Id="rId28" Type="http://schemas.openxmlformats.org/officeDocument/2006/relationships/image" Target="../media/image79.emf"/><Relationship Id="rId10" Type="http://schemas.openxmlformats.org/officeDocument/2006/relationships/image" Target="../media/image70.emf"/><Relationship Id="rId19" Type="http://schemas.openxmlformats.org/officeDocument/2006/relationships/oleObject" Target="../embeddings/oleObject71.bin"/><Relationship Id="rId4" Type="http://schemas.openxmlformats.org/officeDocument/2006/relationships/image" Target="../media/image67.emf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72.emf"/><Relationship Id="rId22" Type="http://schemas.openxmlformats.org/officeDocument/2006/relationships/image" Target="../media/image76.emf"/><Relationship Id="rId27" Type="http://schemas.openxmlformats.org/officeDocument/2006/relationships/oleObject" Target="../embeddings/oleObject75.bin"/><Relationship Id="rId30" Type="http://schemas.openxmlformats.org/officeDocument/2006/relationships/image" Target="../media/image8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8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8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84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://cg.cs.tsinghua.edu.cn/montage/home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cgi.felk.cvut.cz/home/sykorad/gridcut.html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://cg.cs.tsinghua.edu.cn/montage/home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65.tmp"/><Relationship Id="rId5" Type="http://schemas.openxmlformats.org/officeDocument/2006/relationships/tags" Target="../tags/tag49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48.xml"/><Relationship Id="rId9" Type="http://schemas.openxmlformats.org/officeDocument/2006/relationships/tags" Target="../tags/tag5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oleObject" Target="../embeddings/oleObject82.bin"/><Relationship Id="rId7" Type="http://schemas.openxmlformats.org/officeDocument/2006/relationships/oleObject" Target="../embeddings/oleObject84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105.w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108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lot.io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18" Type="http://schemas.openxmlformats.org/officeDocument/2006/relationships/tags" Target="../tags/tag71.xml"/><Relationship Id="rId3" Type="http://schemas.openxmlformats.org/officeDocument/2006/relationships/tags" Target="../tags/tag56.xml"/><Relationship Id="rId21" Type="http://schemas.openxmlformats.org/officeDocument/2006/relationships/tags" Target="../tags/tag74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tags" Target="../tags/tag70.xml"/><Relationship Id="rId25" Type="http://schemas.openxmlformats.org/officeDocument/2006/relationships/image" Target="../media/image65.tmp"/><Relationship Id="rId2" Type="http://schemas.openxmlformats.org/officeDocument/2006/relationships/tags" Target="../tags/tag55.xml"/><Relationship Id="rId16" Type="http://schemas.openxmlformats.org/officeDocument/2006/relationships/tags" Target="../tags/tag69.xml"/><Relationship Id="rId20" Type="http://schemas.openxmlformats.org/officeDocument/2006/relationships/tags" Target="../tags/tag73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24" Type="http://schemas.openxmlformats.org/officeDocument/2006/relationships/slideLayout" Target="../slideLayouts/slideLayout29.xml"/><Relationship Id="rId5" Type="http://schemas.openxmlformats.org/officeDocument/2006/relationships/tags" Target="../tags/tag58.xml"/><Relationship Id="rId15" Type="http://schemas.openxmlformats.org/officeDocument/2006/relationships/tags" Target="../tags/tag68.xml"/><Relationship Id="rId23" Type="http://schemas.openxmlformats.org/officeDocument/2006/relationships/tags" Target="../tags/tag76.xml"/><Relationship Id="rId10" Type="http://schemas.openxmlformats.org/officeDocument/2006/relationships/tags" Target="../tags/tag63.xml"/><Relationship Id="rId19" Type="http://schemas.openxmlformats.org/officeDocument/2006/relationships/tags" Target="../tags/tag72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tags" Target="../tags/tag67.xml"/><Relationship Id="rId22" Type="http://schemas.openxmlformats.org/officeDocument/2006/relationships/tags" Target="../tags/tag7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5" Type="http://schemas.openxmlformats.org/officeDocument/2006/relationships/tags" Target="../tags/tag81.xml"/><Relationship Id="rId15" Type="http://schemas.openxmlformats.org/officeDocument/2006/relationships/image" Target="../media/image65.tmp"/><Relationship Id="rId10" Type="http://schemas.openxmlformats.org/officeDocument/2006/relationships/tags" Target="../tags/tag86.xml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tags" Target="../tags/tag102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5" Type="http://schemas.openxmlformats.org/officeDocument/2006/relationships/tags" Target="../tags/tag94.xml"/><Relationship Id="rId15" Type="http://schemas.openxmlformats.org/officeDocument/2006/relationships/image" Target="../media/image65.tmp"/><Relationship Id="rId10" Type="http://schemas.openxmlformats.org/officeDocument/2006/relationships/tags" Target="../tags/tag99.xml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56866" y="5170378"/>
            <a:ext cx="5490610" cy="949569"/>
          </a:xfrm>
          <a:noFill/>
        </p:spPr>
        <p:txBody>
          <a:bodyPr anchor="ctr" anchorCtr="1">
            <a:normAutofit fontScale="85000" lnSpcReduction="2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陈莉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清华大学软件学院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计算机辅助设计、图形与可视化研究所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20" name="矩形 9"/>
          <p:cNvSpPr>
            <a:spLocks noChangeArrowheads="1"/>
          </p:cNvSpPr>
          <p:nvPr/>
        </p:nvSpPr>
        <p:spPr bwMode="auto">
          <a:xfrm>
            <a:off x="6777245" y="6065954"/>
            <a:ext cx="185896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fld id="{D2CAC426-C6FE-4338-ACBA-3820BE5C03D2}" type="datetime2">
              <a:rPr kumimoji="1" lang="zh-CN" altLang="en-US" sz="14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itchFamily="34" charset="-122"/>
              </a:rPr>
              <a:pPr algn="ctr" eaLnBrk="0" hangingPunct="0"/>
              <a:t>2021年2月23日</a:t>
            </a:fld>
            <a:endParaRPr lang="en-US" altLang="zh-CN" sz="14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  <a:cs typeface="Arial Unicode MS" pitchFamily="34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241630" y="1682752"/>
            <a:ext cx="6750750" cy="4636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ln w="12700">
                  <a:solidFill>
                    <a:schemeClr val="tx2"/>
                  </a:solidFill>
                </a:ln>
                <a:solidFill>
                  <a:schemeClr val="bg1"/>
                </a:solidFill>
                <a:effectLst/>
                <a:latin typeface="+mn-ea"/>
                <a:ea typeface="+mn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kumimoji="0" lang="zh-CN" altLang="en-US" sz="7200" dirty="0">
                <a:ln>
                  <a:noFill/>
                </a:ln>
                <a:solidFill>
                  <a:srgbClr val="C84340">
                    <a:lumMod val="75000"/>
                  </a:srgbClr>
                </a:solidFill>
              </a:rPr>
              <a:t>     </a:t>
            </a:r>
            <a:r>
              <a:rPr kumimoji="0" lang="zh-CN" altLang="en-US" sz="6000" dirty="0">
                <a:ln>
                  <a:noFill/>
                </a:ln>
                <a:solidFill>
                  <a:srgbClr val="C84340">
                    <a:lumMod val="75000"/>
                  </a:srgbClr>
                </a:solidFill>
                <a:latin typeface="黑体" pitchFamily="49" charset="-122"/>
                <a:ea typeface="黑体" pitchFamily="49" charset="-122"/>
              </a:rPr>
              <a:t>离散数学</a:t>
            </a:r>
            <a:r>
              <a:rPr kumimoji="0" lang="en-US" altLang="zh-CN" sz="6000" dirty="0">
                <a:ln>
                  <a:noFill/>
                </a:ln>
                <a:solidFill>
                  <a:srgbClr val="C84340">
                    <a:lumMod val="75000"/>
                  </a:srgbClr>
                </a:solidFill>
                <a:latin typeface="黑体" pitchFamily="49" charset="-122"/>
                <a:ea typeface="黑体" pitchFamily="49" charset="-122"/>
              </a:rPr>
              <a:t>II</a:t>
            </a:r>
            <a:br>
              <a:rPr kumimoji="0" lang="en-US" altLang="zh-CN" sz="6000" dirty="0">
                <a:ln>
                  <a:noFill/>
                </a:ln>
                <a:solidFill>
                  <a:srgbClr val="C84340">
                    <a:lumMod val="75000"/>
                  </a:srgbClr>
                </a:solidFill>
                <a:latin typeface="黑体" pitchFamily="49" charset="-122"/>
                <a:ea typeface="黑体" pitchFamily="49" charset="-122"/>
              </a:rPr>
            </a:br>
            <a:r>
              <a:rPr kumimoji="0" lang="en-US" altLang="zh-CN" sz="6000" dirty="0">
                <a:ln>
                  <a:noFill/>
                </a:ln>
                <a:solidFill>
                  <a:srgbClr val="C84340">
                    <a:lumMod val="75000"/>
                  </a:srgbClr>
                </a:solidFill>
                <a:latin typeface="黑体" pitchFamily="49" charset="-122"/>
                <a:ea typeface="黑体" pitchFamily="49" charset="-122"/>
              </a:rPr>
              <a:t>      </a:t>
            </a:r>
            <a:r>
              <a:rPr kumimoji="0" lang="en-US" altLang="zh-CN" sz="4800" dirty="0">
                <a:ln>
                  <a:noFill/>
                </a:ln>
                <a:solidFill>
                  <a:srgbClr val="C84340">
                    <a:lumMod val="75000"/>
                  </a:srgbClr>
                </a:solidFill>
                <a:latin typeface="黑体" pitchFamily="49" charset="-122"/>
                <a:ea typeface="黑体" pitchFamily="49" charset="-122"/>
              </a:rPr>
              <a:t>―</a:t>
            </a:r>
            <a:r>
              <a:rPr kumimoji="0" lang="zh-CN" altLang="en-US" sz="4800" dirty="0">
                <a:ln>
                  <a:noFill/>
                </a:ln>
                <a:solidFill>
                  <a:srgbClr val="C84340">
                    <a:lumMod val="75000"/>
                  </a:srgbClr>
                </a:solidFill>
                <a:latin typeface="黑体" pitchFamily="49" charset="-122"/>
                <a:ea typeface="黑体" pitchFamily="49" charset="-122"/>
              </a:rPr>
              <a:t>图论第一讲</a:t>
            </a:r>
            <a:r>
              <a:rPr kumimoji="0" lang="en-US" altLang="zh-CN" sz="4800" dirty="0">
                <a:ln>
                  <a:noFill/>
                </a:ln>
                <a:solidFill>
                  <a:srgbClr val="C84340">
                    <a:lumMod val="75000"/>
                  </a:srgbClr>
                </a:solidFill>
              </a:rPr>
              <a:t/>
            </a:r>
            <a:br>
              <a:rPr kumimoji="0" lang="en-US" altLang="zh-CN" sz="4800" dirty="0">
                <a:ln>
                  <a:noFill/>
                </a:ln>
                <a:solidFill>
                  <a:srgbClr val="C84340">
                    <a:lumMod val="75000"/>
                  </a:srgbClr>
                </a:solidFill>
              </a:rPr>
            </a:br>
            <a:r>
              <a:rPr kumimoji="0" lang="en-US" altLang="zh-CN" sz="7200" dirty="0">
                <a:ln>
                  <a:noFill/>
                </a:ln>
                <a:solidFill>
                  <a:srgbClr val="C84340">
                    <a:lumMod val="75000"/>
                  </a:srgbClr>
                </a:solidFill>
              </a:rPr>
              <a:t/>
            </a:r>
            <a:br>
              <a:rPr kumimoji="0" lang="en-US" altLang="zh-CN" sz="7200" dirty="0">
                <a:ln>
                  <a:noFill/>
                </a:ln>
                <a:solidFill>
                  <a:srgbClr val="C84340">
                    <a:lumMod val="75000"/>
                  </a:srgbClr>
                </a:solidFill>
              </a:rPr>
            </a:br>
            <a:endParaRPr kumimoji="0" lang="zh-CN" altLang="en-US" sz="7200" dirty="0">
              <a:ln>
                <a:noFill/>
              </a:ln>
              <a:solidFill>
                <a:srgbClr val="C8434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6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助教信息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421005" y="1358770"/>
            <a:ext cx="8416925" cy="4591050"/>
          </a:xfrm>
        </p:spPr>
        <p:txBody>
          <a:bodyPr/>
          <a:lstStyle/>
          <a:p>
            <a:pPr>
              <a:spcBef>
                <a:spcPct val="1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助教：肖冬、袁隽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pPr/>
              <a:t>10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820" name="Rectangle 5"/>
          <p:cNvSpPr>
            <a:spLocks noChangeArrowheads="1"/>
          </p:cNvSpPr>
          <p:nvPr/>
        </p:nvSpPr>
        <p:spPr bwMode="auto">
          <a:xfrm>
            <a:off x="294004" y="2069985"/>
            <a:ext cx="8543925" cy="15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kumimoji="0" lang="zh-CN" altLang="en-US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肖冬（每周小作业）</a:t>
            </a:r>
            <a:endParaRPr kumimoji="0" lang="en-US" altLang="zh-CN" sz="28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Email:    xiaodong14ry@163.com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Mobile:  15201152906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3801" y="3858512"/>
            <a:ext cx="8543925" cy="15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kumimoji="0" lang="zh-CN" altLang="en-US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袁隽</a:t>
            </a:r>
            <a:r>
              <a:rPr kumimoji="0" lang="en-US" altLang="zh-CN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（上机作业）</a:t>
            </a:r>
            <a:endParaRPr kumimoji="0" lang="en-US" altLang="zh-CN" sz="28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Email:    thss15_yuanj@163.com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Mobile:  18612600388</a:t>
            </a:r>
          </a:p>
        </p:txBody>
      </p:sp>
    </p:spTree>
    <p:extLst>
      <p:ext uri="{BB962C8B-B14F-4D97-AF65-F5344CB8AC3E}">
        <p14:creationId xmlns:p14="http://schemas.microsoft.com/office/powerpoint/2010/main" val="33266110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914400" y="1236133"/>
            <a:ext cx="8102600" cy="1541992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）有没有可能二分图有多于一种的剖分方式？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有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没有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圆角矩形 14"/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36379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50" name="Rectangle 6"/>
          <p:cNvSpPr>
            <a:spLocks noChangeArrowheads="1"/>
          </p:cNvSpPr>
          <p:nvPr/>
        </p:nvSpPr>
        <p:spPr bwMode="auto">
          <a:xfrm>
            <a:off x="701675" y="1557338"/>
            <a:ext cx="8010525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问题：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）有两个结点的图是不是一定为二分图？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E8DED8"/>
                </a:solidFill>
                <a:latin typeface="Arial" pitchFamily="34" charset="0"/>
                <a:ea typeface="宋体" pitchFamily="2" charset="-122"/>
              </a:rPr>
              <a:t>        </a:t>
            </a:r>
            <a:r>
              <a:rPr lang="zh-CN" altLang="en-US" dirty="0">
                <a:solidFill>
                  <a:srgbClr val="9900FF"/>
                </a:solidFill>
                <a:latin typeface="Arial" pitchFamily="34" charset="0"/>
                <a:ea typeface="宋体" pitchFamily="2" charset="-122"/>
              </a:rPr>
              <a:t>不一定。有自环的情况下就不是。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）有三个结点和非空边集的简单图是不是二分图？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E8DED8"/>
                </a:solidFill>
                <a:latin typeface="Arial" pitchFamily="34" charset="0"/>
                <a:ea typeface="宋体" pitchFamily="2" charset="-122"/>
              </a:rPr>
              <a:t>       </a:t>
            </a:r>
            <a:r>
              <a:rPr lang="zh-CN" altLang="en-US" dirty="0">
                <a:solidFill>
                  <a:srgbClr val="9900FF"/>
                </a:solidFill>
                <a:latin typeface="Arial" pitchFamily="34" charset="0"/>
                <a:ea typeface="宋体" pitchFamily="2" charset="-122"/>
              </a:rPr>
              <a:t>三条边时不是二分图；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9900FF"/>
                </a:solidFill>
                <a:latin typeface="Arial" pitchFamily="34" charset="0"/>
                <a:ea typeface="宋体" pitchFamily="2" charset="-122"/>
              </a:rPr>
              <a:t>       两条和一条边时是二分图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）有没有可能二分图有多于一种的剖分方式？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       </a:t>
            </a:r>
            <a:r>
              <a:rPr lang="zh-CN" altLang="en-US" dirty="0">
                <a:solidFill>
                  <a:srgbClr val="9933FF"/>
                </a:solidFill>
                <a:latin typeface="Arial" pitchFamily="34" charset="0"/>
                <a:ea typeface="宋体" pitchFamily="2" charset="-122"/>
              </a:rPr>
              <a:t>有，如有孤立结点时，可放于任一边</a:t>
            </a:r>
          </a:p>
        </p:txBody>
      </p:sp>
      <p:sp>
        <p:nvSpPr>
          <p:cNvPr id="620572" name="Oval 28"/>
          <p:cNvSpPr>
            <a:spLocks noChangeArrowheads="1"/>
          </p:cNvSpPr>
          <p:nvPr/>
        </p:nvSpPr>
        <p:spPr bwMode="auto">
          <a:xfrm>
            <a:off x="7947025" y="3833813"/>
            <a:ext cx="609600" cy="1905000"/>
          </a:xfrm>
          <a:prstGeom prst="ellipse">
            <a:avLst/>
          </a:prstGeom>
          <a:solidFill>
            <a:srgbClr val="FFCCCC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0573" name="Oval 29"/>
          <p:cNvSpPr>
            <a:spLocks noChangeArrowheads="1"/>
          </p:cNvSpPr>
          <p:nvPr/>
        </p:nvSpPr>
        <p:spPr bwMode="auto">
          <a:xfrm>
            <a:off x="7032625" y="3833813"/>
            <a:ext cx="609600" cy="1905000"/>
          </a:xfrm>
          <a:prstGeom prst="ellipse">
            <a:avLst/>
          </a:prstGeom>
          <a:solidFill>
            <a:srgbClr val="CC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0574" name="Oval 30"/>
          <p:cNvSpPr>
            <a:spLocks noChangeArrowheads="1"/>
          </p:cNvSpPr>
          <p:nvPr/>
        </p:nvSpPr>
        <p:spPr bwMode="auto">
          <a:xfrm>
            <a:off x="7261225" y="4062413"/>
            <a:ext cx="152400" cy="1524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0575" name="Oval 31"/>
          <p:cNvSpPr>
            <a:spLocks noChangeArrowheads="1"/>
          </p:cNvSpPr>
          <p:nvPr/>
        </p:nvSpPr>
        <p:spPr bwMode="auto">
          <a:xfrm>
            <a:off x="7261225" y="4367213"/>
            <a:ext cx="152400" cy="1524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0576" name="Oval 32"/>
          <p:cNvSpPr>
            <a:spLocks noChangeArrowheads="1"/>
          </p:cNvSpPr>
          <p:nvPr/>
        </p:nvSpPr>
        <p:spPr bwMode="auto">
          <a:xfrm>
            <a:off x="7261225" y="4672013"/>
            <a:ext cx="152400" cy="1524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0577" name="Oval 33"/>
          <p:cNvSpPr>
            <a:spLocks noChangeArrowheads="1"/>
          </p:cNvSpPr>
          <p:nvPr/>
        </p:nvSpPr>
        <p:spPr bwMode="auto">
          <a:xfrm>
            <a:off x="7261225" y="4976813"/>
            <a:ext cx="152400" cy="1524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0578" name="Oval 34"/>
          <p:cNvSpPr>
            <a:spLocks noChangeArrowheads="1"/>
          </p:cNvSpPr>
          <p:nvPr/>
        </p:nvSpPr>
        <p:spPr bwMode="auto">
          <a:xfrm>
            <a:off x="7261225" y="5281613"/>
            <a:ext cx="152400" cy="1524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0579" name="Oval 35"/>
          <p:cNvSpPr>
            <a:spLocks noChangeArrowheads="1"/>
          </p:cNvSpPr>
          <p:nvPr/>
        </p:nvSpPr>
        <p:spPr bwMode="auto">
          <a:xfrm>
            <a:off x="8175625" y="4062413"/>
            <a:ext cx="152400" cy="1524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0580" name="Oval 36"/>
          <p:cNvSpPr>
            <a:spLocks noChangeArrowheads="1"/>
          </p:cNvSpPr>
          <p:nvPr/>
        </p:nvSpPr>
        <p:spPr bwMode="auto">
          <a:xfrm>
            <a:off x="8175625" y="4367213"/>
            <a:ext cx="152400" cy="1524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0581" name="Oval 37"/>
          <p:cNvSpPr>
            <a:spLocks noChangeArrowheads="1"/>
          </p:cNvSpPr>
          <p:nvPr/>
        </p:nvSpPr>
        <p:spPr bwMode="auto">
          <a:xfrm>
            <a:off x="8175625" y="4672013"/>
            <a:ext cx="152400" cy="1524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0582" name="Oval 38"/>
          <p:cNvSpPr>
            <a:spLocks noChangeArrowheads="1"/>
          </p:cNvSpPr>
          <p:nvPr/>
        </p:nvSpPr>
        <p:spPr bwMode="auto">
          <a:xfrm>
            <a:off x="8175625" y="4976813"/>
            <a:ext cx="152400" cy="1524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0583" name="Oval 39"/>
          <p:cNvSpPr>
            <a:spLocks noChangeArrowheads="1"/>
          </p:cNvSpPr>
          <p:nvPr/>
        </p:nvSpPr>
        <p:spPr bwMode="auto">
          <a:xfrm>
            <a:off x="8175625" y="5281613"/>
            <a:ext cx="152400" cy="1524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0584" name="Line 40"/>
          <p:cNvSpPr>
            <a:spLocks noChangeShapeType="1"/>
          </p:cNvSpPr>
          <p:nvPr/>
        </p:nvSpPr>
        <p:spPr bwMode="auto">
          <a:xfrm>
            <a:off x="7413625" y="4138613"/>
            <a:ext cx="762000" cy="304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4D5B6B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0585" name="Line 41"/>
          <p:cNvSpPr>
            <a:spLocks noChangeShapeType="1"/>
          </p:cNvSpPr>
          <p:nvPr/>
        </p:nvSpPr>
        <p:spPr bwMode="auto">
          <a:xfrm>
            <a:off x="7413625" y="4443413"/>
            <a:ext cx="7620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4D5B6B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0586" name="Line 42"/>
          <p:cNvSpPr>
            <a:spLocks noChangeShapeType="1"/>
          </p:cNvSpPr>
          <p:nvPr/>
        </p:nvSpPr>
        <p:spPr bwMode="auto">
          <a:xfrm flipV="1">
            <a:off x="7413625" y="4748213"/>
            <a:ext cx="762000" cy="609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4D5B6B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0587" name="Line 43"/>
          <p:cNvSpPr>
            <a:spLocks noChangeShapeType="1"/>
          </p:cNvSpPr>
          <p:nvPr/>
        </p:nvSpPr>
        <p:spPr bwMode="auto">
          <a:xfrm>
            <a:off x="7413625" y="4748213"/>
            <a:ext cx="762000" cy="609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4D5B6B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0588" name="Line 44"/>
          <p:cNvSpPr>
            <a:spLocks noChangeShapeType="1"/>
          </p:cNvSpPr>
          <p:nvPr/>
        </p:nvSpPr>
        <p:spPr bwMode="auto">
          <a:xfrm>
            <a:off x="7413625" y="4138613"/>
            <a:ext cx="762000" cy="609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4D5B6B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0589" name="Line 45"/>
          <p:cNvSpPr>
            <a:spLocks noChangeShapeType="1"/>
          </p:cNvSpPr>
          <p:nvPr/>
        </p:nvSpPr>
        <p:spPr bwMode="auto">
          <a:xfrm>
            <a:off x="7413625" y="5053013"/>
            <a:ext cx="762000" cy="304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4D5B6B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0590" name="Text Box 46"/>
          <p:cNvSpPr txBox="1">
            <a:spLocks noChangeArrowheads="1"/>
          </p:cNvSpPr>
          <p:nvPr/>
        </p:nvSpPr>
        <p:spPr bwMode="auto">
          <a:xfrm>
            <a:off x="7116763" y="5654675"/>
            <a:ext cx="4714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CN" b="0" i="1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V</a:t>
            </a:r>
            <a:r>
              <a:rPr kumimoji="0" lang="en-US" altLang="zh-CN" b="0" baseline="-2500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1</a:t>
            </a:r>
            <a:endParaRPr kumimoji="0" lang="en-US" altLang="zh-CN" b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0591" name="Text Box 47"/>
          <p:cNvSpPr txBox="1">
            <a:spLocks noChangeArrowheads="1"/>
          </p:cNvSpPr>
          <p:nvPr/>
        </p:nvSpPr>
        <p:spPr bwMode="auto">
          <a:xfrm>
            <a:off x="8061325" y="5646738"/>
            <a:ext cx="471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CN" b="0" i="1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V</a:t>
            </a:r>
            <a:r>
              <a:rPr kumimoji="0" lang="en-US" altLang="zh-CN" b="0" baseline="-2500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2</a:t>
            </a:r>
            <a:endParaRPr kumimoji="0" lang="en-US" altLang="zh-CN" b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标题 15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719138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2">
                    <a:lumMod val="75000"/>
                  </a:schemeClr>
                </a:solidFill>
              </a:rPr>
              <a:t>几种特殊的图</a:t>
            </a:r>
          </a:p>
        </p:txBody>
      </p:sp>
    </p:spTree>
    <p:extLst>
      <p:ext uri="{BB962C8B-B14F-4D97-AF65-F5344CB8AC3E}">
        <p14:creationId xmlns:p14="http://schemas.microsoft.com/office/powerpoint/2010/main" val="174154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20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20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205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20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20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20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20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20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20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20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20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20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20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20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2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20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620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20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620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620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620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620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20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205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572" grpId="0" animBg="1"/>
      <p:bldP spid="620573" grpId="0" animBg="1"/>
      <p:bldP spid="620574" grpId="0" animBg="1"/>
      <p:bldP spid="620575" grpId="0" animBg="1"/>
      <p:bldP spid="620576" grpId="0" animBg="1"/>
      <p:bldP spid="620577" grpId="0" animBg="1"/>
      <p:bldP spid="620578" grpId="0" animBg="1"/>
      <p:bldP spid="620579" grpId="0" animBg="1"/>
      <p:bldP spid="620580" grpId="0" animBg="1"/>
      <p:bldP spid="620581" grpId="0" animBg="1"/>
      <p:bldP spid="620582" grpId="0" animBg="1"/>
      <p:bldP spid="620583" grpId="0" animBg="1"/>
      <p:bldP spid="620584" grpId="0" animBg="1"/>
      <p:bldP spid="620585" grpId="0" animBg="1"/>
      <p:bldP spid="620586" grpId="0" animBg="1"/>
      <p:bldP spid="620587" grpId="0" animBg="1"/>
      <p:bldP spid="620588" grpId="0" animBg="1"/>
      <p:bldP spid="620589" grpId="0" animBg="1"/>
      <p:bldP spid="620590" grpId="0"/>
      <p:bldP spid="620591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本堂课小结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b="1" dirty="0">
                <a:latin typeface="+mn-ea"/>
                <a:ea typeface="+mn-ea"/>
              </a:rPr>
              <a:t>学习图论的意义</a:t>
            </a:r>
            <a:endParaRPr lang="en-US" altLang="zh-CN" b="1" dirty="0">
              <a:latin typeface="+mn-ea"/>
              <a:ea typeface="+mn-ea"/>
            </a:endParaRPr>
          </a:p>
          <a:p>
            <a:pPr eaLnBrk="1" hangingPunct="1"/>
            <a:r>
              <a:rPr lang="zh-CN" altLang="en-US" b="1" dirty="0">
                <a:latin typeface="+mn-ea"/>
                <a:ea typeface="+mn-ea"/>
              </a:rPr>
              <a:t>本课程概况</a:t>
            </a:r>
            <a:endParaRPr lang="en-US" altLang="zh-CN" b="1" dirty="0">
              <a:latin typeface="+mn-ea"/>
              <a:ea typeface="+mn-ea"/>
            </a:endParaRPr>
          </a:p>
          <a:p>
            <a:pPr eaLnBrk="1" hangingPunct="1"/>
            <a:r>
              <a:rPr lang="zh-CN" altLang="en-US" b="1" dirty="0">
                <a:latin typeface="+mn-ea"/>
                <a:ea typeface="+mn-ea"/>
              </a:rPr>
              <a:t>图论发展史</a:t>
            </a:r>
          </a:p>
          <a:p>
            <a:pPr eaLnBrk="1" hangingPunct="1"/>
            <a:r>
              <a:rPr lang="zh-CN" altLang="en-US" b="1" dirty="0">
                <a:latin typeface="+mn-ea"/>
                <a:ea typeface="+mn-ea"/>
              </a:rPr>
              <a:t>图的基本定义</a:t>
            </a:r>
          </a:p>
          <a:p>
            <a:pPr eaLnBrk="1" hangingPunct="1"/>
            <a:r>
              <a:rPr lang="zh-CN" altLang="en-US" b="1" dirty="0">
                <a:latin typeface="+mn-ea"/>
                <a:ea typeface="+mn-ea"/>
              </a:rPr>
              <a:t>应用举例</a:t>
            </a:r>
            <a:endParaRPr lang="en-US" altLang="zh-CN" b="1" dirty="0">
              <a:latin typeface="+mn-ea"/>
              <a:ea typeface="+mn-ea"/>
            </a:endParaRPr>
          </a:p>
          <a:p>
            <a:pPr eaLnBrk="1" hangingPunct="1"/>
            <a:r>
              <a:rPr lang="zh-CN" altLang="en-US" b="1" dirty="0">
                <a:latin typeface="+mn-ea"/>
                <a:ea typeface="+mn-ea"/>
              </a:rPr>
              <a:t>图的基本概念</a:t>
            </a:r>
            <a:endParaRPr lang="en-US" altLang="zh-CN" b="1" dirty="0">
              <a:latin typeface="+mn-ea"/>
              <a:ea typeface="+mn-ea"/>
            </a:endParaRPr>
          </a:p>
          <a:p>
            <a:r>
              <a:rPr lang="zh-CN" altLang="en-US" b="1" dirty="0">
                <a:latin typeface="+mn-ea"/>
                <a:ea typeface="+mn-ea"/>
              </a:rPr>
              <a:t>图的基本性质</a:t>
            </a:r>
          </a:p>
          <a:p>
            <a:pPr eaLnBrk="1" hangingPunct="1"/>
            <a:endParaRPr lang="en-US" altLang="zh-CN" b="1" dirty="0">
              <a:latin typeface="+mn-ea"/>
              <a:ea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102</a:t>
            </a:fld>
            <a:endParaRPr lang="zh-CN" alt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Text Box 2"/>
          <p:cNvSpPr txBox="1">
            <a:spLocks noChangeArrowheads="1"/>
          </p:cNvSpPr>
          <p:nvPr/>
        </p:nvSpPr>
        <p:spPr bwMode="auto">
          <a:xfrm>
            <a:off x="611188" y="1412875"/>
            <a:ext cx="8208962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课本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p9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，第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1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、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2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、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3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题</a:t>
            </a:r>
          </a:p>
          <a:p>
            <a:pPr marL="342900" indent="-342900">
              <a:spcBef>
                <a:spcPct val="50000"/>
              </a:spcBef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2.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思考如何将生活中的问题抽象为图论问题解决？（仅思考就行了，不用交）</a:t>
            </a:r>
          </a:p>
          <a:p>
            <a:pPr marL="342900" indent="-342900">
              <a:spcBef>
                <a:spcPct val="50000"/>
              </a:spcBef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    </a:t>
            </a:r>
          </a:p>
          <a:p>
            <a:pPr marL="342900" indent="-342900">
              <a:spcBef>
                <a:spcPct val="50000"/>
              </a:spcBef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 </a:t>
            </a:r>
          </a:p>
        </p:txBody>
      </p:sp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第一周作业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103</a:t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 图的基本概念</a:t>
            </a:r>
          </a:p>
        </p:txBody>
      </p:sp>
      <p:sp>
        <p:nvSpPr>
          <p:cNvPr id="51203" name="Rectangle 4"/>
          <p:cNvSpPr>
            <a:spLocks noGrp="1" noChangeArrowheads="1"/>
          </p:cNvSpPr>
          <p:nvPr>
            <p:ph idx="1"/>
          </p:nvPr>
        </p:nvSpPr>
        <p:spPr>
          <a:xfrm>
            <a:off x="746125" y="1314450"/>
            <a:ext cx="8229600" cy="3781425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图论发展史</a:t>
            </a: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图的概念</a:t>
            </a: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图的定义</a:t>
            </a: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图的性质</a:t>
            </a: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图的代数表示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76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 图的基本概念</a:t>
            </a:r>
          </a:p>
        </p:txBody>
      </p:sp>
      <p:sp>
        <p:nvSpPr>
          <p:cNvPr id="51203" name="Rectangle 4"/>
          <p:cNvSpPr>
            <a:spLocks noGrp="1" noChangeArrowheads="1"/>
          </p:cNvSpPr>
          <p:nvPr>
            <p:ph idx="1"/>
          </p:nvPr>
        </p:nvSpPr>
        <p:spPr>
          <a:xfrm>
            <a:off x="746125" y="1314450"/>
            <a:ext cx="8229600" cy="3781425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+mn-ea"/>
                <a:ea typeface="+mn-ea"/>
              </a:rPr>
              <a:t>图论发展史</a:t>
            </a: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图的概念</a:t>
            </a: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图的定义</a:t>
            </a: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图的性质</a:t>
            </a: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图的代数表示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7921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图论的创立</a:t>
            </a:r>
          </a:p>
        </p:txBody>
      </p:sp>
      <p:sp>
        <p:nvSpPr>
          <p:cNvPr id="308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2875"/>
            <a:ext cx="8229600" cy="46085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b="1" dirty="0">
                <a:latin typeface="+mn-ea"/>
                <a:ea typeface="+mn-ea"/>
              </a:rPr>
              <a:t>哥尼斯堡</a:t>
            </a:r>
            <a:r>
              <a:rPr lang="en-US" altLang="zh-CN" sz="2400" b="1" dirty="0">
                <a:latin typeface="+mn-ea"/>
                <a:ea typeface="+mn-ea"/>
              </a:rPr>
              <a:t>(</a:t>
            </a:r>
            <a:r>
              <a:rPr lang="en-US" altLang="zh-CN" sz="2400" b="1" dirty="0" err="1">
                <a:latin typeface="+mn-ea"/>
                <a:ea typeface="+mn-ea"/>
              </a:rPr>
              <a:t>Köningsberg</a:t>
            </a:r>
            <a:r>
              <a:rPr lang="en-US" altLang="zh-CN" sz="2400" b="1" dirty="0">
                <a:latin typeface="+mn-ea"/>
                <a:ea typeface="+mn-ea"/>
              </a:rPr>
              <a:t>)</a:t>
            </a:r>
            <a:r>
              <a:rPr lang="zh-CN" altLang="en-US" sz="2400" b="1" dirty="0">
                <a:latin typeface="+mn-ea"/>
                <a:ea typeface="+mn-ea"/>
              </a:rPr>
              <a:t>七桥问题：</a:t>
            </a:r>
            <a:r>
              <a:rPr lang="en-US" altLang="zh-CN" sz="2400" b="1" dirty="0">
                <a:latin typeface="+mn-ea"/>
                <a:ea typeface="+mn-ea"/>
              </a:rPr>
              <a:t>Euler 1736</a:t>
            </a:r>
            <a:endParaRPr lang="en-US" altLang="zh-CN" sz="2400" b="1" i="1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b="1" dirty="0">
                <a:latin typeface="+mn-ea"/>
                <a:ea typeface="+mn-ea"/>
              </a:rPr>
              <a:t>问题是</a:t>
            </a:r>
            <a:r>
              <a:rPr lang="en-US" altLang="zh-CN" sz="2400" b="1" dirty="0">
                <a:latin typeface="+mn-ea"/>
                <a:ea typeface="+mn-ea"/>
              </a:rPr>
              <a:t>: </a:t>
            </a:r>
            <a:r>
              <a:rPr lang="zh-CN" altLang="en-US" sz="2400" b="1" dirty="0">
                <a:latin typeface="+mn-ea"/>
                <a:ea typeface="+mn-ea"/>
              </a:rPr>
              <a:t>是否可从两岸或两个小岛中某一个地方出发，经过七座桥，每座桥只经过一次，然后又回到原出发点</a:t>
            </a:r>
            <a:r>
              <a:rPr lang="en-US" altLang="zh-CN" sz="2400" b="1" dirty="0">
                <a:latin typeface="+mn-ea"/>
                <a:ea typeface="+mn-ea"/>
              </a:rPr>
              <a:t>. </a:t>
            </a:r>
          </a:p>
        </p:txBody>
      </p:sp>
      <p:sp>
        <p:nvSpPr>
          <p:cNvPr id="28" name="灯片编号占位符 2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087" name="Freeform 4"/>
          <p:cNvSpPr>
            <a:spLocks/>
          </p:cNvSpPr>
          <p:nvPr/>
        </p:nvSpPr>
        <p:spPr bwMode="auto">
          <a:xfrm>
            <a:off x="611188" y="2517775"/>
            <a:ext cx="4032250" cy="684213"/>
          </a:xfrm>
          <a:custGeom>
            <a:avLst/>
            <a:gdLst>
              <a:gd name="T0" fmla="*/ 0 w 2540"/>
              <a:gd name="T1" fmla="*/ 2147483647 h 431"/>
              <a:gd name="T2" fmla="*/ 2147483647 w 2540"/>
              <a:gd name="T3" fmla="*/ 2147483647 h 431"/>
              <a:gd name="T4" fmla="*/ 2147483647 w 2540"/>
              <a:gd name="T5" fmla="*/ 2147483647 h 431"/>
              <a:gd name="T6" fmla="*/ 2147483647 w 2540"/>
              <a:gd name="T7" fmla="*/ 2147483647 h 431"/>
              <a:gd name="T8" fmla="*/ 0 60000 65536"/>
              <a:gd name="T9" fmla="*/ 0 60000 65536"/>
              <a:gd name="T10" fmla="*/ 0 60000 65536"/>
              <a:gd name="T11" fmla="*/ 0 60000 65536"/>
              <a:gd name="T12" fmla="*/ 0 w 2540"/>
              <a:gd name="T13" fmla="*/ 0 h 431"/>
              <a:gd name="T14" fmla="*/ 2540 w 2540"/>
              <a:gd name="T15" fmla="*/ 431 h 4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40" h="431">
                <a:moveTo>
                  <a:pt x="0" y="211"/>
                </a:moveTo>
                <a:cubicBezTo>
                  <a:pt x="238" y="105"/>
                  <a:pt x="476" y="0"/>
                  <a:pt x="771" y="30"/>
                </a:cubicBezTo>
                <a:cubicBezTo>
                  <a:pt x="1066" y="60"/>
                  <a:pt x="1474" y="355"/>
                  <a:pt x="1769" y="393"/>
                </a:cubicBezTo>
                <a:cubicBezTo>
                  <a:pt x="2064" y="431"/>
                  <a:pt x="2302" y="344"/>
                  <a:pt x="2540" y="257"/>
                </a:cubicBezTo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088" name="Freeform 5"/>
          <p:cNvSpPr>
            <a:spLocks/>
          </p:cNvSpPr>
          <p:nvPr/>
        </p:nvSpPr>
        <p:spPr bwMode="auto">
          <a:xfrm>
            <a:off x="684213" y="3741738"/>
            <a:ext cx="3959225" cy="684212"/>
          </a:xfrm>
          <a:custGeom>
            <a:avLst/>
            <a:gdLst>
              <a:gd name="T0" fmla="*/ 0 w 2494"/>
              <a:gd name="T1" fmla="*/ 2147483647 h 431"/>
              <a:gd name="T2" fmla="*/ 2147483647 w 2494"/>
              <a:gd name="T3" fmla="*/ 2147483647 h 431"/>
              <a:gd name="T4" fmla="*/ 2147483647 w 2494"/>
              <a:gd name="T5" fmla="*/ 2147483647 h 431"/>
              <a:gd name="T6" fmla="*/ 2147483647 w 2494"/>
              <a:gd name="T7" fmla="*/ 2147483647 h 431"/>
              <a:gd name="T8" fmla="*/ 0 60000 65536"/>
              <a:gd name="T9" fmla="*/ 0 60000 65536"/>
              <a:gd name="T10" fmla="*/ 0 60000 65536"/>
              <a:gd name="T11" fmla="*/ 0 60000 65536"/>
              <a:gd name="T12" fmla="*/ 0 w 2494"/>
              <a:gd name="T13" fmla="*/ 0 h 431"/>
              <a:gd name="T14" fmla="*/ 2494 w 2494"/>
              <a:gd name="T15" fmla="*/ 431 h 4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94" h="431">
                <a:moveTo>
                  <a:pt x="0" y="211"/>
                </a:moveTo>
                <a:cubicBezTo>
                  <a:pt x="245" y="105"/>
                  <a:pt x="491" y="0"/>
                  <a:pt x="725" y="30"/>
                </a:cubicBezTo>
                <a:cubicBezTo>
                  <a:pt x="959" y="60"/>
                  <a:pt x="1111" y="355"/>
                  <a:pt x="1406" y="393"/>
                </a:cubicBezTo>
                <a:cubicBezTo>
                  <a:pt x="1701" y="431"/>
                  <a:pt x="2097" y="344"/>
                  <a:pt x="2494" y="257"/>
                </a:cubicBezTo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089" name="Oval 6"/>
          <p:cNvSpPr>
            <a:spLocks noChangeArrowheads="1"/>
          </p:cNvSpPr>
          <p:nvPr/>
        </p:nvSpPr>
        <p:spPr bwMode="auto">
          <a:xfrm>
            <a:off x="1547813" y="3068638"/>
            <a:ext cx="792162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0" name="Oval 7"/>
          <p:cNvSpPr>
            <a:spLocks noChangeArrowheads="1"/>
          </p:cNvSpPr>
          <p:nvPr/>
        </p:nvSpPr>
        <p:spPr bwMode="auto">
          <a:xfrm>
            <a:off x="2987675" y="3429000"/>
            <a:ext cx="10080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1" name="Line 8"/>
          <p:cNvSpPr>
            <a:spLocks noChangeShapeType="1"/>
          </p:cNvSpPr>
          <p:nvPr/>
        </p:nvSpPr>
        <p:spPr bwMode="auto">
          <a:xfrm>
            <a:off x="2268538" y="3357563"/>
            <a:ext cx="773292" cy="2873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" name="Line 9"/>
          <p:cNvSpPr>
            <a:spLocks noChangeShapeType="1"/>
          </p:cNvSpPr>
          <p:nvPr/>
        </p:nvSpPr>
        <p:spPr bwMode="auto">
          <a:xfrm flipH="1">
            <a:off x="1331913" y="3429000"/>
            <a:ext cx="287337" cy="647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3" name="Line 10"/>
          <p:cNvSpPr>
            <a:spLocks noChangeShapeType="1"/>
          </p:cNvSpPr>
          <p:nvPr/>
        </p:nvSpPr>
        <p:spPr bwMode="auto">
          <a:xfrm>
            <a:off x="1979613" y="3500438"/>
            <a:ext cx="0" cy="7921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4" name="Line 11"/>
          <p:cNvSpPr>
            <a:spLocks noChangeShapeType="1"/>
          </p:cNvSpPr>
          <p:nvPr/>
        </p:nvSpPr>
        <p:spPr bwMode="auto">
          <a:xfrm flipH="1">
            <a:off x="3276600" y="4005263"/>
            <a:ext cx="142875" cy="5032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5" name="Line 12"/>
          <p:cNvSpPr>
            <a:spLocks noChangeShapeType="1"/>
          </p:cNvSpPr>
          <p:nvPr/>
        </p:nvSpPr>
        <p:spPr bwMode="auto">
          <a:xfrm flipH="1" flipV="1">
            <a:off x="3276600" y="2781300"/>
            <a:ext cx="142875" cy="7191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6" name="Line 13"/>
          <p:cNvSpPr>
            <a:spLocks noChangeShapeType="1"/>
          </p:cNvSpPr>
          <p:nvPr/>
        </p:nvSpPr>
        <p:spPr bwMode="auto">
          <a:xfrm flipV="1">
            <a:off x="2124075" y="2420937"/>
            <a:ext cx="503238" cy="719931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7" name="Line 14"/>
          <p:cNvSpPr>
            <a:spLocks noChangeShapeType="1"/>
          </p:cNvSpPr>
          <p:nvPr/>
        </p:nvSpPr>
        <p:spPr bwMode="auto">
          <a:xfrm flipH="1" flipV="1">
            <a:off x="1331913" y="2349500"/>
            <a:ext cx="360362" cy="7921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74" name="Object 15"/>
          <p:cNvGraphicFramePr>
            <a:graphicFrameLocks noChangeAspect="1"/>
          </p:cNvGraphicFramePr>
          <p:nvPr/>
        </p:nvGraphicFramePr>
        <p:xfrm>
          <a:off x="2843213" y="2133600"/>
          <a:ext cx="307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5" name="公式" r:id="rId3" imgW="4861800" imgH="5672520" progId="Equation.3">
                  <p:embed/>
                </p:oleObj>
              </mc:Choice>
              <mc:Fallback>
                <p:oleObj name="公式" r:id="rId3" imgW="4861800" imgH="5672520" progId="Equation.3">
                  <p:embed/>
                  <p:pic>
                    <p:nvPicPr>
                      <p:cNvPr id="0" name="Picture 4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133600"/>
                        <a:ext cx="3079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16"/>
          <p:cNvGraphicFramePr>
            <a:graphicFrameLocks noChangeAspect="1"/>
          </p:cNvGraphicFramePr>
          <p:nvPr/>
        </p:nvGraphicFramePr>
        <p:xfrm>
          <a:off x="1835150" y="3152775"/>
          <a:ext cx="322263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6" name="公式" r:id="rId5" imgW="4861800" imgH="5266440" progId="Equation.3">
                  <p:embed/>
                </p:oleObj>
              </mc:Choice>
              <mc:Fallback>
                <p:oleObj name="公式" r:id="rId5" imgW="4861800" imgH="5266440" progId="Equation.3">
                  <p:embed/>
                  <p:pic>
                    <p:nvPicPr>
                      <p:cNvPr id="0" name="Picture 4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152775"/>
                        <a:ext cx="322263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17"/>
          <p:cNvGraphicFramePr>
            <a:graphicFrameLocks noChangeAspect="1"/>
          </p:cNvGraphicFramePr>
          <p:nvPr/>
        </p:nvGraphicFramePr>
        <p:xfrm>
          <a:off x="3348038" y="3573463"/>
          <a:ext cx="3333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7" name="Equation" r:id="rId7" imgW="4861800" imgH="5266440" progId="Equation.3">
                  <p:embed/>
                </p:oleObj>
              </mc:Choice>
              <mc:Fallback>
                <p:oleObj name="Equation" r:id="rId7" imgW="4861800" imgH="5266440" progId="Equation.3">
                  <p:embed/>
                  <p:pic>
                    <p:nvPicPr>
                      <p:cNvPr id="0" name="Picture 4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573463"/>
                        <a:ext cx="3333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18"/>
          <p:cNvGraphicFramePr>
            <a:graphicFrameLocks noChangeAspect="1"/>
          </p:cNvGraphicFramePr>
          <p:nvPr/>
        </p:nvGraphicFramePr>
        <p:xfrm>
          <a:off x="2328863" y="4448175"/>
          <a:ext cx="37147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8" name="Equation" r:id="rId9" imgW="5267880" imgH="5266440" progId="Equation.3">
                  <p:embed/>
                </p:oleObj>
              </mc:Choice>
              <mc:Fallback>
                <p:oleObj name="Equation" r:id="rId9" imgW="5267880" imgH="5266440" progId="Equation.3">
                  <p:embed/>
                  <p:pic>
                    <p:nvPicPr>
                      <p:cNvPr id="0" name="Picture 4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863" y="4448175"/>
                        <a:ext cx="371475" cy="369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8" name="Object 19"/>
          <p:cNvGraphicFramePr>
            <a:graphicFrameLocks noChangeAspect="1"/>
          </p:cNvGraphicFramePr>
          <p:nvPr/>
        </p:nvGraphicFramePr>
        <p:xfrm>
          <a:off x="3521075" y="2868613"/>
          <a:ext cx="3143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9" name="Equation" r:id="rId11" imgW="4455360" imgH="6890760" progId="Equation.3">
                  <p:embed/>
                </p:oleObj>
              </mc:Choice>
              <mc:Fallback>
                <p:oleObj name="Equation" r:id="rId11" imgW="4455360" imgH="6890760" progId="Equation.3">
                  <p:embed/>
                  <p:pic>
                    <p:nvPicPr>
                      <p:cNvPr id="0" name="Picture 4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1075" y="2868613"/>
                        <a:ext cx="31432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" name="Object 20"/>
          <p:cNvGraphicFramePr>
            <a:graphicFrameLocks noChangeAspect="1"/>
          </p:cNvGraphicFramePr>
          <p:nvPr/>
        </p:nvGraphicFramePr>
        <p:xfrm>
          <a:off x="3463925" y="4005263"/>
          <a:ext cx="3714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0" name="Equation" r:id="rId13" imgW="5267880" imgH="6890760" progId="Equation.3">
                  <p:embed/>
                </p:oleObj>
              </mc:Choice>
              <mc:Fallback>
                <p:oleObj name="Equation" r:id="rId13" imgW="5267880" imgH="6890760" progId="Equation.3">
                  <p:embed/>
                  <p:pic>
                    <p:nvPicPr>
                      <p:cNvPr id="0" name="Picture 4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925" y="4005263"/>
                        <a:ext cx="3714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0" name="Object 21"/>
          <p:cNvGraphicFramePr>
            <a:graphicFrameLocks noChangeAspect="1"/>
          </p:cNvGraphicFramePr>
          <p:nvPr/>
        </p:nvGraphicFramePr>
        <p:xfrm>
          <a:off x="2641600" y="29829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1" name="公式" r:id="rId15" imgW="4861800" imgH="7296840" progId="Equation.3">
                  <p:embed/>
                </p:oleObj>
              </mc:Choice>
              <mc:Fallback>
                <p:oleObj name="公式" r:id="rId15" imgW="4861800" imgH="7296840" progId="Equation.3">
                  <p:embed/>
                  <p:pic>
                    <p:nvPicPr>
                      <p:cNvPr id="0" name="Picture 4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29829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1" name="Object 22"/>
          <p:cNvGraphicFramePr>
            <a:graphicFrameLocks noChangeAspect="1"/>
          </p:cNvGraphicFramePr>
          <p:nvPr/>
        </p:nvGraphicFramePr>
        <p:xfrm>
          <a:off x="2124075" y="2276475"/>
          <a:ext cx="3714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2" name="公式" r:id="rId17" imgW="5267880" imgH="6890760" progId="Equation.3">
                  <p:embed/>
                </p:oleObj>
              </mc:Choice>
              <mc:Fallback>
                <p:oleObj name="公式" r:id="rId17" imgW="5267880" imgH="6890760" progId="Equation.3">
                  <p:embed/>
                  <p:pic>
                    <p:nvPicPr>
                      <p:cNvPr id="0" name="Picture 4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276475"/>
                        <a:ext cx="3714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2" name="Object 23"/>
          <p:cNvGraphicFramePr>
            <a:graphicFrameLocks noChangeAspect="1"/>
          </p:cNvGraphicFramePr>
          <p:nvPr/>
        </p:nvGraphicFramePr>
        <p:xfrm>
          <a:off x="1130300" y="25511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3" name="公式" r:id="rId19" imgW="4861800" imgH="7296840" progId="Equation.3">
                  <p:embed/>
                </p:oleObj>
              </mc:Choice>
              <mc:Fallback>
                <p:oleObj name="公式" r:id="rId19" imgW="4861800" imgH="7296840" progId="Equation.3">
                  <p:embed/>
                  <p:pic>
                    <p:nvPicPr>
                      <p:cNvPr id="0" name="Picture 4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25511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3" name="Object 24"/>
          <p:cNvGraphicFramePr>
            <a:graphicFrameLocks noChangeAspect="1"/>
          </p:cNvGraphicFramePr>
          <p:nvPr/>
        </p:nvGraphicFramePr>
        <p:xfrm>
          <a:off x="2051050" y="3559175"/>
          <a:ext cx="37147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4" name="Equation" r:id="rId21" imgW="5267880" imgH="7296840" progId="Equation.3">
                  <p:embed/>
                </p:oleObj>
              </mc:Choice>
              <mc:Fallback>
                <p:oleObj name="Equation" r:id="rId21" imgW="5267880" imgH="7296840" progId="Equation.3">
                  <p:embed/>
                  <p:pic>
                    <p:nvPicPr>
                      <p:cNvPr id="0" name="Picture 4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559175"/>
                        <a:ext cx="371475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4" name="Object 25"/>
          <p:cNvGraphicFramePr>
            <a:graphicFrameLocks noChangeAspect="1"/>
          </p:cNvGraphicFramePr>
          <p:nvPr/>
        </p:nvGraphicFramePr>
        <p:xfrm>
          <a:off x="971550" y="3284538"/>
          <a:ext cx="371475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5" name="Equation" r:id="rId23" imgW="5267880" imgH="7296840" progId="Equation.3">
                  <p:embed/>
                </p:oleObj>
              </mc:Choice>
              <mc:Fallback>
                <p:oleObj name="Equation" r:id="rId23" imgW="5267880" imgH="7296840" progId="Equation.3">
                  <p:embed/>
                  <p:pic>
                    <p:nvPicPr>
                      <p:cNvPr id="0" name="Picture 4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284538"/>
                        <a:ext cx="371475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4850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图论的创立</a:t>
            </a:r>
          </a:p>
        </p:txBody>
      </p:sp>
      <p:sp>
        <p:nvSpPr>
          <p:cNvPr id="412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24769"/>
            <a:ext cx="8229600" cy="47609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哥尼斯堡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800" b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Köningsberg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七桥问题：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Euler 1736</a:t>
            </a:r>
            <a:endParaRPr lang="en-US" altLang="zh-CN" sz="2800" b="1" i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问题转化为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从图中任一点出发，通过每条边且仅一次，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最后返回到出发点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1" name="灯片编号占位符 5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4122" name="Freeform 4"/>
          <p:cNvSpPr>
            <a:spLocks/>
          </p:cNvSpPr>
          <p:nvPr/>
        </p:nvSpPr>
        <p:spPr bwMode="auto">
          <a:xfrm>
            <a:off x="611188" y="2517775"/>
            <a:ext cx="4032250" cy="684213"/>
          </a:xfrm>
          <a:custGeom>
            <a:avLst/>
            <a:gdLst>
              <a:gd name="T0" fmla="*/ 0 w 2540"/>
              <a:gd name="T1" fmla="*/ 2147483647 h 431"/>
              <a:gd name="T2" fmla="*/ 2147483647 w 2540"/>
              <a:gd name="T3" fmla="*/ 2147483647 h 431"/>
              <a:gd name="T4" fmla="*/ 2147483647 w 2540"/>
              <a:gd name="T5" fmla="*/ 2147483647 h 431"/>
              <a:gd name="T6" fmla="*/ 2147483647 w 2540"/>
              <a:gd name="T7" fmla="*/ 2147483647 h 431"/>
              <a:gd name="T8" fmla="*/ 0 60000 65536"/>
              <a:gd name="T9" fmla="*/ 0 60000 65536"/>
              <a:gd name="T10" fmla="*/ 0 60000 65536"/>
              <a:gd name="T11" fmla="*/ 0 60000 65536"/>
              <a:gd name="T12" fmla="*/ 0 w 2540"/>
              <a:gd name="T13" fmla="*/ 0 h 431"/>
              <a:gd name="T14" fmla="*/ 2540 w 2540"/>
              <a:gd name="T15" fmla="*/ 431 h 4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40" h="431">
                <a:moveTo>
                  <a:pt x="0" y="211"/>
                </a:moveTo>
                <a:cubicBezTo>
                  <a:pt x="238" y="105"/>
                  <a:pt x="476" y="0"/>
                  <a:pt x="771" y="30"/>
                </a:cubicBezTo>
                <a:cubicBezTo>
                  <a:pt x="1066" y="60"/>
                  <a:pt x="1474" y="355"/>
                  <a:pt x="1769" y="393"/>
                </a:cubicBezTo>
                <a:cubicBezTo>
                  <a:pt x="2064" y="431"/>
                  <a:pt x="2302" y="344"/>
                  <a:pt x="2540" y="257"/>
                </a:cubicBezTo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123" name="Freeform 5"/>
          <p:cNvSpPr>
            <a:spLocks/>
          </p:cNvSpPr>
          <p:nvPr/>
        </p:nvSpPr>
        <p:spPr bwMode="auto">
          <a:xfrm>
            <a:off x="684213" y="3741738"/>
            <a:ext cx="3959225" cy="684212"/>
          </a:xfrm>
          <a:custGeom>
            <a:avLst/>
            <a:gdLst>
              <a:gd name="T0" fmla="*/ 0 w 2494"/>
              <a:gd name="T1" fmla="*/ 2147483647 h 431"/>
              <a:gd name="T2" fmla="*/ 2147483647 w 2494"/>
              <a:gd name="T3" fmla="*/ 2147483647 h 431"/>
              <a:gd name="T4" fmla="*/ 2147483647 w 2494"/>
              <a:gd name="T5" fmla="*/ 2147483647 h 431"/>
              <a:gd name="T6" fmla="*/ 2147483647 w 2494"/>
              <a:gd name="T7" fmla="*/ 2147483647 h 431"/>
              <a:gd name="T8" fmla="*/ 0 60000 65536"/>
              <a:gd name="T9" fmla="*/ 0 60000 65536"/>
              <a:gd name="T10" fmla="*/ 0 60000 65536"/>
              <a:gd name="T11" fmla="*/ 0 60000 65536"/>
              <a:gd name="T12" fmla="*/ 0 w 2494"/>
              <a:gd name="T13" fmla="*/ 0 h 431"/>
              <a:gd name="T14" fmla="*/ 2494 w 2494"/>
              <a:gd name="T15" fmla="*/ 431 h 4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94" h="431">
                <a:moveTo>
                  <a:pt x="0" y="211"/>
                </a:moveTo>
                <a:cubicBezTo>
                  <a:pt x="245" y="105"/>
                  <a:pt x="491" y="0"/>
                  <a:pt x="725" y="30"/>
                </a:cubicBezTo>
                <a:cubicBezTo>
                  <a:pt x="959" y="60"/>
                  <a:pt x="1111" y="355"/>
                  <a:pt x="1406" y="393"/>
                </a:cubicBezTo>
                <a:cubicBezTo>
                  <a:pt x="1701" y="431"/>
                  <a:pt x="2097" y="344"/>
                  <a:pt x="2494" y="257"/>
                </a:cubicBezTo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124" name="Oval 6"/>
          <p:cNvSpPr>
            <a:spLocks noChangeArrowheads="1"/>
          </p:cNvSpPr>
          <p:nvPr/>
        </p:nvSpPr>
        <p:spPr bwMode="auto">
          <a:xfrm>
            <a:off x="1547813" y="3068638"/>
            <a:ext cx="792162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5" name="Oval 7"/>
          <p:cNvSpPr>
            <a:spLocks noChangeArrowheads="1"/>
          </p:cNvSpPr>
          <p:nvPr/>
        </p:nvSpPr>
        <p:spPr bwMode="auto">
          <a:xfrm>
            <a:off x="2987675" y="3429000"/>
            <a:ext cx="10080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6" name="Line 8"/>
          <p:cNvSpPr>
            <a:spLocks noChangeShapeType="1"/>
          </p:cNvSpPr>
          <p:nvPr/>
        </p:nvSpPr>
        <p:spPr bwMode="auto">
          <a:xfrm>
            <a:off x="2268538" y="3357563"/>
            <a:ext cx="863600" cy="2873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7" name="Line 9"/>
          <p:cNvSpPr>
            <a:spLocks noChangeShapeType="1"/>
          </p:cNvSpPr>
          <p:nvPr/>
        </p:nvSpPr>
        <p:spPr bwMode="auto">
          <a:xfrm flipH="1">
            <a:off x="1331913" y="3429000"/>
            <a:ext cx="287337" cy="647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8" name="Line 10"/>
          <p:cNvSpPr>
            <a:spLocks noChangeShapeType="1"/>
          </p:cNvSpPr>
          <p:nvPr/>
        </p:nvSpPr>
        <p:spPr bwMode="auto">
          <a:xfrm>
            <a:off x="1979613" y="3500438"/>
            <a:ext cx="0" cy="7921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9" name="Line 11"/>
          <p:cNvSpPr>
            <a:spLocks noChangeShapeType="1"/>
          </p:cNvSpPr>
          <p:nvPr/>
        </p:nvSpPr>
        <p:spPr bwMode="auto">
          <a:xfrm flipH="1">
            <a:off x="3276600" y="4005263"/>
            <a:ext cx="142875" cy="5032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30" name="Line 12"/>
          <p:cNvSpPr>
            <a:spLocks noChangeShapeType="1"/>
          </p:cNvSpPr>
          <p:nvPr/>
        </p:nvSpPr>
        <p:spPr bwMode="auto">
          <a:xfrm flipH="1" flipV="1">
            <a:off x="3276600" y="2781300"/>
            <a:ext cx="142875" cy="7191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31" name="Line 13"/>
          <p:cNvSpPr>
            <a:spLocks noChangeShapeType="1"/>
          </p:cNvSpPr>
          <p:nvPr/>
        </p:nvSpPr>
        <p:spPr bwMode="auto">
          <a:xfrm flipV="1">
            <a:off x="2124075" y="2420938"/>
            <a:ext cx="503238" cy="7207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32" name="Line 14"/>
          <p:cNvSpPr>
            <a:spLocks noChangeShapeType="1"/>
          </p:cNvSpPr>
          <p:nvPr/>
        </p:nvSpPr>
        <p:spPr bwMode="auto">
          <a:xfrm flipH="1" flipV="1">
            <a:off x="1331913" y="2349500"/>
            <a:ext cx="360362" cy="7921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098" name="Object 15"/>
          <p:cNvGraphicFramePr>
            <a:graphicFrameLocks noChangeAspect="1"/>
          </p:cNvGraphicFramePr>
          <p:nvPr/>
        </p:nvGraphicFramePr>
        <p:xfrm>
          <a:off x="2843213" y="2133600"/>
          <a:ext cx="307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0" name="公式" r:id="rId4" imgW="190440" imgH="228600" progId="Equation.3">
                  <p:embed/>
                </p:oleObj>
              </mc:Choice>
              <mc:Fallback>
                <p:oleObj name="公式" r:id="rId4" imgW="190440" imgH="228600" progId="Equation.3">
                  <p:embed/>
                  <p:pic>
                    <p:nvPicPr>
                      <p:cNvPr id="0" name="Picture 9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133600"/>
                        <a:ext cx="3079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16"/>
          <p:cNvGraphicFramePr>
            <a:graphicFrameLocks noChangeAspect="1"/>
          </p:cNvGraphicFramePr>
          <p:nvPr/>
        </p:nvGraphicFramePr>
        <p:xfrm>
          <a:off x="1835150" y="3152775"/>
          <a:ext cx="322263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1" name="公式" r:id="rId6" imgW="190440" imgH="203040" progId="Equation.3">
                  <p:embed/>
                </p:oleObj>
              </mc:Choice>
              <mc:Fallback>
                <p:oleObj name="公式" r:id="rId6" imgW="190440" imgH="203040" progId="Equation.3">
                  <p:embed/>
                  <p:pic>
                    <p:nvPicPr>
                      <p:cNvPr id="0" name="Picture 9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152775"/>
                        <a:ext cx="322263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17"/>
          <p:cNvGraphicFramePr>
            <a:graphicFrameLocks noChangeAspect="1"/>
          </p:cNvGraphicFramePr>
          <p:nvPr/>
        </p:nvGraphicFramePr>
        <p:xfrm>
          <a:off x="3348038" y="3573463"/>
          <a:ext cx="3333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2" name="Equation" r:id="rId8" imgW="190440" imgH="203040" progId="Equation.3">
                  <p:embed/>
                </p:oleObj>
              </mc:Choice>
              <mc:Fallback>
                <p:oleObj name="Equation" r:id="rId8" imgW="190440" imgH="203040" progId="Equation.3">
                  <p:embed/>
                  <p:pic>
                    <p:nvPicPr>
                      <p:cNvPr id="0" name="Picture 9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573463"/>
                        <a:ext cx="3333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18"/>
          <p:cNvGraphicFramePr>
            <a:graphicFrameLocks noChangeAspect="1"/>
          </p:cNvGraphicFramePr>
          <p:nvPr/>
        </p:nvGraphicFramePr>
        <p:xfrm>
          <a:off x="2328863" y="4448175"/>
          <a:ext cx="37147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3" name="Equation" r:id="rId10" imgW="203040" imgH="203040" progId="Equation.3">
                  <p:embed/>
                </p:oleObj>
              </mc:Choice>
              <mc:Fallback>
                <p:oleObj name="Equation" r:id="rId10" imgW="203040" imgH="203040" progId="Equation.3">
                  <p:embed/>
                  <p:pic>
                    <p:nvPicPr>
                      <p:cNvPr id="0" name="Picture 9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863" y="4448175"/>
                        <a:ext cx="371475" cy="369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19"/>
          <p:cNvGraphicFramePr>
            <a:graphicFrameLocks noChangeAspect="1"/>
          </p:cNvGraphicFramePr>
          <p:nvPr/>
        </p:nvGraphicFramePr>
        <p:xfrm>
          <a:off x="3521075" y="2868613"/>
          <a:ext cx="3143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4" name="Equation" r:id="rId12" imgW="177840" imgH="279360" progId="Equation.3">
                  <p:embed/>
                </p:oleObj>
              </mc:Choice>
              <mc:Fallback>
                <p:oleObj name="Equation" r:id="rId12" imgW="177840" imgH="279360" progId="Equation.3">
                  <p:embed/>
                  <p:pic>
                    <p:nvPicPr>
                      <p:cNvPr id="0" name="Picture 9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1075" y="2868613"/>
                        <a:ext cx="31432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" name="Object 20"/>
          <p:cNvGraphicFramePr>
            <a:graphicFrameLocks noChangeAspect="1"/>
          </p:cNvGraphicFramePr>
          <p:nvPr/>
        </p:nvGraphicFramePr>
        <p:xfrm>
          <a:off x="3463925" y="4005263"/>
          <a:ext cx="3714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5" name="Equation" r:id="rId14" imgW="203040" imgH="279360" progId="Equation.3">
                  <p:embed/>
                </p:oleObj>
              </mc:Choice>
              <mc:Fallback>
                <p:oleObj name="Equation" r:id="rId14" imgW="203040" imgH="279360" progId="Equation.3">
                  <p:embed/>
                  <p:pic>
                    <p:nvPicPr>
                      <p:cNvPr id="0" name="Picture 9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925" y="4005263"/>
                        <a:ext cx="3714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4" name="Object 21"/>
          <p:cNvGraphicFramePr>
            <a:graphicFrameLocks noChangeAspect="1"/>
          </p:cNvGraphicFramePr>
          <p:nvPr/>
        </p:nvGraphicFramePr>
        <p:xfrm>
          <a:off x="2641600" y="29829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6" name="公式" r:id="rId16" imgW="190440" imgH="291960" progId="Equation.3">
                  <p:embed/>
                </p:oleObj>
              </mc:Choice>
              <mc:Fallback>
                <p:oleObj name="公式" r:id="rId16" imgW="190440" imgH="291960" progId="Equation.3">
                  <p:embed/>
                  <p:pic>
                    <p:nvPicPr>
                      <p:cNvPr id="0" name="Picture 9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29829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5" name="Object 22"/>
          <p:cNvGraphicFramePr>
            <a:graphicFrameLocks noChangeAspect="1"/>
          </p:cNvGraphicFramePr>
          <p:nvPr/>
        </p:nvGraphicFramePr>
        <p:xfrm>
          <a:off x="2124075" y="2276475"/>
          <a:ext cx="3714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7" name="公式" r:id="rId18" imgW="203040" imgH="279360" progId="Equation.3">
                  <p:embed/>
                </p:oleObj>
              </mc:Choice>
              <mc:Fallback>
                <p:oleObj name="公式" r:id="rId18" imgW="203040" imgH="279360" progId="Equation.3">
                  <p:embed/>
                  <p:pic>
                    <p:nvPicPr>
                      <p:cNvPr id="0" name="Picture 9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276475"/>
                        <a:ext cx="3714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" name="Object 23"/>
          <p:cNvGraphicFramePr>
            <a:graphicFrameLocks noChangeAspect="1"/>
          </p:cNvGraphicFramePr>
          <p:nvPr/>
        </p:nvGraphicFramePr>
        <p:xfrm>
          <a:off x="1130300" y="25511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8" name="公式" r:id="rId20" imgW="190440" imgH="291960" progId="Equation.3">
                  <p:embed/>
                </p:oleObj>
              </mc:Choice>
              <mc:Fallback>
                <p:oleObj name="公式" r:id="rId20" imgW="190440" imgH="291960" progId="Equation.3">
                  <p:embed/>
                  <p:pic>
                    <p:nvPicPr>
                      <p:cNvPr id="0" name="Picture 9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25511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7" name="Object 24"/>
          <p:cNvGraphicFramePr>
            <a:graphicFrameLocks noChangeAspect="1"/>
          </p:cNvGraphicFramePr>
          <p:nvPr/>
        </p:nvGraphicFramePr>
        <p:xfrm>
          <a:off x="2051050" y="3559175"/>
          <a:ext cx="37147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9" name="Equation" r:id="rId22" imgW="203040" imgH="291960" progId="Equation.3">
                  <p:embed/>
                </p:oleObj>
              </mc:Choice>
              <mc:Fallback>
                <p:oleObj name="Equation" r:id="rId22" imgW="203040" imgH="291960" progId="Equation.3">
                  <p:embed/>
                  <p:pic>
                    <p:nvPicPr>
                      <p:cNvPr id="0" name="Picture 9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559175"/>
                        <a:ext cx="371475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8" name="Object 25"/>
          <p:cNvGraphicFramePr>
            <a:graphicFrameLocks noChangeAspect="1"/>
          </p:cNvGraphicFramePr>
          <p:nvPr/>
        </p:nvGraphicFramePr>
        <p:xfrm>
          <a:off x="971550" y="3284538"/>
          <a:ext cx="371475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30" name="Equation" r:id="rId24" imgW="203040" imgH="291960" progId="Equation.3">
                  <p:embed/>
                </p:oleObj>
              </mc:Choice>
              <mc:Fallback>
                <p:oleObj name="Equation" r:id="rId24" imgW="203040" imgH="291960" progId="Equation.3">
                  <p:embed/>
                  <p:pic>
                    <p:nvPicPr>
                      <p:cNvPr id="0" name="Picture 9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284538"/>
                        <a:ext cx="371475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33" name="Group 26"/>
          <p:cNvGrpSpPr>
            <a:grpSpLocks/>
          </p:cNvGrpSpPr>
          <p:nvPr/>
        </p:nvGrpSpPr>
        <p:grpSpPr bwMode="auto">
          <a:xfrm>
            <a:off x="5508625" y="2133600"/>
            <a:ext cx="3141663" cy="2889250"/>
            <a:chOff x="3470" y="1344"/>
            <a:chExt cx="1979" cy="1820"/>
          </a:xfrm>
        </p:grpSpPr>
        <p:sp>
          <p:nvSpPr>
            <p:cNvPr id="4134" name="Oval 27"/>
            <p:cNvSpPr>
              <a:spLocks noChangeArrowheads="1"/>
            </p:cNvSpPr>
            <p:nvPr/>
          </p:nvSpPr>
          <p:spPr bwMode="auto">
            <a:xfrm>
              <a:off x="3795" y="1607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5" name="Oval 28"/>
            <p:cNvSpPr>
              <a:spLocks noChangeArrowheads="1"/>
            </p:cNvSpPr>
            <p:nvPr/>
          </p:nvSpPr>
          <p:spPr bwMode="auto">
            <a:xfrm>
              <a:off x="3878" y="2205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6" name="Oval 29"/>
            <p:cNvSpPr>
              <a:spLocks noChangeArrowheads="1"/>
            </p:cNvSpPr>
            <p:nvPr/>
          </p:nvSpPr>
          <p:spPr bwMode="auto">
            <a:xfrm>
              <a:off x="3878" y="2886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7" name="Oval 30"/>
            <p:cNvSpPr>
              <a:spLocks noChangeArrowheads="1"/>
            </p:cNvSpPr>
            <p:nvPr/>
          </p:nvSpPr>
          <p:spPr bwMode="auto">
            <a:xfrm>
              <a:off x="5013" y="2218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8" name="Line 31"/>
            <p:cNvSpPr>
              <a:spLocks noChangeShapeType="1"/>
            </p:cNvSpPr>
            <p:nvPr/>
          </p:nvSpPr>
          <p:spPr bwMode="auto">
            <a:xfrm>
              <a:off x="3923" y="2251"/>
              <a:ext cx="1089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139" name="Line 32"/>
            <p:cNvSpPr>
              <a:spLocks noChangeShapeType="1"/>
            </p:cNvSpPr>
            <p:nvPr/>
          </p:nvSpPr>
          <p:spPr bwMode="auto">
            <a:xfrm>
              <a:off x="3878" y="1661"/>
              <a:ext cx="1134" cy="59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140" name="Line 33"/>
            <p:cNvSpPr>
              <a:spLocks noChangeShapeType="1"/>
            </p:cNvSpPr>
            <p:nvPr/>
          </p:nvSpPr>
          <p:spPr bwMode="auto">
            <a:xfrm flipV="1">
              <a:off x="3923" y="2296"/>
              <a:ext cx="1089" cy="63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141" name="Freeform 34"/>
            <p:cNvSpPr>
              <a:spLocks/>
            </p:cNvSpPr>
            <p:nvPr/>
          </p:nvSpPr>
          <p:spPr bwMode="auto">
            <a:xfrm>
              <a:off x="3878" y="1661"/>
              <a:ext cx="196" cy="544"/>
            </a:xfrm>
            <a:custGeom>
              <a:avLst/>
              <a:gdLst>
                <a:gd name="T0" fmla="*/ 0 w 196"/>
                <a:gd name="T1" fmla="*/ 0 h 544"/>
                <a:gd name="T2" fmla="*/ 181 w 196"/>
                <a:gd name="T3" fmla="*/ 182 h 544"/>
                <a:gd name="T4" fmla="*/ 91 w 196"/>
                <a:gd name="T5" fmla="*/ 544 h 544"/>
                <a:gd name="T6" fmla="*/ 0 60000 65536"/>
                <a:gd name="T7" fmla="*/ 0 60000 65536"/>
                <a:gd name="T8" fmla="*/ 0 60000 65536"/>
                <a:gd name="T9" fmla="*/ 0 w 196"/>
                <a:gd name="T10" fmla="*/ 0 h 544"/>
                <a:gd name="T11" fmla="*/ 196 w 196"/>
                <a:gd name="T12" fmla="*/ 544 h 5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6" h="544">
                  <a:moveTo>
                    <a:pt x="0" y="0"/>
                  </a:moveTo>
                  <a:cubicBezTo>
                    <a:pt x="83" y="45"/>
                    <a:pt x="166" y="91"/>
                    <a:pt x="181" y="182"/>
                  </a:cubicBezTo>
                  <a:cubicBezTo>
                    <a:pt x="196" y="273"/>
                    <a:pt x="143" y="408"/>
                    <a:pt x="91" y="544"/>
                  </a:cubicBezTo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142" name="Freeform 35"/>
            <p:cNvSpPr>
              <a:spLocks/>
            </p:cNvSpPr>
            <p:nvPr/>
          </p:nvSpPr>
          <p:spPr bwMode="auto">
            <a:xfrm>
              <a:off x="3923" y="2251"/>
              <a:ext cx="182" cy="726"/>
            </a:xfrm>
            <a:custGeom>
              <a:avLst/>
              <a:gdLst>
                <a:gd name="T0" fmla="*/ 0 w 182"/>
                <a:gd name="T1" fmla="*/ 0 h 726"/>
                <a:gd name="T2" fmla="*/ 182 w 182"/>
                <a:gd name="T3" fmla="*/ 227 h 726"/>
                <a:gd name="T4" fmla="*/ 0 w 182"/>
                <a:gd name="T5" fmla="*/ 726 h 726"/>
                <a:gd name="T6" fmla="*/ 0 60000 65536"/>
                <a:gd name="T7" fmla="*/ 0 60000 65536"/>
                <a:gd name="T8" fmla="*/ 0 60000 65536"/>
                <a:gd name="T9" fmla="*/ 0 w 182"/>
                <a:gd name="T10" fmla="*/ 0 h 726"/>
                <a:gd name="T11" fmla="*/ 182 w 182"/>
                <a:gd name="T12" fmla="*/ 726 h 7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" h="726">
                  <a:moveTo>
                    <a:pt x="0" y="0"/>
                  </a:moveTo>
                  <a:cubicBezTo>
                    <a:pt x="91" y="53"/>
                    <a:pt x="182" y="106"/>
                    <a:pt x="182" y="227"/>
                  </a:cubicBezTo>
                  <a:cubicBezTo>
                    <a:pt x="182" y="348"/>
                    <a:pt x="91" y="537"/>
                    <a:pt x="0" y="726"/>
                  </a:cubicBezTo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143" name="Freeform 36"/>
            <p:cNvSpPr>
              <a:spLocks/>
            </p:cNvSpPr>
            <p:nvPr/>
          </p:nvSpPr>
          <p:spPr bwMode="auto">
            <a:xfrm>
              <a:off x="3689" y="1661"/>
              <a:ext cx="189" cy="590"/>
            </a:xfrm>
            <a:custGeom>
              <a:avLst/>
              <a:gdLst>
                <a:gd name="T0" fmla="*/ 144 w 189"/>
                <a:gd name="T1" fmla="*/ 0 h 590"/>
                <a:gd name="T2" fmla="*/ 7 w 189"/>
                <a:gd name="T3" fmla="*/ 136 h 590"/>
                <a:gd name="T4" fmla="*/ 189 w 189"/>
                <a:gd name="T5" fmla="*/ 590 h 590"/>
                <a:gd name="T6" fmla="*/ 0 60000 65536"/>
                <a:gd name="T7" fmla="*/ 0 60000 65536"/>
                <a:gd name="T8" fmla="*/ 0 60000 65536"/>
                <a:gd name="T9" fmla="*/ 0 w 189"/>
                <a:gd name="T10" fmla="*/ 0 h 590"/>
                <a:gd name="T11" fmla="*/ 189 w 189"/>
                <a:gd name="T12" fmla="*/ 590 h 59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9" h="590">
                  <a:moveTo>
                    <a:pt x="144" y="0"/>
                  </a:moveTo>
                  <a:cubicBezTo>
                    <a:pt x="72" y="19"/>
                    <a:pt x="0" y="38"/>
                    <a:pt x="7" y="136"/>
                  </a:cubicBezTo>
                  <a:cubicBezTo>
                    <a:pt x="14" y="234"/>
                    <a:pt x="101" y="412"/>
                    <a:pt x="189" y="590"/>
                  </a:cubicBezTo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109" name="Object 37"/>
            <p:cNvGraphicFramePr>
              <a:graphicFrameLocks noChangeAspect="1"/>
            </p:cNvGraphicFramePr>
            <p:nvPr/>
          </p:nvGraphicFramePr>
          <p:xfrm>
            <a:off x="3742" y="1344"/>
            <a:ext cx="194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31" name="Equation" r:id="rId26" imgW="4861800" imgH="5672520" progId="Equation.3">
                    <p:embed/>
                  </p:oleObj>
                </mc:Choice>
                <mc:Fallback>
                  <p:oleObj name="Equation" r:id="rId26" imgW="4861800" imgH="5672520" progId="Equation.3">
                    <p:embed/>
                    <p:pic>
                      <p:nvPicPr>
                        <p:cNvPr id="0" name="Picture 9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2" y="1344"/>
                          <a:ext cx="194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44" name="Freeform 38"/>
            <p:cNvSpPr>
              <a:spLocks/>
            </p:cNvSpPr>
            <p:nvPr/>
          </p:nvSpPr>
          <p:spPr bwMode="auto">
            <a:xfrm>
              <a:off x="3696" y="2251"/>
              <a:ext cx="227" cy="680"/>
            </a:xfrm>
            <a:custGeom>
              <a:avLst/>
              <a:gdLst>
                <a:gd name="T0" fmla="*/ 227 w 227"/>
                <a:gd name="T1" fmla="*/ 0 h 680"/>
                <a:gd name="T2" fmla="*/ 0 w 227"/>
                <a:gd name="T3" fmla="*/ 272 h 680"/>
                <a:gd name="T4" fmla="*/ 227 w 227"/>
                <a:gd name="T5" fmla="*/ 680 h 680"/>
                <a:gd name="T6" fmla="*/ 0 60000 65536"/>
                <a:gd name="T7" fmla="*/ 0 60000 65536"/>
                <a:gd name="T8" fmla="*/ 0 60000 65536"/>
                <a:gd name="T9" fmla="*/ 0 w 227"/>
                <a:gd name="T10" fmla="*/ 0 h 680"/>
                <a:gd name="T11" fmla="*/ 227 w 227"/>
                <a:gd name="T12" fmla="*/ 680 h 6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" h="680">
                  <a:moveTo>
                    <a:pt x="227" y="0"/>
                  </a:moveTo>
                  <a:cubicBezTo>
                    <a:pt x="113" y="79"/>
                    <a:pt x="0" y="159"/>
                    <a:pt x="0" y="272"/>
                  </a:cubicBezTo>
                  <a:cubicBezTo>
                    <a:pt x="0" y="385"/>
                    <a:pt x="113" y="532"/>
                    <a:pt x="227" y="680"/>
                  </a:cubicBezTo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110" name="Object 39"/>
            <p:cNvGraphicFramePr>
              <a:graphicFrameLocks noChangeAspect="1"/>
            </p:cNvGraphicFramePr>
            <p:nvPr/>
          </p:nvGraphicFramePr>
          <p:xfrm>
            <a:off x="3560" y="2115"/>
            <a:ext cx="203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32" name="Equation" r:id="rId28" imgW="4861800" imgH="5266440" progId="Equation.3">
                    <p:embed/>
                  </p:oleObj>
                </mc:Choice>
                <mc:Fallback>
                  <p:oleObj name="Equation" r:id="rId28" imgW="4861800" imgH="5266440" progId="Equation.3">
                    <p:embed/>
                    <p:pic>
                      <p:nvPicPr>
                        <p:cNvPr id="0" name="Picture 9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" y="2115"/>
                          <a:ext cx="203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1" name="Object 40"/>
            <p:cNvGraphicFramePr>
              <a:graphicFrameLocks noChangeAspect="1"/>
            </p:cNvGraphicFramePr>
            <p:nvPr/>
          </p:nvGraphicFramePr>
          <p:xfrm>
            <a:off x="3651" y="2931"/>
            <a:ext cx="234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33" name="Equation" r:id="rId30" imgW="203040" imgH="203040" progId="Equation.3">
                    <p:embed/>
                  </p:oleObj>
                </mc:Choice>
                <mc:Fallback>
                  <p:oleObj name="Equation" r:id="rId30" imgW="203040" imgH="203040" progId="Equation.3">
                    <p:embed/>
                    <p:pic>
                      <p:nvPicPr>
                        <p:cNvPr id="0" name="Picture 9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1" y="2931"/>
                          <a:ext cx="234" cy="2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2" name="Object 41"/>
            <p:cNvGraphicFramePr>
              <a:graphicFrameLocks noChangeAspect="1"/>
            </p:cNvGraphicFramePr>
            <p:nvPr/>
          </p:nvGraphicFramePr>
          <p:xfrm>
            <a:off x="5239" y="2160"/>
            <a:ext cx="210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34" name="Equation" r:id="rId32" imgW="190440" imgH="203040" progId="Equation.3">
                    <p:embed/>
                  </p:oleObj>
                </mc:Choice>
                <mc:Fallback>
                  <p:oleObj name="Equation" r:id="rId32" imgW="190440" imgH="203040" progId="Equation.3">
                    <p:embed/>
                    <p:pic>
                      <p:nvPicPr>
                        <p:cNvPr id="0" name="Picture 9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9" y="2160"/>
                          <a:ext cx="210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3" name="Object 42"/>
            <p:cNvGraphicFramePr>
              <a:graphicFrameLocks noChangeAspect="1"/>
            </p:cNvGraphicFramePr>
            <p:nvPr/>
          </p:nvGraphicFramePr>
          <p:xfrm>
            <a:off x="4513" y="1616"/>
            <a:ext cx="198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35" name="Equation" r:id="rId34" imgW="177840" imgH="279360" progId="Equation.3">
                    <p:embed/>
                  </p:oleObj>
                </mc:Choice>
                <mc:Fallback>
                  <p:oleObj name="Equation" r:id="rId34" imgW="177840" imgH="279360" progId="Equation.3">
                    <p:embed/>
                    <p:pic>
                      <p:nvPicPr>
                        <p:cNvPr id="0" name="Picture 9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1616"/>
                          <a:ext cx="198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4" name="Object 43"/>
            <p:cNvGraphicFramePr>
              <a:graphicFrameLocks noChangeAspect="1"/>
            </p:cNvGraphicFramePr>
            <p:nvPr/>
          </p:nvGraphicFramePr>
          <p:xfrm>
            <a:off x="4604" y="2568"/>
            <a:ext cx="234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36" name="Equation" r:id="rId36" imgW="203040" imgH="279360" progId="Equation.3">
                    <p:embed/>
                  </p:oleObj>
                </mc:Choice>
                <mc:Fallback>
                  <p:oleObj name="Equation" r:id="rId36" imgW="203040" imgH="279360" progId="Equation.3">
                    <p:embed/>
                    <p:pic>
                      <p:nvPicPr>
                        <p:cNvPr id="0" name="Picture 9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2568"/>
                          <a:ext cx="234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5" name="Object 44"/>
            <p:cNvGraphicFramePr>
              <a:graphicFrameLocks noChangeAspect="1"/>
            </p:cNvGraphicFramePr>
            <p:nvPr/>
          </p:nvGraphicFramePr>
          <p:xfrm>
            <a:off x="4286" y="2024"/>
            <a:ext cx="216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37" name="Equation" r:id="rId38" imgW="4861800" imgH="7296840" progId="Equation.3">
                    <p:embed/>
                  </p:oleObj>
                </mc:Choice>
                <mc:Fallback>
                  <p:oleObj name="Equation" r:id="rId38" imgW="4861800" imgH="7296840" progId="Equation.3">
                    <p:embed/>
                    <p:pic>
                      <p:nvPicPr>
                        <p:cNvPr id="0" name="Picture 9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6" y="2024"/>
                          <a:ext cx="216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6" name="Object 45"/>
            <p:cNvGraphicFramePr>
              <a:graphicFrameLocks noChangeAspect="1"/>
            </p:cNvGraphicFramePr>
            <p:nvPr/>
          </p:nvGraphicFramePr>
          <p:xfrm>
            <a:off x="3923" y="1797"/>
            <a:ext cx="234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38" name="Equation" r:id="rId40" imgW="5267880" imgH="6890760" progId="Equation.3">
                    <p:embed/>
                  </p:oleObj>
                </mc:Choice>
                <mc:Fallback>
                  <p:oleObj name="Equation" r:id="rId40" imgW="5267880" imgH="6890760" progId="Equation.3">
                    <p:embed/>
                    <p:pic>
                      <p:nvPicPr>
                        <p:cNvPr id="0" name="Picture 9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" y="1797"/>
                          <a:ext cx="234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7" name="Object 46"/>
            <p:cNvGraphicFramePr>
              <a:graphicFrameLocks noChangeAspect="1"/>
            </p:cNvGraphicFramePr>
            <p:nvPr/>
          </p:nvGraphicFramePr>
          <p:xfrm>
            <a:off x="3515" y="1706"/>
            <a:ext cx="216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39" name="Equation" r:id="rId42" imgW="4861800" imgH="7296840" progId="Equation.3">
                    <p:embed/>
                  </p:oleObj>
                </mc:Choice>
                <mc:Fallback>
                  <p:oleObj name="Equation" r:id="rId42" imgW="4861800" imgH="7296840" progId="Equation.3">
                    <p:embed/>
                    <p:pic>
                      <p:nvPicPr>
                        <p:cNvPr id="0" name="Picture 9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1706"/>
                          <a:ext cx="216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8" name="Object 47"/>
            <p:cNvGraphicFramePr>
              <a:graphicFrameLocks noChangeAspect="1"/>
            </p:cNvGraphicFramePr>
            <p:nvPr/>
          </p:nvGraphicFramePr>
          <p:xfrm>
            <a:off x="4014" y="2432"/>
            <a:ext cx="234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40" name="Equation" r:id="rId44" imgW="203040" imgH="291960" progId="Equation.3">
                    <p:embed/>
                  </p:oleObj>
                </mc:Choice>
                <mc:Fallback>
                  <p:oleObj name="Equation" r:id="rId44" imgW="203040" imgH="291960" progId="Equation.3">
                    <p:embed/>
                    <p:pic>
                      <p:nvPicPr>
                        <p:cNvPr id="0" name="Picture 9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4" y="2432"/>
                          <a:ext cx="234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9" name="Object 48"/>
            <p:cNvGraphicFramePr>
              <a:graphicFrameLocks noChangeAspect="1"/>
            </p:cNvGraphicFramePr>
            <p:nvPr/>
          </p:nvGraphicFramePr>
          <p:xfrm>
            <a:off x="3470" y="2387"/>
            <a:ext cx="234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41" name="Equation" r:id="rId46" imgW="203040" imgH="291960" progId="Equation.3">
                    <p:embed/>
                  </p:oleObj>
                </mc:Choice>
                <mc:Fallback>
                  <p:oleObj name="Equation" r:id="rId46" imgW="203040" imgH="291960" progId="Equation.3">
                    <p:embed/>
                    <p:pic>
                      <p:nvPicPr>
                        <p:cNvPr id="0" name="Picture 9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0" y="2387"/>
                          <a:ext cx="234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75986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1" name="Rectangle 3"/>
          <p:cNvSpPr>
            <a:spLocks noChangeArrowheads="1"/>
          </p:cNvSpPr>
          <p:nvPr/>
        </p:nvSpPr>
        <p:spPr bwMode="auto">
          <a:xfrm>
            <a:off x="251520" y="1313765"/>
            <a:ext cx="8297863" cy="5890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85838" lvl="1" indent="-528638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1847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年基尔霍夫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(Kirchhoff)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运用图论解决了电流回路的求解联立方程的问题</a:t>
            </a:r>
          </a:p>
          <a:p>
            <a:pPr marL="985838" lvl="1" indent="-528638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1852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年格斯里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dirty="0" err="1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Guthire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提出四色问题</a:t>
            </a:r>
          </a:p>
          <a:p>
            <a:pPr marL="985838" lvl="1" indent="-528638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1857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年</a:t>
            </a:r>
            <a:r>
              <a:rPr kumimoji="0" lang="en-US" altLang="zh-CN" dirty="0" err="1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Cayley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在有机化学领域里发现了一族重要图，将其定义为树，并利用树来计算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C</a:t>
            </a:r>
            <a:r>
              <a:rPr kumimoji="0" lang="en-US" altLang="zh-CN" baseline="-25000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n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H</a:t>
            </a:r>
            <a:r>
              <a:rPr kumimoji="0" lang="en-US" altLang="zh-CN" baseline="-25000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2n+2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的同分异构体的数目</a:t>
            </a:r>
          </a:p>
          <a:p>
            <a:pPr marL="985838" lvl="1" indent="-528638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1856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年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Hamilton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周游世界问题 </a:t>
            </a:r>
          </a:p>
          <a:p>
            <a:pPr marL="985838" lvl="1" indent="-528638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603050405020304" pitchFamily="18" charset="0"/>
              </a:rPr>
              <a:t>       早期的图论研究与数学游戏有着密切关系</a:t>
            </a:r>
            <a:endParaRPr lang="en-US" altLang="zh-CN" dirty="0">
              <a:solidFill>
                <a:schemeClr val="bg2">
                  <a:lumMod val="10000"/>
                </a:schemeClr>
              </a:solidFill>
              <a:ea typeface="+mj-ea"/>
              <a:cs typeface="Times New Roman" panose="02020603050405020304" pitchFamily="18" charset="0"/>
            </a:endParaRP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zh-CN" altLang="en-US" dirty="0">
              <a:solidFill>
                <a:schemeClr val="bg2"/>
              </a:solidFill>
              <a:cs typeface="Times New Roman" panose="02020603050405020304" pitchFamily="18" charset="0"/>
            </a:endParaRP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zh-CN" altLang="en-US" dirty="0">
              <a:solidFill>
                <a:schemeClr val="bg2"/>
              </a:solidFill>
              <a:cs typeface="Times New Roman" panose="02020603050405020304" pitchFamily="18" charset="0"/>
            </a:endParaRP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zh-CN" altLang="en-US" dirty="0">
              <a:solidFill>
                <a:schemeClr val="bg2"/>
              </a:solidFill>
              <a:cs typeface="Times New Roman" panose="02020603050405020304" pitchFamily="18" charset="0"/>
            </a:endParaRP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1800" dirty="0">
              <a:solidFill>
                <a:schemeClr val="bg2"/>
              </a:solidFill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48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图论的发展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686800" y="639933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728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9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9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9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Oval 2"/>
          <p:cNvSpPr>
            <a:spLocks noChangeArrowheads="1"/>
          </p:cNvSpPr>
          <p:nvPr/>
        </p:nvSpPr>
        <p:spPr bwMode="auto">
          <a:xfrm>
            <a:off x="4030663" y="1414025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5" name="Oval 3"/>
          <p:cNvSpPr>
            <a:spLocks noChangeArrowheads="1"/>
          </p:cNvSpPr>
          <p:nvPr/>
        </p:nvSpPr>
        <p:spPr bwMode="auto">
          <a:xfrm>
            <a:off x="1727200" y="2782450"/>
            <a:ext cx="144463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6767513" y="2782450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7" name="Oval 5"/>
          <p:cNvSpPr>
            <a:spLocks noChangeArrowheads="1"/>
          </p:cNvSpPr>
          <p:nvPr/>
        </p:nvSpPr>
        <p:spPr bwMode="auto">
          <a:xfrm>
            <a:off x="3382963" y="5806637"/>
            <a:ext cx="144462" cy="144463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8" name="Oval 6"/>
          <p:cNvSpPr>
            <a:spLocks noChangeArrowheads="1"/>
          </p:cNvSpPr>
          <p:nvPr/>
        </p:nvSpPr>
        <p:spPr bwMode="auto">
          <a:xfrm>
            <a:off x="5543550" y="5806637"/>
            <a:ext cx="144463" cy="144463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9" name="Oval 7"/>
          <p:cNvSpPr>
            <a:spLocks noChangeArrowheads="1"/>
          </p:cNvSpPr>
          <p:nvPr/>
        </p:nvSpPr>
        <p:spPr bwMode="auto">
          <a:xfrm>
            <a:off x="4030663" y="2279212"/>
            <a:ext cx="144462" cy="144463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0" name="Oval 8"/>
          <p:cNvSpPr>
            <a:spLocks noChangeArrowheads="1"/>
          </p:cNvSpPr>
          <p:nvPr/>
        </p:nvSpPr>
        <p:spPr bwMode="auto">
          <a:xfrm>
            <a:off x="2735263" y="2998350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1" name="Oval 9"/>
          <p:cNvSpPr>
            <a:spLocks noChangeArrowheads="1"/>
          </p:cNvSpPr>
          <p:nvPr/>
        </p:nvSpPr>
        <p:spPr bwMode="auto">
          <a:xfrm>
            <a:off x="5830888" y="2998350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2" name="Oval 10"/>
          <p:cNvSpPr>
            <a:spLocks noChangeArrowheads="1"/>
          </p:cNvSpPr>
          <p:nvPr/>
        </p:nvSpPr>
        <p:spPr bwMode="auto">
          <a:xfrm>
            <a:off x="3743325" y="4871600"/>
            <a:ext cx="144463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3" name="Oval 11"/>
          <p:cNvSpPr>
            <a:spLocks noChangeArrowheads="1"/>
          </p:cNvSpPr>
          <p:nvPr/>
        </p:nvSpPr>
        <p:spPr bwMode="auto">
          <a:xfrm>
            <a:off x="5254625" y="4943037"/>
            <a:ext cx="144463" cy="144463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4" name="Oval 12"/>
          <p:cNvSpPr>
            <a:spLocks noChangeArrowheads="1"/>
          </p:cNvSpPr>
          <p:nvPr/>
        </p:nvSpPr>
        <p:spPr bwMode="auto">
          <a:xfrm>
            <a:off x="4030663" y="3214250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5" name="Oval 13"/>
          <p:cNvSpPr>
            <a:spLocks noChangeArrowheads="1"/>
          </p:cNvSpPr>
          <p:nvPr/>
        </p:nvSpPr>
        <p:spPr bwMode="auto">
          <a:xfrm>
            <a:off x="4822825" y="2855475"/>
            <a:ext cx="144463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6" name="Oval 14"/>
          <p:cNvSpPr>
            <a:spLocks noChangeArrowheads="1"/>
          </p:cNvSpPr>
          <p:nvPr/>
        </p:nvSpPr>
        <p:spPr bwMode="auto">
          <a:xfrm>
            <a:off x="3382963" y="3719075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7" name="Oval 15"/>
          <p:cNvSpPr>
            <a:spLocks noChangeArrowheads="1"/>
          </p:cNvSpPr>
          <p:nvPr/>
        </p:nvSpPr>
        <p:spPr bwMode="auto">
          <a:xfrm>
            <a:off x="5327650" y="3719075"/>
            <a:ext cx="144463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8" name="Oval 16"/>
          <p:cNvSpPr>
            <a:spLocks noChangeArrowheads="1"/>
          </p:cNvSpPr>
          <p:nvPr/>
        </p:nvSpPr>
        <p:spPr bwMode="auto">
          <a:xfrm>
            <a:off x="3598863" y="2855475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9" name="Oval 17"/>
          <p:cNvSpPr>
            <a:spLocks noChangeArrowheads="1"/>
          </p:cNvSpPr>
          <p:nvPr/>
        </p:nvSpPr>
        <p:spPr bwMode="auto">
          <a:xfrm>
            <a:off x="4535488" y="4655700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0" name="Oval 18"/>
          <p:cNvSpPr>
            <a:spLocks noChangeArrowheads="1"/>
          </p:cNvSpPr>
          <p:nvPr/>
        </p:nvSpPr>
        <p:spPr bwMode="auto">
          <a:xfrm>
            <a:off x="4535488" y="4079437"/>
            <a:ext cx="144462" cy="144463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1" name="Oval 19"/>
          <p:cNvSpPr>
            <a:spLocks noChangeArrowheads="1"/>
          </p:cNvSpPr>
          <p:nvPr/>
        </p:nvSpPr>
        <p:spPr bwMode="auto">
          <a:xfrm>
            <a:off x="4103688" y="3719075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2" name="Oval 20"/>
          <p:cNvSpPr>
            <a:spLocks noChangeArrowheads="1"/>
          </p:cNvSpPr>
          <p:nvPr/>
        </p:nvSpPr>
        <p:spPr bwMode="auto">
          <a:xfrm>
            <a:off x="4606925" y="3214250"/>
            <a:ext cx="144463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3" name="Oval 21"/>
          <p:cNvSpPr>
            <a:spLocks noChangeArrowheads="1"/>
          </p:cNvSpPr>
          <p:nvPr/>
        </p:nvSpPr>
        <p:spPr bwMode="auto">
          <a:xfrm>
            <a:off x="4751388" y="3719075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4" name="Line 22"/>
          <p:cNvSpPr>
            <a:spLocks noChangeShapeType="1"/>
          </p:cNvSpPr>
          <p:nvPr/>
        </p:nvSpPr>
        <p:spPr bwMode="auto">
          <a:xfrm flipH="1">
            <a:off x="1798638" y="1487050"/>
            <a:ext cx="2305050" cy="136842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5" name="Line 23"/>
          <p:cNvSpPr>
            <a:spLocks noChangeShapeType="1"/>
          </p:cNvSpPr>
          <p:nvPr/>
        </p:nvSpPr>
        <p:spPr bwMode="auto">
          <a:xfrm>
            <a:off x="4103688" y="1487050"/>
            <a:ext cx="2808287" cy="136842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6" name="Line 24"/>
          <p:cNvSpPr>
            <a:spLocks noChangeShapeType="1"/>
          </p:cNvSpPr>
          <p:nvPr/>
        </p:nvSpPr>
        <p:spPr bwMode="auto">
          <a:xfrm>
            <a:off x="1798638" y="2855475"/>
            <a:ext cx="1584325" cy="3024187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7" name="Line 25"/>
          <p:cNvSpPr>
            <a:spLocks noChangeShapeType="1"/>
          </p:cNvSpPr>
          <p:nvPr/>
        </p:nvSpPr>
        <p:spPr bwMode="auto">
          <a:xfrm>
            <a:off x="3527425" y="5879662"/>
            <a:ext cx="2087563" cy="1588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8" name="Line 26"/>
          <p:cNvSpPr>
            <a:spLocks noChangeShapeType="1"/>
          </p:cNvSpPr>
          <p:nvPr/>
        </p:nvSpPr>
        <p:spPr bwMode="auto">
          <a:xfrm flipH="1">
            <a:off x="5614988" y="2855475"/>
            <a:ext cx="1296987" cy="3024187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9" name="Line 27"/>
          <p:cNvSpPr>
            <a:spLocks noChangeShapeType="1"/>
          </p:cNvSpPr>
          <p:nvPr/>
        </p:nvSpPr>
        <p:spPr bwMode="auto">
          <a:xfrm>
            <a:off x="4103688" y="1487050"/>
            <a:ext cx="1587" cy="8636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0" name="Line 28"/>
          <p:cNvSpPr>
            <a:spLocks noChangeShapeType="1"/>
          </p:cNvSpPr>
          <p:nvPr/>
        </p:nvSpPr>
        <p:spPr bwMode="auto">
          <a:xfrm flipH="1">
            <a:off x="5903913" y="2855475"/>
            <a:ext cx="935037" cy="2159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1" name="Line 29"/>
          <p:cNvSpPr>
            <a:spLocks noChangeShapeType="1"/>
          </p:cNvSpPr>
          <p:nvPr/>
        </p:nvSpPr>
        <p:spPr bwMode="auto">
          <a:xfrm>
            <a:off x="5327650" y="5014475"/>
            <a:ext cx="287338" cy="865187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2" name="Line 30"/>
          <p:cNvSpPr>
            <a:spLocks noChangeShapeType="1"/>
          </p:cNvSpPr>
          <p:nvPr/>
        </p:nvSpPr>
        <p:spPr bwMode="auto">
          <a:xfrm flipH="1">
            <a:off x="3454400" y="4943037"/>
            <a:ext cx="358775" cy="93662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3" name="Line 31"/>
          <p:cNvSpPr>
            <a:spLocks noChangeShapeType="1"/>
          </p:cNvSpPr>
          <p:nvPr/>
        </p:nvSpPr>
        <p:spPr bwMode="auto">
          <a:xfrm>
            <a:off x="1798638" y="2855475"/>
            <a:ext cx="1008062" cy="2159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4" name="Line 32"/>
          <p:cNvSpPr>
            <a:spLocks noChangeShapeType="1"/>
          </p:cNvSpPr>
          <p:nvPr/>
        </p:nvSpPr>
        <p:spPr bwMode="auto">
          <a:xfrm flipH="1">
            <a:off x="5327650" y="3790512"/>
            <a:ext cx="71438" cy="1223963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5" name="Line 33"/>
          <p:cNvSpPr>
            <a:spLocks noChangeShapeType="1"/>
          </p:cNvSpPr>
          <p:nvPr/>
        </p:nvSpPr>
        <p:spPr bwMode="auto">
          <a:xfrm flipH="1">
            <a:off x="5399088" y="3071375"/>
            <a:ext cx="504825" cy="719137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6" name="Line 34"/>
          <p:cNvSpPr>
            <a:spLocks noChangeShapeType="1"/>
          </p:cNvSpPr>
          <p:nvPr/>
        </p:nvSpPr>
        <p:spPr bwMode="auto">
          <a:xfrm>
            <a:off x="3454400" y="3790512"/>
            <a:ext cx="360363" cy="115252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7" name="Line 35"/>
          <p:cNvSpPr>
            <a:spLocks noChangeShapeType="1"/>
          </p:cNvSpPr>
          <p:nvPr/>
        </p:nvSpPr>
        <p:spPr bwMode="auto">
          <a:xfrm>
            <a:off x="2806700" y="3071375"/>
            <a:ext cx="649288" cy="70167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8" name="Line 36"/>
          <p:cNvSpPr>
            <a:spLocks noChangeShapeType="1"/>
          </p:cNvSpPr>
          <p:nvPr/>
        </p:nvSpPr>
        <p:spPr bwMode="auto">
          <a:xfrm>
            <a:off x="4606925" y="4727137"/>
            <a:ext cx="720725" cy="28892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9" name="Line 37"/>
          <p:cNvSpPr>
            <a:spLocks noChangeShapeType="1"/>
          </p:cNvSpPr>
          <p:nvPr/>
        </p:nvSpPr>
        <p:spPr bwMode="auto">
          <a:xfrm flipH="1">
            <a:off x="3814763" y="4717612"/>
            <a:ext cx="765175" cy="242888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0" name="Line 38"/>
          <p:cNvSpPr>
            <a:spLocks noChangeShapeType="1"/>
          </p:cNvSpPr>
          <p:nvPr/>
        </p:nvSpPr>
        <p:spPr bwMode="auto">
          <a:xfrm flipH="1">
            <a:off x="3743325" y="2350650"/>
            <a:ext cx="360363" cy="576262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1" name="Line 39"/>
          <p:cNvSpPr>
            <a:spLocks noChangeShapeType="1"/>
          </p:cNvSpPr>
          <p:nvPr/>
        </p:nvSpPr>
        <p:spPr bwMode="auto">
          <a:xfrm flipV="1">
            <a:off x="2806700" y="2926912"/>
            <a:ext cx="863600" cy="144463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2" name="Line 40"/>
          <p:cNvSpPr>
            <a:spLocks noChangeShapeType="1"/>
          </p:cNvSpPr>
          <p:nvPr/>
        </p:nvSpPr>
        <p:spPr bwMode="auto">
          <a:xfrm>
            <a:off x="4175125" y="2350650"/>
            <a:ext cx="720725" cy="576262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3" name="Line 41"/>
          <p:cNvSpPr>
            <a:spLocks noChangeShapeType="1"/>
          </p:cNvSpPr>
          <p:nvPr/>
        </p:nvSpPr>
        <p:spPr bwMode="auto">
          <a:xfrm>
            <a:off x="4895850" y="2926912"/>
            <a:ext cx="1008063" cy="144463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4" name="Line 42"/>
          <p:cNvSpPr>
            <a:spLocks noChangeShapeType="1"/>
          </p:cNvSpPr>
          <p:nvPr/>
        </p:nvSpPr>
        <p:spPr bwMode="auto">
          <a:xfrm>
            <a:off x="4103688" y="3287275"/>
            <a:ext cx="647700" cy="1587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5" name="Line 43"/>
          <p:cNvSpPr>
            <a:spLocks noChangeShapeType="1"/>
          </p:cNvSpPr>
          <p:nvPr/>
        </p:nvSpPr>
        <p:spPr bwMode="auto">
          <a:xfrm flipH="1">
            <a:off x="4678363" y="2926912"/>
            <a:ext cx="217487" cy="4318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6" name="Line 44"/>
          <p:cNvSpPr>
            <a:spLocks noChangeShapeType="1"/>
          </p:cNvSpPr>
          <p:nvPr/>
        </p:nvSpPr>
        <p:spPr bwMode="auto">
          <a:xfrm>
            <a:off x="3670300" y="2926912"/>
            <a:ext cx="433388" cy="360363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7" name="Line 45"/>
          <p:cNvSpPr>
            <a:spLocks noChangeShapeType="1"/>
          </p:cNvSpPr>
          <p:nvPr/>
        </p:nvSpPr>
        <p:spPr bwMode="auto">
          <a:xfrm>
            <a:off x="3454400" y="3790512"/>
            <a:ext cx="720725" cy="1588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8" name="Line 46"/>
          <p:cNvSpPr>
            <a:spLocks noChangeShapeType="1"/>
          </p:cNvSpPr>
          <p:nvPr/>
        </p:nvSpPr>
        <p:spPr bwMode="auto">
          <a:xfrm>
            <a:off x="4822825" y="3790512"/>
            <a:ext cx="576263" cy="1588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9" name="Line 47"/>
          <p:cNvSpPr>
            <a:spLocks noChangeShapeType="1"/>
          </p:cNvSpPr>
          <p:nvPr/>
        </p:nvSpPr>
        <p:spPr bwMode="auto">
          <a:xfrm>
            <a:off x="4606925" y="4150875"/>
            <a:ext cx="1588" cy="576262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0" name="Line 48"/>
          <p:cNvSpPr>
            <a:spLocks noChangeShapeType="1"/>
          </p:cNvSpPr>
          <p:nvPr/>
        </p:nvSpPr>
        <p:spPr bwMode="auto">
          <a:xfrm>
            <a:off x="4678363" y="3287275"/>
            <a:ext cx="144462" cy="4318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1" name="Line 49"/>
          <p:cNvSpPr>
            <a:spLocks noChangeShapeType="1"/>
          </p:cNvSpPr>
          <p:nvPr/>
        </p:nvSpPr>
        <p:spPr bwMode="auto">
          <a:xfrm>
            <a:off x="4103688" y="3287275"/>
            <a:ext cx="71437" cy="503237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2" name="Line 50"/>
          <p:cNvSpPr>
            <a:spLocks noChangeShapeType="1"/>
          </p:cNvSpPr>
          <p:nvPr/>
        </p:nvSpPr>
        <p:spPr bwMode="auto">
          <a:xfrm>
            <a:off x="4175125" y="3790512"/>
            <a:ext cx="431800" cy="360363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3" name="Line 51"/>
          <p:cNvSpPr>
            <a:spLocks noChangeShapeType="1"/>
          </p:cNvSpPr>
          <p:nvPr/>
        </p:nvSpPr>
        <p:spPr bwMode="auto">
          <a:xfrm flipH="1">
            <a:off x="4606925" y="3773050"/>
            <a:ext cx="242888" cy="37782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4" name="Line 52"/>
          <p:cNvSpPr>
            <a:spLocks noChangeShapeType="1"/>
          </p:cNvSpPr>
          <p:nvPr/>
        </p:nvSpPr>
        <p:spPr bwMode="auto">
          <a:xfrm>
            <a:off x="1798638" y="2855475"/>
            <a:ext cx="1584325" cy="3024187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5" name="Line 53"/>
          <p:cNvSpPr>
            <a:spLocks noChangeShapeType="1"/>
          </p:cNvSpPr>
          <p:nvPr/>
        </p:nvSpPr>
        <p:spPr bwMode="auto">
          <a:xfrm flipH="1">
            <a:off x="3455988" y="4943037"/>
            <a:ext cx="358775" cy="936625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6" name="Line 54"/>
          <p:cNvSpPr>
            <a:spLocks noChangeShapeType="1"/>
          </p:cNvSpPr>
          <p:nvPr/>
        </p:nvSpPr>
        <p:spPr bwMode="auto">
          <a:xfrm flipH="1">
            <a:off x="3814763" y="4717612"/>
            <a:ext cx="811212" cy="225425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7" name="Line 55"/>
          <p:cNvSpPr>
            <a:spLocks noChangeShapeType="1"/>
          </p:cNvSpPr>
          <p:nvPr/>
        </p:nvSpPr>
        <p:spPr bwMode="auto">
          <a:xfrm>
            <a:off x="4625975" y="4177862"/>
            <a:ext cx="1588" cy="576263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8" name="Line 56"/>
          <p:cNvSpPr>
            <a:spLocks noChangeShapeType="1"/>
          </p:cNvSpPr>
          <p:nvPr/>
        </p:nvSpPr>
        <p:spPr bwMode="auto">
          <a:xfrm flipH="1">
            <a:off x="4625975" y="3773050"/>
            <a:ext cx="223838" cy="377825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9" name="Line 57"/>
          <p:cNvSpPr>
            <a:spLocks noChangeShapeType="1"/>
          </p:cNvSpPr>
          <p:nvPr/>
        </p:nvSpPr>
        <p:spPr bwMode="auto">
          <a:xfrm>
            <a:off x="4670425" y="3277750"/>
            <a:ext cx="144463" cy="4318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0" name="Line 58"/>
          <p:cNvSpPr>
            <a:spLocks noChangeShapeType="1"/>
          </p:cNvSpPr>
          <p:nvPr/>
        </p:nvSpPr>
        <p:spPr bwMode="auto">
          <a:xfrm>
            <a:off x="4086225" y="3277750"/>
            <a:ext cx="584200" cy="1587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1" name="Line 59"/>
          <p:cNvSpPr>
            <a:spLocks noChangeShapeType="1"/>
          </p:cNvSpPr>
          <p:nvPr/>
        </p:nvSpPr>
        <p:spPr bwMode="auto">
          <a:xfrm>
            <a:off x="4086225" y="3277750"/>
            <a:ext cx="71438" cy="503237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2" name="Line 60"/>
          <p:cNvSpPr>
            <a:spLocks noChangeShapeType="1"/>
          </p:cNvSpPr>
          <p:nvPr/>
        </p:nvSpPr>
        <p:spPr bwMode="auto">
          <a:xfrm>
            <a:off x="3455988" y="3773050"/>
            <a:ext cx="720725" cy="1587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3" name="Line 61"/>
          <p:cNvSpPr>
            <a:spLocks noChangeShapeType="1"/>
          </p:cNvSpPr>
          <p:nvPr/>
        </p:nvSpPr>
        <p:spPr bwMode="auto">
          <a:xfrm>
            <a:off x="2825750" y="3098362"/>
            <a:ext cx="630238" cy="674688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4" name="Line 62"/>
          <p:cNvSpPr>
            <a:spLocks noChangeShapeType="1"/>
          </p:cNvSpPr>
          <p:nvPr/>
        </p:nvSpPr>
        <p:spPr bwMode="auto">
          <a:xfrm flipV="1">
            <a:off x="2825750" y="2917387"/>
            <a:ext cx="863600" cy="144463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5" name="Line 63"/>
          <p:cNvSpPr>
            <a:spLocks noChangeShapeType="1"/>
          </p:cNvSpPr>
          <p:nvPr/>
        </p:nvSpPr>
        <p:spPr bwMode="auto">
          <a:xfrm flipH="1">
            <a:off x="3725863" y="2333187"/>
            <a:ext cx="360362" cy="576263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6" name="Line 64"/>
          <p:cNvSpPr>
            <a:spLocks noChangeShapeType="1"/>
          </p:cNvSpPr>
          <p:nvPr/>
        </p:nvSpPr>
        <p:spPr bwMode="auto">
          <a:xfrm>
            <a:off x="4130675" y="2333187"/>
            <a:ext cx="720725" cy="576263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7" name="Line 65"/>
          <p:cNvSpPr>
            <a:spLocks noChangeShapeType="1"/>
          </p:cNvSpPr>
          <p:nvPr/>
        </p:nvSpPr>
        <p:spPr bwMode="auto">
          <a:xfrm>
            <a:off x="4895850" y="2917387"/>
            <a:ext cx="1008063" cy="144463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8" name="Line 66"/>
          <p:cNvSpPr>
            <a:spLocks noChangeShapeType="1"/>
          </p:cNvSpPr>
          <p:nvPr/>
        </p:nvSpPr>
        <p:spPr bwMode="auto">
          <a:xfrm flipH="1">
            <a:off x="5391150" y="3053912"/>
            <a:ext cx="504825" cy="719138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9" name="Line 67"/>
          <p:cNvSpPr>
            <a:spLocks noChangeShapeType="1"/>
          </p:cNvSpPr>
          <p:nvPr/>
        </p:nvSpPr>
        <p:spPr bwMode="auto">
          <a:xfrm flipH="1">
            <a:off x="5345113" y="3728600"/>
            <a:ext cx="71437" cy="1223962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40" name="Line 68"/>
          <p:cNvSpPr>
            <a:spLocks noChangeShapeType="1"/>
          </p:cNvSpPr>
          <p:nvPr/>
        </p:nvSpPr>
        <p:spPr bwMode="auto">
          <a:xfrm>
            <a:off x="5300663" y="4989075"/>
            <a:ext cx="287337" cy="865187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41" name="Line 69"/>
          <p:cNvSpPr>
            <a:spLocks noChangeShapeType="1"/>
          </p:cNvSpPr>
          <p:nvPr/>
        </p:nvSpPr>
        <p:spPr bwMode="auto">
          <a:xfrm flipH="1">
            <a:off x="5578475" y="2872937"/>
            <a:ext cx="1296988" cy="3024188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42" name="Line 70"/>
          <p:cNvSpPr>
            <a:spLocks noChangeShapeType="1"/>
          </p:cNvSpPr>
          <p:nvPr/>
        </p:nvSpPr>
        <p:spPr bwMode="auto">
          <a:xfrm>
            <a:off x="4067175" y="1487050"/>
            <a:ext cx="2808288" cy="1368425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43" name="Line 71"/>
          <p:cNvSpPr>
            <a:spLocks noChangeShapeType="1"/>
          </p:cNvSpPr>
          <p:nvPr/>
        </p:nvSpPr>
        <p:spPr bwMode="auto">
          <a:xfrm flipH="1">
            <a:off x="1781175" y="1504512"/>
            <a:ext cx="2305050" cy="1368425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45" name="Text Box 73"/>
          <p:cNvSpPr txBox="1">
            <a:spLocks noChangeArrowheads="1"/>
          </p:cNvSpPr>
          <p:nvPr/>
        </p:nvSpPr>
        <p:spPr bwMode="auto">
          <a:xfrm>
            <a:off x="7938" y="6078099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3399"/>
                </a:solidFill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solidFill>
                  <a:srgbClr val="003399"/>
                </a:solidFill>
                <a:ea typeface="+mn-ea"/>
                <a:cs typeface="Times New Roman" panose="02020603050405020304" pitchFamily="18" charset="0"/>
              </a:rPr>
              <a:t>游览世界</a:t>
            </a:r>
            <a:r>
              <a:rPr lang="en-US" altLang="zh-CN" dirty="0">
                <a:solidFill>
                  <a:srgbClr val="003399"/>
                </a:solidFill>
                <a:ea typeface="+mn-ea"/>
                <a:cs typeface="Times New Roman" panose="02020603050405020304" pitchFamily="18" charset="0"/>
              </a:rPr>
              <a:t>20</a:t>
            </a:r>
            <a:r>
              <a:rPr lang="zh-CN" altLang="en-US" dirty="0">
                <a:solidFill>
                  <a:srgbClr val="003399"/>
                </a:solidFill>
                <a:ea typeface="+mn-ea"/>
                <a:cs typeface="Times New Roman" panose="02020603050405020304" pitchFamily="18" charset="0"/>
              </a:rPr>
              <a:t>个城市，怎样能够每个城市只经过一次并回到出发点</a:t>
            </a:r>
          </a:p>
        </p:txBody>
      </p:sp>
      <p:sp>
        <p:nvSpPr>
          <p:cNvPr id="54346" name="Text Box 74"/>
          <p:cNvSpPr txBox="1">
            <a:spLocks noChangeArrowheads="1"/>
          </p:cNvSpPr>
          <p:nvPr/>
        </p:nvSpPr>
        <p:spPr bwMode="auto">
          <a:xfrm>
            <a:off x="161925" y="5231962"/>
            <a:ext cx="24765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dirty="0">
                <a:solidFill>
                  <a:schemeClr val="bg2">
                    <a:lumMod val="10000"/>
                  </a:schemeClr>
                </a:solidFill>
              </a:rPr>
              <a:t>Hamilton 1856</a:t>
            </a:r>
            <a:r>
              <a:rPr lang="zh-CN" altLang="en-US" sz="2200" dirty="0">
                <a:solidFill>
                  <a:schemeClr val="bg2">
                    <a:lumMod val="10000"/>
                  </a:schemeClr>
                </a:solidFill>
              </a:rPr>
              <a:t>年</a:t>
            </a:r>
          </a:p>
        </p:txBody>
      </p:sp>
      <p:sp>
        <p:nvSpPr>
          <p:cNvPr id="75" name="标题 48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哈密尔顿周游世界问题</a:t>
            </a:r>
          </a:p>
        </p:txBody>
      </p:sp>
      <p:sp>
        <p:nvSpPr>
          <p:cNvPr id="76" name="灯片编号占位符 75"/>
          <p:cNvSpPr>
            <a:spLocks noGrp="1"/>
          </p:cNvSpPr>
          <p:nvPr>
            <p:ph type="sldNum" sz="quarter" idx="11"/>
          </p:nvPr>
        </p:nvSpPr>
        <p:spPr>
          <a:xfrm>
            <a:off x="8763000" y="6492875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3706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2875"/>
            <a:ext cx="8229600" cy="47609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800" b="1" dirty="0">
                <a:latin typeface="+mn-ea"/>
                <a:ea typeface="+mn-ea"/>
              </a:rPr>
              <a:t>与欧拉回路问题不同</a:t>
            </a:r>
            <a:endParaRPr lang="zh-CN" altLang="en-US" sz="2800" b="1" i="1" dirty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latin typeface="+mn-ea"/>
                <a:ea typeface="+mn-ea"/>
              </a:rPr>
              <a:t>问题转化为</a:t>
            </a:r>
            <a:r>
              <a:rPr lang="en-US" altLang="zh-CN" sz="2400" b="1" dirty="0">
                <a:latin typeface="+mn-ea"/>
                <a:ea typeface="+mn-ea"/>
              </a:rPr>
              <a:t>: </a:t>
            </a:r>
            <a:r>
              <a:rPr lang="zh-CN" altLang="en-US" sz="2400" b="1" dirty="0">
                <a:latin typeface="+mn-ea"/>
                <a:ea typeface="+mn-ea"/>
              </a:rPr>
              <a:t>从图中任一点出发，通过每条边且仅一次，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b="1" dirty="0">
                <a:latin typeface="+mn-ea"/>
                <a:ea typeface="+mn-ea"/>
              </a:rPr>
              <a:t>              最后返回到出发点</a:t>
            </a:r>
            <a:r>
              <a:rPr lang="en-US" altLang="zh-CN" sz="2400" b="1" dirty="0">
                <a:latin typeface="+mn-ea"/>
                <a:ea typeface="+mn-ea"/>
              </a:rPr>
              <a:t>.</a:t>
            </a:r>
            <a:r>
              <a:rPr lang="en-US" altLang="zh-CN" sz="2800" b="1" dirty="0">
                <a:latin typeface="+mn-ea"/>
                <a:ea typeface="+mn-ea"/>
              </a:rPr>
              <a:t> </a:t>
            </a:r>
          </a:p>
        </p:txBody>
      </p:sp>
      <p:sp>
        <p:nvSpPr>
          <p:cNvPr id="51" name="灯片编号占位符 5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5145" name="Freeform 4"/>
          <p:cNvSpPr>
            <a:spLocks/>
          </p:cNvSpPr>
          <p:nvPr/>
        </p:nvSpPr>
        <p:spPr bwMode="auto">
          <a:xfrm>
            <a:off x="611188" y="2517775"/>
            <a:ext cx="4032250" cy="684213"/>
          </a:xfrm>
          <a:custGeom>
            <a:avLst/>
            <a:gdLst>
              <a:gd name="T0" fmla="*/ 0 w 2540"/>
              <a:gd name="T1" fmla="*/ 2147483647 h 431"/>
              <a:gd name="T2" fmla="*/ 2147483647 w 2540"/>
              <a:gd name="T3" fmla="*/ 2147483647 h 431"/>
              <a:gd name="T4" fmla="*/ 2147483647 w 2540"/>
              <a:gd name="T5" fmla="*/ 2147483647 h 431"/>
              <a:gd name="T6" fmla="*/ 2147483647 w 2540"/>
              <a:gd name="T7" fmla="*/ 2147483647 h 431"/>
              <a:gd name="T8" fmla="*/ 0 60000 65536"/>
              <a:gd name="T9" fmla="*/ 0 60000 65536"/>
              <a:gd name="T10" fmla="*/ 0 60000 65536"/>
              <a:gd name="T11" fmla="*/ 0 60000 65536"/>
              <a:gd name="T12" fmla="*/ 0 w 2540"/>
              <a:gd name="T13" fmla="*/ 0 h 431"/>
              <a:gd name="T14" fmla="*/ 2540 w 2540"/>
              <a:gd name="T15" fmla="*/ 431 h 4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40" h="431">
                <a:moveTo>
                  <a:pt x="0" y="211"/>
                </a:moveTo>
                <a:cubicBezTo>
                  <a:pt x="238" y="105"/>
                  <a:pt x="476" y="0"/>
                  <a:pt x="771" y="30"/>
                </a:cubicBezTo>
                <a:cubicBezTo>
                  <a:pt x="1066" y="60"/>
                  <a:pt x="1474" y="355"/>
                  <a:pt x="1769" y="393"/>
                </a:cubicBezTo>
                <a:cubicBezTo>
                  <a:pt x="2064" y="431"/>
                  <a:pt x="2302" y="344"/>
                  <a:pt x="2540" y="257"/>
                </a:cubicBezTo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146" name="Freeform 5"/>
          <p:cNvSpPr>
            <a:spLocks/>
          </p:cNvSpPr>
          <p:nvPr/>
        </p:nvSpPr>
        <p:spPr bwMode="auto">
          <a:xfrm>
            <a:off x="684213" y="3741738"/>
            <a:ext cx="3959225" cy="684212"/>
          </a:xfrm>
          <a:custGeom>
            <a:avLst/>
            <a:gdLst>
              <a:gd name="T0" fmla="*/ 0 w 2494"/>
              <a:gd name="T1" fmla="*/ 2147483647 h 431"/>
              <a:gd name="T2" fmla="*/ 2147483647 w 2494"/>
              <a:gd name="T3" fmla="*/ 2147483647 h 431"/>
              <a:gd name="T4" fmla="*/ 2147483647 w 2494"/>
              <a:gd name="T5" fmla="*/ 2147483647 h 431"/>
              <a:gd name="T6" fmla="*/ 2147483647 w 2494"/>
              <a:gd name="T7" fmla="*/ 2147483647 h 431"/>
              <a:gd name="T8" fmla="*/ 0 60000 65536"/>
              <a:gd name="T9" fmla="*/ 0 60000 65536"/>
              <a:gd name="T10" fmla="*/ 0 60000 65536"/>
              <a:gd name="T11" fmla="*/ 0 60000 65536"/>
              <a:gd name="T12" fmla="*/ 0 w 2494"/>
              <a:gd name="T13" fmla="*/ 0 h 431"/>
              <a:gd name="T14" fmla="*/ 2494 w 2494"/>
              <a:gd name="T15" fmla="*/ 431 h 4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94" h="431">
                <a:moveTo>
                  <a:pt x="0" y="211"/>
                </a:moveTo>
                <a:cubicBezTo>
                  <a:pt x="245" y="105"/>
                  <a:pt x="491" y="0"/>
                  <a:pt x="725" y="30"/>
                </a:cubicBezTo>
                <a:cubicBezTo>
                  <a:pt x="959" y="60"/>
                  <a:pt x="1111" y="355"/>
                  <a:pt x="1406" y="393"/>
                </a:cubicBezTo>
                <a:cubicBezTo>
                  <a:pt x="1701" y="431"/>
                  <a:pt x="2097" y="344"/>
                  <a:pt x="2494" y="257"/>
                </a:cubicBezTo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5147" name="Oval 6"/>
          <p:cNvSpPr>
            <a:spLocks noChangeArrowheads="1"/>
          </p:cNvSpPr>
          <p:nvPr/>
        </p:nvSpPr>
        <p:spPr bwMode="auto">
          <a:xfrm>
            <a:off x="1547813" y="3068638"/>
            <a:ext cx="792162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8" name="Oval 7"/>
          <p:cNvSpPr>
            <a:spLocks noChangeArrowheads="1"/>
          </p:cNvSpPr>
          <p:nvPr/>
        </p:nvSpPr>
        <p:spPr bwMode="auto">
          <a:xfrm>
            <a:off x="2987675" y="3429000"/>
            <a:ext cx="10080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9" name="Line 8"/>
          <p:cNvSpPr>
            <a:spLocks noChangeShapeType="1"/>
          </p:cNvSpPr>
          <p:nvPr/>
        </p:nvSpPr>
        <p:spPr bwMode="auto">
          <a:xfrm>
            <a:off x="2268538" y="3357563"/>
            <a:ext cx="863600" cy="2873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0" name="Line 9"/>
          <p:cNvSpPr>
            <a:spLocks noChangeShapeType="1"/>
          </p:cNvSpPr>
          <p:nvPr/>
        </p:nvSpPr>
        <p:spPr bwMode="auto">
          <a:xfrm flipH="1">
            <a:off x="1331913" y="3429000"/>
            <a:ext cx="287337" cy="647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1" name="Line 10"/>
          <p:cNvSpPr>
            <a:spLocks noChangeShapeType="1"/>
          </p:cNvSpPr>
          <p:nvPr/>
        </p:nvSpPr>
        <p:spPr bwMode="auto">
          <a:xfrm>
            <a:off x="1979613" y="3500438"/>
            <a:ext cx="0" cy="7921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2" name="Line 11"/>
          <p:cNvSpPr>
            <a:spLocks noChangeShapeType="1"/>
          </p:cNvSpPr>
          <p:nvPr/>
        </p:nvSpPr>
        <p:spPr bwMode="auto">
          <a:xfrm flipH="1">
            <a:off x="3276600" y="4005263"/>
            <a:ext cx="142875" cy="5032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3" name="Line 12"/>
          <p:cNvSpPr>
            <a:spLocks noChangeShapeType="1"/>
          </p:cNvSpPr>
          <p:nvPr/>
        </p:nvSpPr>
        <p:spPr bwMode="auto">
          <a:xfrm flipH="1" flipV="1">
            <a:off x="3276600" y="2781300"/>
            <a:ext cx="142875" cy="7191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4" name="Line 13"/>
          <p:cNvSpPr>
            <a:spLocks noChangeShapeType="1"/>
          </p:cNvSpPr>
          <p:nvPr/>
        </p:nvSpPr>
        <p:spPr bwMode="auto">
          <a:xfrm flipV="1">
            <a:off x="2124075" y="2420938"/>
            <a:ext cx="503238" cy="7207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5" name="Line 14"/>
          <p:cNvSpPr>
            <a:spLocks noChangeShapeType="1"/>
          </p:cNvSpPr>
          <p:nvPr/>
        </p:nvSpPr>
        <p:spPr bwMode="auto">
          <a:xfrm flipH="1" flipV="1">
            <a:off x="1331913" y="2349500"/>
            <a:ext cx="360362" cy="7921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122" name="Object 15"/>
          <p:cNvGraphicFramePr>
            <a:graphicFrameLocks noChangeAspect="1"/>
          </p:cNvGraphicFramePr>
          <p:nvPr/>
        </p:nvGraphicFramePr>
        <p:xfrm>
          <a:off x="2843213" y="2133600"/>
          <a:ext cx="307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8" name="公式" r:id="rId3" imgW="190440" imgH="228600" progId="Equation.3">
                  <p:embed/>
                </p:oleObj>
              </mc:Choice>
              <mc:Fallback>
                <p:oleObj name="公式" r:id="rId3" imgW="190440" imgH="228600" progId="Equation.3">
                  <p:embed/>
                  <p:pic>
                    <p:nvPicPr>
                      <p:cNvPr id="0" name="Picture 8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133600"/>
                        <a:ext cx="3079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16"/>
          <p:cNvGraphicFramePr>
            <a:graphicFrameLocks noChangeAspect="1"/>
          </p:cNvGraphicFramePr>
          <p:nvPr/>
        </p:nvGraphicFramePr>
        <p:xfrm>
          <a:off x="1835150" y="3152775"/>
          <a:ext cx="322263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9" name="公式" r:id="rId5" imgW="190440" imgH="203040" progId="Equation.3">
                  <p:embed/>
                </p:oleObj>
              </mc:Choice>
              <mc:Fallback>
                <p:oleObj name="公式" r:id="rId5" imgW="190440" imgH="203040" progId="Equation.3">
                  <p:embed/>
                  <p:pic>
                    <p:nvPicPr>
                      <p:cNvPr id="0" name="Picture 8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152775"/>
                        <a:ext cx="322263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17"/>
          <p:cNvGraphicFramePr>
            <a:graphicFrameLocks noChangeAspect="1"/>
          </p:cNvGraphicFramePr>
          <p:nvPr/>
        </p:nvGraphicFramePr>
        <p:xfrm>
          <a:off x="3348038" y="3573463"/>
          <a:ext cx="3333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0" name="Equation" r:id="rId7" imgW="190440" imgH="203040" progId="Equation.3">
                  <p:embed/>
                </p:oleObj>
              </mc:Choice>
              <mc:Fallback>
                <p:oleObj name="Equation" r:id="rId7" imgW="190440" imgH="203040" progId="Equation.3">
                  <p:embed/>
                  <p:pic>
                    <p:nvPicPr>
                      <p:cNvPr id="0" name="Picture 8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573463"/>
                        <a:ext cx="3333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18"/>
          <p:cNvGraphicFramePr>
            <a:graphicFrameLocks noChangeAspect="1"/>
          </p:cNvGraphicFramePr>
          <p:nvPr/>
        </p:nvGraphicFramePr>
        <p:xfrm>
          <a:off x="2328863" y="4448175"/>
          <a:ext cx="37147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1" name="Equation" r:id="rId9" imgW="203040" imgH="203040" progId="Equation.3">
                  <p:embed/>
                </p:oleObj>
              </mc:Choice>
              <mc:Fallback>
                <p:oleObj name="Equation" r:id="rId9" imgW="203040" imgH="203040" progId="Equation.3">
                  <p:embed/>
                  <p:pic>
                    <p:nvPicPr>
                      <p:cNvPr id="0" name="Picture 8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863" y="4448175"/>
                        <a:ext cx="371475" cy="369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19"/>
          <p:cNvGraphicFramePr>
            <a:graphicFrameLocks noChangeAspect="1"/>
          </p:cNvGraphicFramePr>
          <p:nvPr/>
        </p:nvGraphicFramePr>
        <p:xfrm>
          <a:off x="3521075" y="2868613"/>
          <a:ext cx="3143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2" name="Equation" r:id="rId11" imgW="177840" imgH="279360" progId="Equation.3">
                  <p:embed/>
                </p:oleObj>
              </mc:Choice>
              <mc:Fallback>
                <p:oleObj name="Equation" r:id="rId11" imgW="177840" imgH="279360" progId="Equation.3">
                  <p:embed/>
                  <p:pic>
                    <p:nvPicPr>
                      <p:cNvPr id="0" name="Picture 8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1075" y="2868613"/>
                        <a:ext cx="31432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20"/>
          <p:cNvGraphicFramePr>
            <a:graphicFrameLocks noChangeAspect="1"/>
          </p:cNvGraphicFramePr>
          <p:nvPr/>
        </p:nvGraphicFramePr>
        <p:xfrm>
          <a:off x="3463925" y="4005263"/>
          <a:ext cx="3714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3" name="Equation" r:id="rId13" imgW="203040" imgH="279360" progId="Equation.3">
                  <p:embed/>
                </p:oleObj>
              </mc:Choice>
              <mc:Fallback>
                <p:oleObj name="Equation" r:id="rId13" imgW="203040" imgH="279360" progId="Equation.3">
                  <p:embed/>
                  <p:pic>
                    <p:nvPicPr>
                      <p:cNvPr id="0" name="Picture 8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925" y="4005263"/>
                        <a:ext cx="3714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8" name="Object 21"/>
          <p:cNvGraphicFramePr>
            <a:graphicFrameLocks noChangeAspect="1"/>
          </p:cNvGraphicFramePr>
          <p:nvPr/>
        </p:nvGraphicFramePr>
        <p:xfrm>
          <a:off x="2641600" y="29829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4" name="公式" r:id="rId15" imgW="190440" imgH="291960" progId="Equation.3">
                  <p:embed/>
                </p:oleObj>
              </mc:Choice>
              <mc:Fallback>
                <p:oleObj name="公式" r:id="rId15" imgW="190440" imgH="291960" progId="Equation.3">
                  <p:embed/>
                  <p:pic>
                    <p:nvPicPr>
                      <p:cNvPr id="0" name="Picture 8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29829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9" name="Object 22"/>
          <p:cNvGraphicFramePr>
            <a:graphicFrameLocks noChangeAspect="1"/>
          </p:cNvGraphicFramePr>
          <p:nvPr/>
        </p:nvGraphicFramePr>
        <p:xfrm>
          <a:off x="2124075" y="2276475"/>
          <a:ext cx="3714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5" name="公式" r:id="rId17" imgW="203040" imgH="279360" progId="Equation.3">
                  <p:embed/>
                </p:oleObj>
              </mc:Choice>
              <mc:Fallback>
                <p:oleObj name="公式" r:id="rId17" imgW="203040" imgH="279360" progId="Equation.3">
                  <p:embed/>
                  <p:pic>
                    <p:nvPicPr>
                      <p:cNvPr id="0" name="Picture 8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276475"/>
                        <a:ext cx="3714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" name="Object 23"/>
          <p:cNvGraphicFramePr>
            <a:graphicFrameLocks noChangeAspect="1"/>
          </p:cNvGraphicFramePr>
          <p:nvPr/>
        </p:nvGraphicFramePr>
        <p:xfrm>
          <a:off x="1130300" y="25511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6" name="公式" r:id="rId19" imgW="190440" imgH="291960" progId="Equation.3">
                  <p:embed/>
                </p:oleObj>
              </mc:Choice>
              <mc:Fallback>
                <p:oleObj name="公式" r:id="rId19" imgW="190440" imgH="291960" progId="Equation.3">
                  <p:embed/>
                  <p:pic>
                    <p:nvPicPr>
                      <p:cNvPr id="0" name="Picture 8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25511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1" name="Object 24"/>
          <p:cNvGraphicFramePr>
            <a:graphicFrameLocks noChangeAspect="1"/>
          </p:cNvGraphicFramePr>
          <p:nvPr/>
        </p:nvGraphicFramePr>
        <p:xfrm>
          <a:off x="2051050" y="3559175"/>
          <a:ext cx="37147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7" name="Equation" r:id="rId21" imgW="203040" imgH="291960" progId="Equation.3">
                  <p:embed/>
                </p:oleObj>
              </mc:Choice>
              <mc:Fallback>
                <p:oleObj name="Equation" r:id="rId21" imgW="203040" imgH="291960" progId="Equation.3">
                  <p:embed/>
                  <p:pic>
                    <p:nvPicPr>
                      <p:cNvPr id="0" name="Picture 8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559175"/>
                        <a:ext cx="371475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2" name="Object 25"/>
          <p:cNvGraphicFramePr>
            <a:graphicFrameLocks noChangeAspect="1"/>
          </p:cNvGraphicFramePr>
          <p:nvPr/>
        </p:nvGraphicFramePr>
        <p:xfrm>
          <a:off x="971550" y="3284538"/>
          <a:ext cx="371475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8" name="Equation" r:id="rId23" imgW="203040" imgH="291960" progId="Equation.3">
                  <p:embed/>
                </p:oleObj>
              </mc:Choice>
              <mc:Fallback>
                <p:oleObj name="Equation" r:id="rId23" imgW="203040" imgH="291960" progId="Equation.3">
                  <p:embed/>
                  <p:pic>
                    <p:nvPicPr>
                      <p:cNvPr id="0" name="Picture 8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284538"/>
                        <a:ext cx="371475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56" name="Group 26"/>
          <p:cNvGrpSpPr>
            <a:grpSpLocks/>
          </p:cNvGrpSpPr>
          <p:nvPr/>
        </p:nvGrpSpPr>
        <p:grpSpPr bwMode="auto">
          <a:xfrm>
            <a:off x="5508625" y="2133600"/>
            <a:ext cx="3141663" cy="2889250"/>
            <a:chOff x="3470" y="1344"/>
            <a:chExt cx="1979" cy="1820"/>
          </a:xfrm>
        </p:grpSpPr>
        <p:sp>
          <p:nvSpPr>
            <p:cNvPr id="5158" name="Oval 27"/>
            <p:cNvSpPr>
              <a:spLocks noChangeArrowheads="1"/>
            </p:cNvSpPr>
            <p:nvPr/>
          </p:nvSpPr>
          <p:spPr bwMode="auto">
            <a:xfrm>
              <a:off x="3795" y="1607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9" name="Oval 28"/>
            <p:cNvSpPr>
              <a:spLocks noChangeArrowheads="1"/>
            </p:cNvSpPr>
            <p:nvPr/>
          </p:nvSpPr>
          <p:spPr bwMode="auto">
            <a:xfrm>
              <a:off x="3878" y="2205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0" name="Oval 29"/>
            <p:cNvSpPr>
              <a:spLocks noChangeArrowheads="1"/>
            </p:cNvSpPr>
            <p:nvPr/>
          </p:nvSpPr>
          <p:spPr bwMode="auto">
            <a:xfrm>
              <a:off x="3878" y="2886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1" name="Oval 30"/>
            <p:cNvSpPr>
              <a:spLocks noChangeArrowheads="1"/>
            </p:cNvSpPr>
            <p:nvPr/>
          </p:nvSpPr>
          <p:spPr bwMode="auto">
            <a:xfrm>
              <a:off x="5013" y="2218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2" name="Line 31"/>
            <p:cNvSpPr>
              <a:spLocks noChangeShapeType="1"/>
            </p:cNvSpPr>
            <p:nvPr/>
          </p:nvSpPr>
          <p:spPr bwMode="auto">
            <a:xfrm>
              <a:off x="3923" y="2251"/>
              <a:ext cx="1089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63" name="Line 32"/>
            <p:cNvSpPr>
              <a:spLocks noChangeShapeType="1"/>
            </p:cNvSpPr>
            <p:nvPr/>
          </p:nvSpPr>
          <p:spPr bwMode="auto">
            <a:xfrm>
              <a:off x="3878" y="1661"/>
              <a:ext cx="1134" cy="59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64" name="Line 33"/>
            <p:cNvSpPr>
              <a:spLocks noChangeShapeType="1"/>
            </p:cNvSpPr>
            <p:nvPr/>
          </p:nvSpPr>
          <p:spPr bwMode="auto">
            <a:xfrm flipV="1">
              <a:off x="3923" y="2296"/>
              <a:ext cx="1089" cy="63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65" name="Freeform 34"/>
            <p:cNvSpPr>
              <a:spLocks/>
            </p:cNvSpPr>
            <p:nvPr/>
          </p:nvSpPr>
          <p:spPr bwMode="auto">
            <a:xfrm>
              <a:off x="3878" y="1661"/>
              <a:ext cx="196" cy="544"/>
            </a:xfrm>
            <a:custGeom>
              <a:avLst/>
              <a:gdLst>
                <a:gd name="T0" fmla="*/ 0 w 196"/>
                <a:gd name="T1" fmla="*/ 0 h 544"/>
                <a:gd name="T2" fmla="*/ 181 w 196"/>
                <a:gd name="T3" fmla="*/ 182 h 544"/>
                <a:gd name="T4" fmla="*/ 91 w 196"/>
                <a:gd name="T5" fmla="*/ 544 h 544"/>
                <a:gd name="T6" fmla="*/ 0 60000 65536"/>
                <a:gd name="T7" fmla="*/ 0 60000 65536"/>
                <a:gd name="T8" fmla="*/ 0 60000 65536"/>
                <a:gd name="T9" fmla="*/ 0 w 196"/>
                <a:gd name="T10" fmla="*/ 0 h 544"/>
                <a:gd name="T11" fmla="*/ 196 w 196"/>
                <a:gd name="T12" fmla="*/ 544 h 5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6" h="544">
                  <a:moveTo>
                    <a:pt x="0" y="0"/>
                  </a:moveTo>
                  <a:cubicBezTo>
                    <a:pt x="83" y="45"/>
                    <a:pt x="166" y="91"/>
                    <a:pt x="181" y="182"/>
                  </a:cubicBezTo>
                  <a:cubicBezTo>
                    <a:pt x="196" y="273"/>
                    <a:pt x="143" y="408"/>
                    <a:pt x="91" y="544"/>
                  </a:cubicBezTo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66" name="Freeform 35"/>
            <p:cNvSpPr>
              <a:spLocks/>
            </p:cNvSpPr>
            <p:nvPr/>
          </p:nvSpPr>
          <p:spPr bwMode="auto">
            <a:xfrm>
              <a:off x="3923" y="2251"/>
              <a:ext cx="182" cy="726"/>
            </a:xfrm>
            <a:custGeom>
              <a:avLst/>
              <a:gdLst>
                <a:gd name="T0" fmla="*/ 0 w 182"/>
                <a:gd name="T1" fmla="*/ 0 h 726"/>
                <a:gd name="T2" fmla="*/ 182 w 182"/>
                <a:gd name="T3" fmla="*/ 227 h 726"/>
                <a:gd name="T4" fmla="*/ 0 w 182"/>
                <a:gd name="T5" fmla="*/ 726 h 726"/>
                <a:gd name="T6" fmla="*/ 0 60000 65536"/>
                <a:gd name="T7" fmla="*/ 0 60000 65536"/>
                <a:gd name="T8" fmla="*/ 0 60000 65536"/>
                <a:gd name="T9" fmla="*/ 0 w 182"/>
                <a:gd name="T10" fmla="*/ 0 h 726"/>
                <a:gd name="T11" fmla="*/ 182 w 182"/>
                <a:gd name="T12" fmla="*/ 726 h 7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" h="726">
                  <a:moveTo>
                    <a:pt x="0" y="0"/>
                  </a:moveTo>
                  <a:cubicBezTo>
                    <a:pt x="91" y="53"/>
                    <a:pt x="182" y="106"/>
                    <a:pt x="182" y="227"/>
                  </a:cubicBezTo>
                  <a:cubicBezTo>
                    <a:pt x="182" y="348"/>
                    <a:pt x="91" y="537"/>
                    <a:pt x="0" y="726"/>
                  </a:cubicBezTo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67" name="Freeform 36"/>
            <p:cNvSpPr>
              <a:spLocks/>
            </p:cNvSpPr>
            <p:nvPr/>
          </p:nvSpPr>
          <p:spPr bwMode="auto">
            <a:xfrm>
              <a:off x="3689" y="1661"/>
              <a:ext cx="189" cy="590"/>
            </a:xfrm>
            <a:custGeom>
              <a:avLst/>
              <a:gdLst>
                <a:gd name="T0" fmla="*/ 144 w 189"/>
                <a:gd name="T1" fmla="*/ 0 h 590"/>
                <a:gd name="T2" fmla="*/ 7 w 189"/>
                <a:gd name="T3" fmla="*/ 136 h 590"/>
                <a:gd name="T4" fmla="*/ 189 w 189"/>
                <a:gd name="T5" fmla="*/ 590 h 590"/>
                <a:gd name="T6" fmla="*/ 0 60000 65536"/>
                <a:gd name="T7" fmla="*/ 0 60000 65536"/>
                <a:gd name="T8" fmla="*/ 0 60000 65536"/>
                <a:gd name="T9" fmla="*/ 0 w 189"/>
                <a:gd name="T10" fmla="*/ 0 h 590"/>
                <a:gd name="T11" fmla="*/ 189 w 189"/>
                <a:gd name="T12" fmla="*/ 590 h 59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9" h="590">
                  <a:moveTo>
                    <a:pt x="144" y="0"/>
                  </a:moveTo>
                  <a:cubicBezTo>
                    <a:pt x="72" y="19"/>
                    <a:pt x="0" y="38"/>
                    <a:pt x="7" y="136"/>
                  </a:cubicBezTo>
                  <a:cubicBezTo>
                    <a:pt x="14" y="234"/>
                    <a:pt x="101" y="412"/>
                    <a:pt x="189" y="590"/>
                  </a:cubicBezTo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133" name="Object 37"/>
            <p:cNvGraphicFramePr>
              <a:graphicFrameLocks noChangeAspect="1"/>
            </p:cNvGraphicFramePr>
            <p:nvPr/>
          </p:nvGraphicFramePr>
          <p:xfrm>
            <a:off x="3742" y="1344"/>
            <a:ext cx="194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89" name="Equation" r:id="rId25" imgW="190440" imgH="228600" progId="Equation.3">
                    <p:embed/>
                  </p:oleObj>
                </mc:Choice>
                <mc:Fallback>
                  <p:oleObj name="Equation" r:id="rId25" imgW="190440" imgH="228600" progId="Equation.3">
                    <p:embed/>
                    <p:pic>
                      <p:nvPicPr>
                        <p:cNvPr id="0" name="Picture 8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2" y="1344"/>
                          <a:ext cx="194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68" name="Freeform 38"/>
            <p:cNvSpPr>
              <a:spLocks/>
            </p:cNvSpPr>
            <p:nvPr/>
          </p:nvSpPr>
          <p:spPr bwMode="auto">
            <a:xfrm>
              <a:off x="3696" y="2251"/>
              <a:ext cx="227" cy="680"/>
            </a:xfrm>
            <a:custGeom>
              <a:avLst/>
              <a:gdLst>
                <a:gd name="T0" fmla="*/ 227 w 227"/>
                <a:gd name="T1" fmla="*/ 0 h 680"/>
                <a:gd name="T2" fmla="*/ 0 w 227"/>
                <a:gd name="T3" fmla="*/ 272 h 680"/>
                <a:gd name="T4" fmla="*/ 227 w 227"/>
                <a:gd name="T5" fmla="*/ 680 h 680"/>
                <a:gd name="T6" fmla="*/ 0 60000 65536"/>
                <a:gd name="T7" fmla="*/ 0 60000 65536"/>
                <a:gd name="T8" fmla="*/ 0 60000 65536"/>
                <a:gd name="T9" fmla="*/ 0 w 227"/>
                <a:gd name="T10" fmla="*/ 0 h 680"/>
                <a:gd name="T11" fmla="*/ 227 w 227"/>
                <a:gd name="T12" fmla="*/ 680 h 6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" h="680">
                  <a:moveTo>
                    <a:pt x="227" y="0"/>
                  </a:moveTo>
                  <a:cubicBezTo>
                    <a:pt x="113" y="79"/>
                    <a:pt x="0" y="159"/>
                    <a:pt x="0" y="272"/>
                  </a:cubicBezTo>
                  <a:cubicBezTo>
                    <a:pt x="0" y="385"/>
                    <a:pt x="113" y="532"/>
                    <a:pt x="227" y="680"/>
                  </a:cubicBezTo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134" name="Object 39"/>
            <p:cNvGraphicFramePr>
              <a:graphicFrameLocks noChangeAspect="1"/>
            </p:cNvGraphicFramePr>
            <p:nvPr/>
          </p:nvGraphicFramePr>
          <p:xfrm>
            <a:off x="3560" y="2115"/>
            <a:ext cx="203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90" name="Equation" r:id="rId27" imgW="190440" imgH="203040" progId="Equation.3">
                    <p:embed/>
                  </p:oleObj>
                </mc:Choice>
                <mc:Fallback>
                  <p:oleObj name="Equation" r:id="rId27" imgW="190440" imgH="203040" progId="Equation.3">
                    <p:embed/>
                    <p:pic>
                      <p:nvPicPr>
                        <p:cNvPr id="0" name="Picture 8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" y="2115"/>
                          <a:ext cx="203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5" name="Object 40"/>
            <p:cNvGraphicFramePr>
              <a:graphicFrameLocks noChangeAspect="1"/>
            </p:cNvGraphicFramePr>
            <p:nvPr/>
          </p:nvGraphicFramePr>
          <p:xfrm>
            <a:off x="3651" y="2931"/>
            <a:ext cx="234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91" name="Equation" r:id="rId29" imgW="203040" imgH="203040" progId="Equation.3">
                    <p:embed/>
                  </p:oleObj>
                </mc:Choice>
                <mc:Fallback>
                  <p:oleObj name="Equation" r:id="rId29" imgW="203040" imgH="203040" progId="Equation.3">
                    <p:embed/>
                    <p:pic>
                      <p:nvPicPr>
                        <p:cNvPr id="0" name="Picture 8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1" y="2931"/>
                          <a:ext cx="234" cy="2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6" name="Object 41"/>
            <p:cNvGraphicFramePr>
              <a:graphicFrameLocks noChangeAspect="1"/>
            </p:cNvGraphicFramePr>
            <p:nvPr/>
          </p:nvGraphicFramePr>
          <p:xfrm>
            <a:off x="5239" y="2160"/>
            <a:ext cx="210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92" name="Equation" r:id="rId31" imgW="190440" imgH="203040" progId="Equation.3">
                    <p:embed/>
                  </p:oleObj>
                </mc:Choice>
                <mc:Fallback>
                  <p:oleObj name="Equation" r:id="rId31" imgW="190440" imgH="203040" progId="Equation.3">
                    <p:embed/>
                    <p:pic>
                      <p:nvPicPr>
                        <p:cNvPr id="0" name="Picture 8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9" y="2160"/>
                          <a:ext cx="210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7" name="Object 42"/>
            <p:cNvGraphicFramePr>
              <a:graphicFrameLocks noChangeAspect="1"/>
            </p:cNvGraphicFramePr>
            <p:nvPr/>
          </p:nvGraphicFramePr>
          <p:xfrm>
            <a:off x="4513" y="1616"/>
            <a:ext cx="198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93" name="Equation" r:id="rId33" imgW="177840" imgH="279360" progId="Equation.3">
                    <p:embed/>
                  </p:oleObj>
                </mc:Choice>
                <mc:Fallback>
                  <p:oleObj name="Equation" r:id="rId33" imgW="177840" imgH="279360" progId="Equation.3">
                    <p:embed/>
                    <p:pic>
                      <p:nvPicPr>
                        <p:cNvPr id="0" name="Picture 8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1616"/>
                          <a:ext cx="198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8" name="Object 43"/>
            <p:cNvGraphicFramePr>
              <a:graphicFrameLocks noChangeAspect="1"/>
            </p:cNvGraphicFramePr>
            <p:nvPr/>
          </p:nvGraphicFramePr>
          <p:xfrm>
            <a:off x="4604" y="2568"/>
            <a:ext cx="234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94" name="Equation" r:id="rId35" imgW="203040" imgH="279360" progId="Equation.3">
                    <p:embed/>
                  </p:oleObj>
                </mc:Choice>
                <mc:Fallback>
                  <p:oleObj name="Equation" r:id="rId35" imgW="203040" imgH="279360" progId="Equation.3">
                    <p:embed/>
                    <p:pic>
                      <p:nvPicPr>
                        <p:cNvPr id="0" name="Picture 8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2568"/>
                          <a:ext cx="234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9" name="Object 44"/>
            <p:cNvGraphicFramePr>
              <a:graphicFrameLocks noChangeAspect="1"/>
            </p:cNvGraphicFramePr>
            <p:nvPr/>
          </p:nvGraphicFramePr>
          <p:xfrm>
            <a:off x="4286" y="2024"/>
            <a:ext cx="216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95" name="Equation" r:id="rId37" imgW="190440" imgH="291960" progId="Equation.3">
                    <p:embed/>
                  </p:oleObj>
                </mc:Choice>
                <mc:Fallback>
                  <p:oleObj name="Equation" r:id="rId37" imgW="190440" imgH="291960" progId="Equation.3">
                    <p:embed/>
                    <p:pic>
                      <p:nvPicPr>
                        <p:cNvPr id="0" name="Picture 8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6" y="2024"/>
                          <a:ext cx="216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0" name="Object 45"/>
            <p:cNvGraphicFramePr>
              <a:graphicFrameLocks noChangeAspect="1"/>
            </p:cNvGraphicFramePr>
            <p:nvPr/>
          </p:nvGraphicFramePr>
          <p:xfrm>
            <a:off x="3923" y="1797"/>
            <a:ext cx="234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96" name="Equation" r:id="rId39" imgW="203040" imgH="279360" progId="Equation.3">
                    <p:embed/>
                  </p:oleObj>
                </mc:Choice>
                <mc:Fallback>
                  <p:oleObj name="Equation" r:id="rId39" imgW="203040" imgH="279360" progId="Equation.3">
                    <p:embed/>
                    <p:pic>
                      <p:nvPicPr>
                        <p:cNvPr id="0" name="Picture 9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" y="1797"/>
                          <a:ext cx="234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1" name="Object 46"/>
            <p:cNvGraphicFramePr>
              <a:graphicFrameLocks noChangeAspect="1"/>
            </p:cNvGraphicFramePr>
            <p:nvPr/>
          </p:nvGraphicFramePr>
          <p:xfrm>
            <a:off x="3515" y="1706"/>
            <a:ext cx="216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97" name="Equation" r:id="rId41" imgW="190440" imgH="291960" progId="Equation.3">
                    <p:embed/>
                  </p:oleObj>
                </mc:Choice>
                <mc:Fallback>
                  <p:oleObj name="Equation" r:id="rId41" imgW="190440" imgH="291960" progId="Equation.3">
                    <p:embed/>
                    <p:pic>
                      <p:nvPicPr>
                        <p:cNvPr id="0" name="Picture 9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1706"/>
                          <a:ext cx="216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2" name="Object 47"/>
            <p:cNvGraphicFramePr>
              <a:graphicFrameLocks noChangeAspect="1"/>
            </p:cNvGraphicFramePr>
            <p:nvPr/>
          </p:nvGraphicFramePr>
          <p:xfrm>
            <a:off x="4014" y="2432"/>
            <a:ext cx="234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98" name="Equation" r:id="rId43" imgW="203040" imgH="291960" progId="Equation.3">
                    <p:embed/>
                  </p:oleObj>
                </mc:Choice>
                <mc:Fallback>
                  <p:oleObj name="Equation" r:id="rId43" imgW="203040" imgH="291960" progId="Equation.3">
                    <p:embed/>
                    <p:pic>
                      <p:nvPicPr>
                        <p:cNvPr id="0" name="Picture 9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4" y="2432"/>
                          <a:ext cx="234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3" name="Object 48"/>
            <p:cNvGraphicFramePr>
              <a:graphicFrameLocks noChangeAspect="1"/>
            </p:cNvGraphicFramePr>
            <p:nvPr/>
          </p:nvGraphicFramePr>
          <p:xfrm>
            <a:off x="3470" y="2387"/>
            <a:ext cx="234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99" name="Equation" r:id="rId45" imgW="203040" imgH="291960" progId="Equation.3">
                    <p:embed/>
                  </p:oleObj>
                </mc:Choice>
                <mc:Fallback>
                  <p:oleObj name="Equation" r:id="rId45" imgW="203040" imgH="291960" progId="Equation.3">
                    <p:embed/>
                    <p:pic>
                      <p:nvPicPr>
                        <p:cNvPr id="0" name="Picture 9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0" y="2387"/>
                          <a:ext cx="234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" name="标题 48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哈密尔顿周游世界问题</a:t>
            </a:r>
          </a:p>
        </p:txBody>
      </p:sp>
    </p:spTree>
    <p:extLst>
      <p:ext uri="{BB962C8B-B14F-4D97-AF65-F5344CB8AC3E}">
        <p14:creationId xmlns:p14="http://schemas.microsoft.com/office/powerpoint/2010/main" val="2318699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Oval 5"/>
          <p:cNvSpPr>
            <a:spLocks noChangeArrowheads="1"/>
          </p:cNvSpPr>
          <p:nvPr/>
        </p:nvSpPr>
        <p:spPr bwMode="auto">
          <a:xfrm>
            <a:off x="4030663" y="11414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299" name="Oval 6"/>
          <p:cNvSpPr>
            <a:spLocks noChangeArrowheads="1"/>
          </p:cNvSpPr>
          <p:nvPr/>
        </p:nvSpPr>
        <p:spPr bwMode="auto">
          <a:xfrm>
            <a:off x="1727200" y="2509838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0" name="Oval 7"/>
          <p:cNvSpPr>
            <a:spLocks noChangeArrowheads="1"/>
          </p:cNvSpPr>
          <p:nvPr/>
        </p:nvSpPr>
        <p:spPr bwMode="auto">
          <a:xfrm>
            <a:off x="6767513" y="2509838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1" name="Oval 8"/>
          <p:cNvSpPr>
            <a:spLocks noChangeArrowheads="1"/>
          </p:cNvSpPr>
          <p:nvPr/>
        </p:nvSpPr>
        <p:spPr bwMode="auto">
          <a:xfrm>
            <a:off x="3382963" y="5534025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2" name="Oval 9"/>
          <p:cNvSpPr>
            <a:spLocks noChangeArrowheads="1"/>
          </p:cNvSpPr>
          <p:nvPr/>
        </p:nvSpPr>
        <p:spPr bwMode="auto">
          <a:xfrm>
            <a:off x="5543550" y="553402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3" name="Oval 10"/>
          <p:cNvSpPr>
            <a:spLocks noChangeArrowheads="1"/>
          </p:cNvSpPr>
          <p:nvPr/>
        </p:nvSpPr>
        <p:spPr bwMode="auto">
          <a:xfrm>
            <a:off x="4030663" y="2006600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4" name="Oval 11"/>
          <p:cNvSpPr>
            <a:spLocks noChangeArrowheads="1"/>
          </p:cNvSpPr>
          <p:nvPr/>
        </p:nvSpPr>
        <p:spPr bwMode="auto">
          <a:xfrm>
            <a:off x="2735263" y="2725738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5" name="Oval 12"/>
          <p:cNvSpPr>
            <a:spLocks noChangeArrowheads="1"/>
          </p:cNvSpPr>
          <p:nvPr/>
        </p:nvSpPr>
        <p:spPr bwMode="auto">
          <a:xfrm>
            <a:off x="5830888" y="2725738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6" name="Oval 13"/>
          <p:cNvSpPr>
            <a:spLocks noChangeArrowheads="1"/>
          </p:cNvSpPr>
          <p:nvPr/>
        </p:nvSpPr>
        <p:spPr bwMode="auto">
          <a:xfrm>
            <a:off x="3743325" y="4598988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7" name="Oval 14"/>
          <p:cNvSpPr>
            <a:spLocks noChangeArrowheads="1"/>
          </p:cNvSpPr>
          <p:nvPr/>
        </p:nvSpPr>
        <p:spPr bwMode="auto">
          <a:xfrm>
            <a:off x="5254625" y="467042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8" name="Oval 15"/>
          <p:cNvSpPr>
            <a:spLocks noChangeArrowheads="1"/>
          </p:cNvSpPr>
          <p:nvPr/>
        </p:nvSpPr>
        <p:spPr bwMode="auto">
          <a:xfrm>
            <a:off x="4030663" y="2941638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9" name="Oval 16"/>
          <p:cNvSpPr>
            <a:spLocks noChangeArrowheads="1"/>
          </p:cNvSpPr>
          <p:nvPr/>
        </p:nvSpPr>
        <p:spPr bwMode="auto">
          <a:xfrm>
            <a:off x="4822825" y="2582863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0" name="Oval 17"/>
          <p:cNvSpPr>
            <a:spLocks noChangeArrowheads="1"/>
          </p:cNvSpPr>
          <p:nvPr/>
        </p:nvSpPr>
        <p:spPr bwMode="auto">
          <a:xfrm>
            <a:off x="3382963" y="34464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1" name="Oval 18"/>
          <p:cNvSpPr>
            <a:spLocks noChangeArrowheads="1"/>
          </p:cNvSpPr>
          <p:nvPr/>
        </p:nvSpPr>
        <p:spPr bwMode="auto">
          <a:xfrm>
            <a:off x="5327650" y="3446463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2" name="Oval 19"/>
          <p:cNvSpPr>
            <a:spLocks noChangeArrowheads="1"/>
          </p:cNvSpPr>
          <p:nvPr/>
        </p:nvSpPr>
        <p:spPr bwMode="auto">
          <a:xfrm>
            <a:off x="3598863" y="25828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3" name="Oval 20"/>
          <p:cNvSpPr>
            <a:spLocks noChangeArrowheads="1"/>
          </p:cNvSpPr>
          <p:nvPr/>
        </p:nvSpPr>
        <p:spPr bwMode="auto">
          <a:xfrm>
            <a:off x="4535488" y="4383088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4" name="Oval 21"/>
          <p:cNvSpPr>
            <a:spLocks noChangeArrowheads="1"/>
          </p:cNvSpPr>
          <p:nvPr/>
        </p:nvSpPr>
        <p:spPr bwMode="auto">
          <a:xfrm>
            <a:off x="4535488" y="3806825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5" name="Oval 22"/>
          <p:cNvSpPr>
            <a:spLocks noChangeArrowheads="1"/>
          </p:cNvSpPr>
          <p:nvPr/>
        </p:nvSpPr>
        <p:spPr bwMode="auto">
          <a:xfrm>
            <a:off x="4103688" y="34464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6" name="Oval 23"/>
          <p:cNvSpPr>
            <a:spLocks noChangeArrowheads="1"/>
          </p:cNvSpPr>
          <p:nvPr/>
        </p:nvSpPr>
        <p:spPr bwMode="auto">
          <a:xfrm>
            <a:off x="4606925" y="2941638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7" name="Oval 24"/>
          <p:cNvSpPr>
            <a:spLocks noChangeArrowheads="1"/>
          </p:cNvSpPr>
          <p:nvPr/>
        </p:nvSpPr>
        <p:spPr bwMode="auto">
          <a:xfrm>
            <a:off x="4751388" y="34464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8" name="Line 25"/>
          <p:cNvSpPr>
            <a:spLocks noChangeShapeType="1"/>
          </p:cNvSpPr>
          <p:nvPr/>
        </p:nvSpPr>
        <p:spPr bwMode="auto">
          <a:xfrm flipH="1">
            <a:off x="1798638" y="1214438"/>
            <a:ext cx="2305050" cy="13684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19" name="Line 26"/>
          <p:cNvSpPr>
            <a:spLocks noChangeShapeType="1"/>
          </p:cNvSpPr>
          <p:nvPr/>
        </p:nvSpPr>
        <p:spPr bwMode="auto">
          <a:xfrm>
            <a:off x="4103688" y="1214438"/>
            <a:ext cx="2808287" cy="13684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0" name="Line 27"/>
          <p:cNvSpPr>
            <a:spLocks noChangeShapeType="1"/>
          </p:cNvSpPr>
          <p:nvPr/>
        </p:nvSpPr>
        <p:spPr bwMode="auto">
          <a:xfrm>
            <a:off x="1798638" y="2582863"/>
            <a:ext cx="1584325" cy="30241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1" name="Line 28"/>
          <p:cNvSpPr>
            <a:spLocks noChangeShapeType="1"/>
          </p:cNvSpPr>
          <p:nvPr/>
        </p:nvSpPr>
        <p:spPr bwMode="auto">
          <a:xfrm>
            <a:off x="3527425" y="5607050"/>
            <a:ext cx="2087563" cy="15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2" name="Line 29"/>
          <p:cNvSpPr>
            <a:spLocks noChangeShapeType="1"/>
          </p:cNvSpPr>
          <p:nvPr/>
        </p:nvSpPr>
        <p:spPr bwMode="auto">
          <a:xfrm flipH="1">
            <a:off x="5614988" y="2582863"/>
            <a:ext cx="1296987" cy="30241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3" name="Line 30"/>
          <p:cNvSpPr>
            <a:spLocks noChangeShapeType="1"/>
          </p:cNvSpPr>
          <p:nvPr/>
        </p:nvSpPr>
        <p:spPr bwMode="auto">
          <a:xfrm>
            <a:off x="4103688" y="1214438"/>
            <a:ext cx="1587" cy="863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4" name="Line 31"/>
          <p:cNvSpPr>
            <a:spLocks noChangeShapeType="1"/>
          </p:cNvSpPr>
          <p:nvPr/>
        </p:nvSpPr>
        <p:spPr bwMode="auto">
          <a:xfrm flipH="1">
            <a:off x="5903913" y="2582863"/>
            <a:ext cx="935037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5" name="Line 32"/>
          <p:cNvSpPr>
            <a:spLocks noChangeShapeType="1"/>
          </p:cNvSpPr>
          <p:nvPr/>
        </p:nvSpPr>
        <p:spPr bwMode="auto">
          <a:xfrm>
            <a:off x="5327650" y="4741863"/>
            <a:ext cx="287338" cy="8651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6" name="Line 33"/>
          <p:cNvSpPr>
            <a:spLocks noChangeShapeType="1"/>
          </p:cNvSpPr>
          <p:nvPr/>
        </p:nvSpPr>
        <p:spPr bwMode="auto">
          <a:xfrm flipH="1">
            <a:off x="3454400" y="4670425"/>
            <a:ext cx="358775" cy="9366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7" name="Line 34"/>
          <p:cNvSpPr>
            <a:spLocks noChangeShapeType="1"/>
          </p:cNvSpPr>
          <p:nvPr/>
        </p:nvSpPr>
        <p:spPr bwMode="auto">
          <a:xfrm>
            <a:off x="1798638" y="2582863"/>
            <a:ext cx="1008062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8" name="Line 35"/>
          <p:cNvSpPr>
            <a:spLocks noChangeShapeType="1"/>
          </p:cNvSpPr>
          <p:nvPr/>
        </p:nvSpPr>
        <p:spPr bwMode="auto">
          <a:xfrm flipH="1">
            <a:off x="5327650" y="3517900"/>
            <a:ext cx="71438" cy="12239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9" name="Line 36"/>
          <p:cNvSpPr>
            <a:spLocks noChangeShapeType="1"/>
          </p:cNvSpPr>
          <p:nvPr/>
        </p:nvSpPr>
        <p:spPr bwMode="auto">
          <a:xfrm flipH="1">
            <a:off x="5399088" y="2798763"/>
            <a:ext cx="504825" cy="7191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0" name="Line 37"/>
          <p:cNvSpPr>
            <a:spLocks noChangeShapeType="1"/>
          </p:cNvSpPr>
          <p:nvPr/>
        </p:nvSpPr>
        <p:spPr bwMode="auto">
          <a:xfrm>
            <a:off x="3454400" y="3517900"/>
            <a:ext cx="360363" cy="11525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1" name="Line 38"/>
          <p:cNvSpPr>
            <a:spLocks noChangeShapeType="1"/>
          </p:cNvSpPr>
          <p:nvPr/>
        </p:nvSpPr>
        <p:spPr bwMode="auto">
          <a:xfrm>
            <a:off x="2806700" y="2798763"/>
            <a:ext cx="649288" cy="70167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2" name="Line 39"/>
          <p:cNvSpPr>
            <a:spLocks noChangeShapeType="1"/>
          </p:cNvSpPr>
          <p:nvPr/>
        </p:nvSpPr>
        <p:spPr bwMode="auto">
          <a:xfrm>
            <a:off x="4606925" y="4454525"/>
            <a:ext cx="720725" cy="2889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3" name="Line 40"/>
          <p:cNvSpPr>
            <a:spLocks noChangeShapeType="1"/>
          </p:cNvSpPr>
          <p:nvPr/>
        </p:nvSpPr>
        <p:spPr bwMode="auto">
          <a:xfrm flipH="1">
            <a:off x="3814763" y="4445000"/>
            <a:ext cx="765175" cy="2428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4" name="Line 41"/>
          <p:cNvSpPr>
            <a:spLocks noChangeShapeType="1"/>
          </p:cNvSpPr>
          <p:nvPr/>
        </p:nvSpPr>
        <p:spPr bwMode="auto">
          <a:xfrm flipH="1">
            <a:off x="3743325" y="2078038"/>
            <a:ext cx="360363" cy="5762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5" name="Line 42"/>
          <p:cNvSpPr>
            <a:spLocks noChangeShapeType="1"/>
          </p:cNvSpPr>
          <p:nvPr/>
        </p:nvSpPr>
        <p:spPr bwMode="auto">
          <a:xfrm flipV="1">
            <a:off x="2806700" y="2654300"/>
            <a:ext cx="863600" cy="1444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6" name="Line 43"/>
          <p:cNvSpPr>
            <a:spLocks noChangeShapeType="1"/>
          </p:cNvSpPr>
          <p:nvPr/>
        </p:nvSpPr>
        <p:spPr bwMode="auto">
          <a:xfrm>
            <a:off x="4175125" y="2078038"/>
            <a:ext cx="720725" cy="5762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7" name="Line 44"/>
          <p:cNvSpPr>
            <a:spLocks noChangeShapeType="1"/>
          </p:cNvSpPr>
          <p:nvPr/>
        </p:nvSpPr>
        <p:spPr bwMode="auto">
          <a:xfrm>
            <a:off x="4895850" y="2654300"/>
            <a:ext cx="1008063" cy="1444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8" name="Line 45"/>
          <p:cNvSpPr>
            <a:spLocks noChangeShapeType="1"/>
          </p:cNvSpPr>
          <p:nvPr/>
        </p:nvSpPr>
        <p:spPr bwMode="auto">
          <a:xfrm>
            <a:off x="4103688" y="3014663"/>
            <a:ext cx="647700" cy="15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9" name="Line 46"/>
          <p:cNvSpPr>
            <a:spLocks noChangeShapeType="1"/>
          </p:cNvSpPr>
          <p:nvPr/>
        </p:nvSpPr>
        <p:spPr bwMode="auto">
          <a:xfrm flipH="1">
            <a:off x="4678363" y="2654300"/>
            <a:ext cx="217487" cy="431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0" name="Line 47"/>
          <p:cNvSpPr>
            <a:spLocks noChangeShapeType="1"/>
          </p:cNvSpPr>
          <p:nvPr/>
        </p:nvSpPr>
        <p:spPr bwMode="auto">
          <a:xfrm>
            <a:off x="3670300" y="2654300"/>
            <a:ext cx="433388" cy="3603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1" name="Line 48"/>
          <p:cNvSpPr>
            <a:spLocks noChangeShapeType="1"/>
          </p:cNvSpPr>
          <p:nvPr/>
        </p:nvSpPr>
        <p:spPr bwMode="auto">
          <a:xfrm>
            <a:off x="3454400" y="3517900"/>
            <a:ext cx="720725" cy="15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2" name="Line 49"/>
          <p:cNvSpPr>
            <a:spLocks noChangeShapeType="1"/>
          </p:cNvSpPr>
          <p:nvPr/>
        </p:nvSpPr>
        <p:spPr bwMode="auto">
          <a:xfrm>
            <a:off x="4822825" y="3517900"/>
            <a:ext cx="576263" cy="15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3" name="Line 50"/>
          <p:cNvSpPr>
            <a:spLocks noChangeShapeType="1"/>
          </p:cNvSpPr>
          <p:nvPr/>
        </p:nvSpPr>
        <p:spPr bwMode="auto">
          <a:xfrm>
            <a:off x="4606925" y="3878263"/>
            <a:ext cx="1588" cy="5762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4" name="Line 51"/>
          <p:cNvSpPr>
            <a:spLocks noChangeShapeType="1"/>
          </p:cNvSpPr>
          <p:nvPr/>
        </p:nvSpPr>
        <p:spPr bwMode="auto">
          <a:xfrm>
            <a:off x="4678363" y="3014663"/>
            <a:ext cx="144462" cy="431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5" name="Line 52"/>
          <p:cNvSpPr>
            <a:spLocks noChangeShapeType="1"/>
          </p:cNvSpPr>
          <p:nvPr/>
        </p:nvSpPr>
        <p:spPr bwMode="auto">
          <a:xfrm>
            <a:off x="4103688" y="3014663"/>
            <a:ext cx="71437" cy="5032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6" name="Line 53"/>
          <p:cNvSpPr>
            <a:spLocks noChangeShapeType="1"/>
          </p:cNvSpPr>
          <p:nvPr/>
        </p:nvSpPr>
        <p:spPr bwMode="auto">
          <a:xfrm>
            <a:off x="4175125" y="3517900"/>
            <a:ext cx="431800" cy="3603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7" name="Line 54"/>
          <p:cNvSpPr>
            <a:spLocks noChangeShapeType="1"/>
          </p:cNvSpPr>
          <p:nvPr/>
        </p:nvSpPr>
        <p:spPr bwMode="auto">
          <a:xfrm flipH="1">
            <a:off x="4606925" y="3500438"/>
            <a:ext cx="242888" cy="3778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53" name="Line 57"/>
          <p:cNvSpPr>
            <a:spLocks noChangeShapeType="1"/>
          </p:cNvSpPr>
          <p:nvPr/>
        </p:nvSpPr>
        <p:spPr bwMode="auto">
          <a:xfrm>
            <a:off x="1798638" y="2582863"/>
            <a:ext cx="1584325" cy="30241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0" name="Line 64"/>
          <p:cNvSpPr>
            <a:spLocks noChangeShapeType="1"/>
          </p:cNvSpPr>
          <p:nvPr/>
        </p:nvSpPr>
        <p:spPr bwMode="auto">
          <a:xfrm flipH="1">
            <a:off x="3455988" y="4670425"/>
            <a:ext cx="358775" cy="9366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1" name="Line 65"/>
          <p:cNvSpPr>
            <a:spLocks noChangeShapeType="1"/>
          </p:cNvSpPr>
          <p:nvPr/>
        </p:nvSpPr>
        <p:spPr bwMode="auto">
          <a:xfrm flipH="1">
            <a:off x="3814763" y="4445000"/>
            <a:ext cx="811212" cy="2254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2" name="Line 66"/>
          <p:cNvSpPr>
            <a:spLocks noChangeShapeType="1"/>
          </p:cNvSpPr>
          <p:nvPr/>
        </p:nvSpPr>
        <p:spPr bwMode="auto">
          <a:xfrm>
            <a:off x="4625975" y="3905250"/>
            <a:ext cx="1588" cy="576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3" name="Line 67"/>
          <p:cNvSpPr>
            <a:spLocks noChangeShapeType="1"/>
          </p:cNvSpPr>
          <p:nvPr/>
        </p:nvSpPr>
        <p:spPr bwMode="auto">
          <a:xfrm flipH="1">
            <a:off x="4625975" y="3500438"/>
            <a:ext cx="223838" cy="3778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4" name="Line 68"/>
          <p:cNvSpPr>
            <a:spLocks noChangeShapeType="1"/>
          </p:cNvSpPr>
          <p:nvPr/>
        </p:nvSpPr>
        <p:spPr bwMode="auto">
          <a:xfrm>
            <a:off x="4670425" y="3005138"/>
            <a:ext cx="144463" cy="431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5" name="Line 69"/>
          <p:cNvSpPr>
            <a:spLocks noChangeShapeType="1"/>
          </p:cNvSpPr>
          <p:nvPr/>
        </p:nvSpPr>
        <p:spPr bwMode="auto">
          <a:xfrm>
            <a:off x="4086225" y="3005138"/>
            <a:ext cx="584200" cy="15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6" name="Line 70"/>
          <p:cNvSpPr>
            <a:spLocks noChangeShapeType="1"/>
          </p:cNvSpPr>
          <p:nvPr/>
        </p:nvSpPr>
        <p:spPr bwMode="auto">
          <a:xfrm>
            <a:off x="4086225" y="3005138"/>
            <a:ext cx="71438" cy="5032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7" name="Line 71"/>
          <p:cNvSpPr>
            <a:spLocks noChangeShapeType="1"/>
          </p:cNvSpPr>
          <p:nvPr/>
        </p:nvSpPr>
        <p:spPr bwMode="auto">
          <a:xfrm>
            <a:off x="3455988" y="3500438"/>
            <a:ext cx="720725" cy="15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8" name="Line 72"/>
          <p:cNvSpPr>
            <a:spLocks noChangeShapeType="1"/>
          </p:cNvSpPr>
          <p:nvPr/>
        </p:nvSpPr>
        <p:spPr bwMode="auto">
          <a:xfrm>
            <a:off x="2825750" y="2825750"/>
            <a:ext cx="630238" cy="6746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9" name="Line 73"/>
          <p:cNvSpPr>
            <a:spLocks noChangeShapeType="1"/>
          </p:cNvSpPr>
          <p:nvPr/>
        </p:nvSpPr>
        <p:spPr bwMode="auto">
          <a:xfrm flipV="1">
            <a:off x="2825750" y="2644775"/>
            <a:ext cx="863600" cy="1444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0" name="Line 74"/>
          <p:cNvSpPr>
            <a:spLocks noChangeShapeType="1"/>
          </p:cNvSpPr>
          <p:nvPr/>
        </p:nvSpPr>
        <p:spPr bwMode="auto">
          <a:xfrm flipH="1">
            <a:off x="3725863" y="2060575"/>
            <a:ext cx="360362" cy="576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1" name="Line 75"/>
          <p:cNvSpPr>
            <a:spLocks noChangeShapeType="1"/>
          </p:cNvSpPr>
          <p:nvPr/>
        </p:nvSpPr>
        <p:spPr bwMode="auto">
          <a:xfrm>
            <a:off x="4130675" y="2060575"/>
            <a:ext cx="720725" cy="576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2" name="Line 76"/>
          <p:cNvSpPr>
            <a:spLocks noChangeShapeType="1"/>
          </p:cNvSpPr>
          <p:nvPr/>
        </p:nvSpPr>
        <p:spPr bwMode="auto">
          <a:xfrm>
            <a:off x="4895850" y="2644775"/>
            <a:ext cx="1008063" cy="1444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3" name="Line 77"/>
          <p:cNvSpPr>
            <a:spLocks noChangeShapeType="1"/>
          </p:cNvSpPr>
          <p:nvPr/>
        </p:nvSpPr>
        <p:spPr bwMode="auto">
          <a:xfrm flipH="1">
            <a:off x="5391150" y="2781300"/>
            <a:ext cx="504825" cy="7191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4" name="Line 78"/>
          <p:cNvSpPr>
            <a:spLocks noChangeShapeType="1"/>
          </p:cNvSpPr>
          <p:nvPr/>
        </p:nvSpPr>
        <p:spPr bwMode="auto">
          <a:xfrm flipH="1">
            <a:off x="5345113" y="3455988"/>
            <a:ext cx="71437" cy="12239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5" name="Line 79"/>
          <p:cNvSpPr>
            <a:spLocks noChangeShapeType="1"/>
          </p:cNvSpPr>
          <p:nvPr/>
        </p:nvSpPr>
        <p:spPr bwMode="auto">
          <a:xfrm>
            <a:off x="5300663" y="4716463"/>
            <a:ext cx="287337" cy="8651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6" name="Line 80"/>
          <p:cNvSpPr>
            <a:spLocks noChangeShapeType="1"/>
          </p:cNvSpPr>
          <p:nvPr/>
        </p:nvSpPr>
        <p:spPr bwMode="auto">
          <a:xfrm flipH="1">
            <a:off x="5578475" y="2600325"/>
            <a:ext cx="1296988" cy="30241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7" name="Line 81"/>
          <p:cNvSpPr>
            <a:spLocks noChangeShapeType="1"/>
          </p:cNvSpPr>
          <p:nvPr/>
        </p:nvSpPr>
        <p:spPr bwMode="auto">
          <a:xfrm>
            <a:off x="4067175" y="1214438"/>
            <a:ext cx="2808288" cy="13684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8" name="Line 82"/>
          <p:cNvSpPr>
            <a:spLocks noChangeShapeType="1"/>
          </p:cNvSpPr>
          <p:nvPr/>
        </p:nvSpPr>
        <p:spPr bwMode="auto">
          <a:xfrm flipH="1">
            <a:off x="1781175" y="1231900"/>
            <a:ext cx="2305050" cy="13684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69" name="Text Box 84"/>
          <p:cNvSpPr txBox="1">
            <a:spLocks noChangeArrowheads="1"/>
          </p:cNvSpPr>
          <p:nvPr/>
        </p:nvSpPr>
        <p:spPr bwMode="auto">
          <a:xfrm>
            <a:off x="259993" y="5803533"/>
            <a:ext cx="89004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3399"/>
                </a:solidFill>
                <a:ea typeface="+mj-ea"/>
                <a:cs typeface="Times New Roman" panose="02020603050405020304" pitchFamily="18" charset="0"/>
              </a:rPr>
              <a:t>问题转化为：找一条沿着正十二面体（</a:t>
            </a:r>
            <a:r>
              <a:rPr lang="en-US" altLang="zh-CN" dirty="0">
                <a:solidFill>
                  <a:srgbClr val="003399"/>
                </a:solidFill>
                <a:ea typeface="+mj-ea"/>
                <a:cs typeface="Times New Roman" panose="02020603050405020304" pitchFamily="18" charset="0"/>
              </a:rPr>
              <a:t>12</a:t>
            </a:r>
            <a:r>
              <a:rPr lang="zh-CN" altLang="en-US" dirty="0">
                <a:solidFill>
                  <a:srgbClr val="003399"/>
                </a:solidFill>
                <a:ea typeface="+mj-ea"/>
                <a:cs typeface="Times New Roman" panose="02020603050405020304" pitchFamily="18" charset="0"/>
              </a:rPr>
              <a:t>个五边形面，</a:t>
            </a:r>
            <a:r>
              <a:rPr lang="en-US" altLang="zh-CN" dirty="0">
                <a:solidFill>
                  <a:srgbClr val="003399"/>
                </a:solidFill>
                <a:ea typeface="+mj-ea"/>
                <a:cs typeface="Times New Roman" panose="02020603050405020304" pitchFamily="18" charset="0"/>
              </a:rPr>
              <a:t>20</a:t>
            </a:r>
            <a:r>
              <a:rPr lang="zh-CN" altLang="en-US" dirty="0">
                <a:solidFill>
                  <a:srgbClr val="003399"/>
                </a:solidFill>
                <a:ea typeface="+mj-ea"/>
                <a:cs typeface="Times New Roman" panose="02020603050405020304" pitchFamily="18" charset="0"/>
              </a:rPr>
              <a:t>个顶点）的棱通过每个顶点恰好一次的回路</a:t>
            </a:r>
          </a:p>
        </p:txBody>
      </p:sp>
      <p:sp>
        <p:nvSpPr>
          <p:cNvPr id="55370" name="Text Box 86"/>
          <p:cNvSpPr txBox="1">
            <a:spLocks noChangeArrowheads="1"/>
          </p:cNvSpPr>
          <p:nvPr/>
        </p:nvSpPr>
        <p:spPr bwMode="auto">
          <a:xfrm>
            <a:off x="312738" y="4959350"/>
            <a:ext cx="2325686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dirty="0"/>
              <a:t>Hamilton 1856</a:t>
            </a:r>
            <a:r>
              <a:rPr lang="zh-CN" altLang="en-US" sz="2200" dirty="0"/>
              <a:t>年</a:t>
            </a:r>
          </a:p>
        </p:txBody>
      </p:sp>
      <p:sp>
        <p:nvSpPr>
          <p:cNvPr id="75" name="标题 48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哈密尔顿周游世界问题</a:t>
            </a:r>
          </a:p>
        </p:txBody>
      </p:sp>
      <p:sp>
        <p:nvSpPr>
          <p:cNvPr id="76" name="灯片编号占位符 75"/>
          <p:cNvSpPr>
            <a:spLocks noGrp="1"/>
          </p:cNvSpPr>
          <p:nvPr>
            <p:ph type="sldNum" sz="quarter" idx="4294967295"/>
          </p:nvPr>
        </p:nvSpPr>
        <p:spPr>
          <a:xfrm>
            <a:off x="8532439" y="6492875"/>
            <a:ext cx="623481" cy="266495"/>
          </a:xfrm>
          <a:prstGeom prst="rect">
            <a:avLst/>
          </a:prstGeom>
        </p:spPr>
        <p:txBody>
          <a:bodyPr/>
          <a:lstStyle/>
          <a:p>
            <a:fld id="{5BE44E5F-2E60-4FC0-AC9C-9B4D140E3829}" type="slidenum">
              <a:rPr lang="zh-CN" altLang="en-US" sz="1400" smtClean="0"/>
              <a:pPr/>
              <a:t>18</a:t>
            </a:fld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129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4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64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4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4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6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4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64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64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64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4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464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464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464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464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464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464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464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0"/>
                                        <p:tgtEl>
                                          <p:spTgt spid="464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1000"/>
                                        <p:tgtEl>
                                          <p:spTgt spid="464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1000"/>
                                        <p:tgtEl>
                                          <p:spTgt spid="464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53" grpId="0" animBg="1"/>
      <p:bldP spid="464960" grpId="0" animBg="1"/>
      <p:bldP spid="464961" grpId="0" animBg="1"/>
      <p:bldP spid="464962" grpId="0" animBg="1"/>
      <p:bldP spid="464963" grpId="0" animBg="1"/>
      <p:bldP spid="464964" grpId="0" animBg="1"/>
      <p:bldP spid="464965" grpId="0" animBg="1"/>
      <p:bldP spid="464966" grpId="0" animBg="1"/>
      <p:bldP spid="464967" grpId="0" animBg="1"/>
      <p:bldP spid="464968" grpId="0" animBg="1"/>
      <p:bldP spid="464969" grpId="0" animBg="1"/>
      <p:bldP spid="464970" grpId="0" animBg="1"/>
      <p:bldP spid="464971" grpId="0" animBg="1"/>
      <p:bldP spid="464972" grpId="0" animBg="1"/>
      <p:bldP spid="464973" grpId="0" animBg="1"/>
      <p:bldP spid="464974" grpId="0" animBg="1"/>
      <p:bldP spid="464975" grpId="0" animBg="1"/>
      <p:bldP spid="464976" grpId="0" animBg="1"/>
      <p:bldP spid="464977" grpId="0" animBg="1"/>
      <p:bldP spid="46497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74"/>
          <p:cNvSpPr>
            <a:spLocks noChangeArrowheads="1"/>
          </p:cNvSpPr>
          <p:nvPr/>
        </p:nvSpPr>
        <p:spPr bwMode="auto">
          <a:xfrm>
            <a:off x="0" y="1898650"/>
            <a:ext cx="6327775" cy="356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可将这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个城市看作是十二面体上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   的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个顶点，每一个面都是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边形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到达每个顶点时，都面临着两种选择：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   向左或向右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   如果向左记为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向右记为Ｒ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表示先向左，再向右转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 dirty="0">
              <a:solidFill>
                <a:schemeClr val="bg2"/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75" name="标题 48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哈密尔顿周游世界问题</a:t>
            </a:r>
          </a:p>
        </p:txBody>
      </p:sp>
      <p:sp>
        <p:nvSpPr>
          <p:cNvPr id="76" name="灯片编号占位符 7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5266164" y="3227334"/>
            <a:ext cx="3023003" cy="2610644"/>
            <a:chOff x="1721675" y="1214438"/>
            <a:chExt cx="5190300" cy="4482306"/>
          </a:xfrm>
        </p:grpSpPr>
        <p:sp>
          <p:nvSpPr>
            <p:cNvPr id="149" name="Oval 6"/>
            <p:cNvSpPr>
              <a:spLocks noChangeArrowheads="1"/>
            </p:cNvSpPr>
            <p:nvPr/>
          </p:nvSpPr>
          <p:spPr bwMode="auto">
            <a:xfrm>
              <a:off x="1727200" y="2509838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0" name="Oval 7"/>
            <p:cNvSpPr>
              <a:spLocks noChangeArrowheads="1"/>
            </p:cNvSpPr>
            <p:nvPr/>
          </p:nvSpPr>
          <p:spPr bwMode="auto">
            <a:xfrm>
              <a:off x="6767513" y="25098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" name="Oval 8"/>
            <p:cNvSpPr>
              <a:spLocks noChangeArrowheads="1"/>
            </p:cNvSpPr>
            <p:nvPr/>
          </p:nvSpPr>
          <p:spPr bwMode="auto">
            <a:xfrm>
              <a:off x="3382963" y="5534025"/>
              <a:ext cx="144462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2" name="Oval 9"/>
            <p:cNvSpPr>
              <a:spLocks noChangeArrowheads="1"/>
            </p:cNvSpPr>
            <p:nvPr/>
          </p:nvSpPr>
          <p:spPr bwMode="auto">
            <a:xfrm>
              <a:off x="5543550" y="5534025"/>
              <a:ext cx="144463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" name="Oval 10"/>
            <p:cNvSpPr>
              <a:spLocks noChangeArrowheads="1"/>
            </p:cNvSpPr>
            <p:nvPr/>
          </p:nvSpPr>
          <p:spPr bwMode="auto">
            <a:xfrm>
              <a:off x="4030663" y="2006600"/>
              <a:ext cx="144462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" name="Oval 11"/>
            <p:cNvSpPr>
              <a:spLocks noChangeArrowheads="1"/>
            </p:cNvSpPr>
            <p:nvPr/>
          </p:nvSpPr>
          <p:spPr bwMode="auto">
            <a:xfrm>
              <a:off x="2735263" y="27257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" name="Oval 12"/>
            <p:cNvSpPr>
              <a:spLocks noChangeArrowheads="1"/>
            </p:cNvSpPr>
            <p:nvPr/>
          </p:nvSpPr>
          <p:spPr bwMode="auto">
            <a:xfrm>
              <a:off x="5830888" y="27257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" name="Oval 13"/>
            <p:cNvSpPr>
              <a:spLocks noChangeArrowheads="1"/>
            </p:cNvSpPr>
            <p:nvPr/>
          </p:nvSpPr>
          <p:spPr bwMode="auto">
            <a:xfrm>
              <a:off x="3743325" y="4598988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" name="Oval 14"/>
            <p:cNvSpPr>
              <a:spLocks noChangeArrowheads="1"/>
            </p:cNvSpPr>
            <p:nvPr/>
          </p:nvSpPr>
          <p:spPr bwMode="auto">
            <a:xfrm>
              <a:off x="5254625" y="4670425"/>
              <a:ext cx="144463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" name="Oval 15"/>
            <p:cNvSpPr>
              <a:spLocks noChangeArrowheads="1"/>
            </p:cNvSpPr>
            <p:nvPr/>
          </p:nvSpPr>
          <p:spPr bwMode="auto">
            <a:xfrm>
              <a:off x="4030663" y="29416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9" name="Oval 16"/>
            <p:cNvSpPr>
              <a:spLocks noChangeArrowheads="1"/>
            </p:cNvSpPr>
            <p:nvPr/>
          </p:nvSpPr>
          <p:spPr bwMode="auto">
            <a:xfrm>
              <a:off x="4822825" y="2582863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" name="Oval 17"/>
            <p:cNvSpPr>
              <a:spLocks noChangeArrowheads="1"/>
            </p:cNvSpPr>
            <p:nvPr/>
          </p:nvSpPr>
          <p:spPr bwMode="auto">
            <a:xfrm>
              <a:off x="3382963" y="34464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" name="Oval 18"/>
            <p:cNvSpPr>
              <a:spLocks noChangeArrowheads="1"/>
            </p:cNvSpPr>
            <p:nvPr/>
          </p:nvSpPr>
          <p:spPr bwMode="auto">
            <a:xfrm>
              <a:off x="5327650" y="3446463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2" name="Oval 19"/>
            <p:cNvSpPr>
              <a:spLocks noChangeArrowheads="1"/>
            </p:cNvSpPr>
            <p:nvPr/>
          </p:nvSpPr>
          <p:spPr bwMode="auto">
            <a:xfrm>
              <a:off x="3598863" y="25828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" name="Oval 20"/>
            <p:cNvSpPr>
              <a:spLocks noChangeArrowheads="1"/>
            </p:cNvSpPr>
            <p:nvPr/>
          </p:nvSpPr>
          <p:spPr bwMode="auto">
            <a:xfrm>
              <a:off x="4535488" y="438308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" name="Oval 21"/>
            <p:cNvSpPr>
              <a:spLocks noChangeArrowheads="1"/>
            </p:cNvSpPr>
            <p:nvPr/>
          </p:nvSpPr>
          <p:spPr bwMode="auto">
            <a:xfrm>
              <a:off x="4535488" y="3806825"/>
              <a:ext cx="144462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" name="Oval 22"/>
            <p:cNvSpPr>
              <a:spLocks noChangeArrowheads="1"/>
            </p:cNvSpPr>
            <p:nvPr/>
          </p:nvSpPr>
          <p:spPr bwMode="auto">
            <a:xfrm>
              <a:off x="4103688" y="34464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" name="Oval 23"/>
            <p:cNvSpPr>
              <a:spLocks noChangeArrowheads="1"/>
            </p:cNvSpPr>
            <p:nvPr/>
          </p:nvSpPr>
          <p:spPr bwMode="auto">
            <a:xfrm>
              <a:off x="4606925" y="2941638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" name="Oval 24"/>
            <p:cNvSpPr>
              <a:spLocks noChangeArrowheads="1"/>
            </p:cNvSpPr>
            <p:nvPr/>
          </p:nvSpPr>
          <p:spPr bwMode="auto">
            <a:xfrm>
              <a:off x="4751388" y="34464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" name="Line 25"/>
            <p:cNvSpPr>
              <a:spLocks noChangeShapeType="1"/>
            </p:cNvSpPr>
            <p:nvPr/>
          </p:nvSpPr>
          <p:spPr bwMode="auto">
            <a:xfrm flipH="1">
              <a:off x="1798638" y="1214438"/>
              <a:ext cx="2305050" cy="13684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" name="Line 26"/>
            <p:cNvSpPr>
              <a:spLocks noChangeShapeType="1"/>
            </p:cNvSpPr>
            <p:nvPr/>
          </p:nvSpPr>
          <p:spPr bwMode="auto">
            <a:xfrm>
              <a:off x="4103688" y="1214438"/>
              <a:ext cx="2808287" cy="13684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" name="Line 27"/>
            <p:cNvSpPr>
              <a:spLocks noChangeShapeType="1"/>
            </p:cNvSpPr>
            <p:nvPr/>
          </p:nvSpPr>
          <p:spPr bwMode="auto">
            <a:xfrm>
              <a:off x="1798638" y="2582863"/>
              <a:ext cx="1584325" cy="30241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" name="Line 28"/>
            <p:cNvSpPr>
              <a:spLocks noChangeShapeType="1"/>
            </p:cNvSpPr>
            <p:nvPr/>
          </p:nvSpPr>
          <p:spPr bwMode="auto">
            <a:xfrm>
              <a:off x="3527425" y="5607050"/>
              <a:ext cx="2087563" cy="1588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2" name="Line 29"/>
            <p:cNvSpPr>
              <a:spLocks noChangeShapeType="1"/>
            </p:cNvSpPr>
            <p:nvPr/>
          </p:nvSpPr>
          <p:spPr bwMode="auto">
            <a:xfrm flipH="1">
              <a:off x="5614988" y="2582863"/>
              <a:ext cx="1296987" cy="30241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" name="Line 30"/>
            <p:cNvSpPr>
              <a:spLocks noChangeShapeType="1"/>
            </p:cNvSpPr>
            <p:nvPr/>
          </p:nvSpPr>
          <p:spPr bwMode="auto">
            <a:xfrm>
              <a:off x="4103688" y="1214438"/>
              <a:ext cx="1587" cy="86360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4" name="Line 31"/>
            <p:cNvSpPr>
              <a:spLocks noChangeShapeType="1"/>
            </p:cNvSpPr>
            <p:nvPr/>
          </p:nvSpPr>
          <p:spPr bwMode="auto">
            <a:xfrm flipH="1">
              <a:off x="5903913" y="2582863"/>
              <a:ext cx="935037" cy="21590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5" name="Line 32"/>
            <p:cNvSpPr>
              <a:spLocks noChangeShapeType="1"/>
            </p:cNvSpPr>
            <p:nvPr/>
          </p:nvSpPr>
          <p:spPr bwMode="auto">
            <a:xfrm>
              <a:off x="5327650" y="4741863"/>
              <a:ext cx="287338" cy="8651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6" name="Line 33"/>
            <p:cNvSpPr>
              <a:spLocks noChangeShapeType="1"/>
            </p:cNvSpPr>
            <p:nvPr/>
          </p:nvSpPr>
          <p:spPr bwMode="auto">
            <a:xfrm flipH="1">
              <a:off x="3454400" y="4670425"/>
              <a:ext cx="358775" cy="936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7" name="Line 34"/>
            <p:cNvSpPr>
              <a:spLocks noChangeShapeType="1"/>
            </p:cNvSpPr>
            <p:nvPr/>
          </p:nvSpPr>
          <p:spPr bwMode="auto">
            <a:xfrm>
              <a:off x="1798638" y="2582863"/>
              <a:ext cx="1008062" cy="21590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8" name="Line 35"/>
            <p:cNvSpPr>
              <a:spLocks noChangeShapeType="1"/>
            </p:cNvSpPr>
            <p:nvPr/>
          </p:nvSpPr>
          <p:spPr bwMode="auto">
            <a:xfrm flipH="1">
              <a:off x="5327650" y="3517900"/>
              <a:ext cx="71438" cy="12239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9" name="Line 36"/>
            <p:cNvSpPr>
              <a:spLocks noChangeShapeType="1"/>
            </p:cNvSpPr>
            <p:nvPr/>
          </p:nvSpPr>
          <p:spPr bwMode="auto">
            <a:xfrm flipH="1">
              <a:off x="5399088" y="2798763"/>
              <a:ext cx="504825" cy="71913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0" name="Line 37"/>
            <p:cNvSpPr>
              <a:spLocks noChangeShapeType="1"/>
            </p:cNvSpPr>
            <p:nvPr/>
          </p:nvSpPr>
          <p:spPr bwMode="auto">
            <a:xfrm>
              <a:off x="3454400" y="3517900"/>
              <a:ext cx="360363" cy="115252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81" name="Line 38"/>
            <p:cNvSpPr>
              <a:spLocks noChangeShapeType="1"/>
            </p:cNvSpPr>
            <p:nvPr/>
          </p:nvSpPr>
          <p:spPr bwMode="auto">
            <a:xfrm>
              <a:off x="2806700" y="2798763"/>
              <a:ext cx="649288" cy="7016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" name="Line 39"/>
            <p:cNvSpPr>
              <a:spLocks noChangeShapeType="1"/>
            </p:cNvSpPr>
            <p:nvPr/>
          </p:nvSpPr>
          <p:spPr bwMode="auto">
            <a:xfrm>
              <a:off x="4606925" y="4454525"/>
              <a:ext cx="720725" cy="28892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83" name="Line 40"/>
            <p:cNvSpPr>
              <a:spLocks noChangeShapeType="1"/>
            </p:cNvSpPr>
            <p:nvPr/>
          </p:nvSpPr>
          <p:spPr bwMode="auto">
            <a:xfrm flipH="1">
              <a:off x="3814763" y="4445000"/>
              <a:ext cx="765175" cy="2428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" name="Line 41"/>
            <p:cNvSpPr>
              <a:spLocks noChangeShapeType="1"/>
            </p:cNvSpPr>
            <p:nvPr/>
          </p:nvSpPr>
          <p:spPr bwMode="auto">
            <a:xfrm flipH="1">
              <a:off x="3743325" y="2078038"/>
              <a:ext cx="360363" cy="57626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" name="Line 42"/>
            <p:cNvSpPr>
              <a:spLocks noChangeShapeType="1"/>
            </p:cNvSpPr>
            <p:nvPr/>
          </p:nvSpPr>
          <p:spPr bwMode="auto">
            <a:xfrm flipV="1">
              <a:off x="2806700" y="2654300"/>
              <a:ext cx="863600" cy="1444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" name="Line 43"/>
            <p:cNvSpPr>
              <a:spLocks noChangeShapeType="1"/>
            </p:cNvSpPr>
            <p:nvPr/>
          </p:nvSpPr>
          <p:spPr bwMode="auto">
            <a:xfrm>
              <a:off x="4175125" y="2078038"/>
              <a:ext cx="720725" cy="57626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" name="Line 44"/>
            <p:cNvSpPr>
              <a:spLocks noChangeShapeType="1"/>
            </p:cNvSpPr>
            <p:nvPr/>
          </p:nvSpPr>
          <p:spPr bwMode="auto">
            <a:xfrm>
              <a:off x="4895850" y="2654300"/>
              <a:ext cx="1008063" cy="1444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8" name="Line 45"/>
            <p:cNvSpPr>
              <a:spLocks noChangeShapeType="1"/>
            </p:cNvSpPr>
            <p:nvPr/>
          </p:nvSpPr>
          <p:spPr bwMode="auto">
            <a:xfrm>
              <a:off x="4103688" y="3014663"/>
              <a:ext cx="647700" cy="15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9" name="Line 46"/>
            <p:cNvSpPr>
              <a:spLocks noChangeShapeType="1"/>
            </p:cNvSpPr>
            <p:nvPr/>
          </p:nvSpPr>
          <p:spPr bwMode="auto">
            <a:xfrm flipH="1">
              <a:off x="4678363" y="2654300"/>
              <a:ext cx="217487" cy="43180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0" name="Line 47"/>
            <p:cNvSpPr>
              <a:spLocks noChangeShapeType="1"/>
            </p:cNvSpPr>
            <p:nvPr/>
          </p:nvSpPr>
          <p:spPr bwMode="auto">
            <a:xfrm>
              <a:off x="3670300" y="2654300"/>
              <a:ext cx="433388" cy="360363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1" name="Line 48"/>
            <p:cNvSpPr>
              <a:spLocks noChangeShapeType="1"/>
            </p:cNvSpPr>
            <p:nvPr/>
          </p:nvSpPr>
          <p:spPr bwMode="auto">
            <a:xfrm>
              <a:off x="3454400" y="3517900"/>
              <a:ext cx="720725" cy="15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" name="Line 49"/>
            <p:cNvSpPr>
              <a:spLocks noChangeShapeType="1"/>
            </p:cNvSpPr>
            <p:nvPr/>
          </p:nvSpPr>
          <p:spPr bwMode="auto">
            <a:xfrm>
              <a:off x="4822825" y="3517900"/>
              <a:ext cx="576263" cy="1588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3" name="Line 50"/>
            <p:cNvSpPr>
              <a:spLocks noChangeShapeType="1"/>
            </p:cNvSpPr>
            <p:nvPr/>
          </p:nvSpPr>
          <p:spPr bwMode="auto">
            <a:xfrm>
              <a:off x="4606925" y="3878263"/>
              <a:ext cx="1588" cy="57626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" name="Line 51"/>
            <p:cNvSpPr>
              <a:spLocks noChangeShapeType="1"/>
            </p:cNvSpPr>
            <p:nvPr/>
          </p:nvSpPr>
          <p:spPr bwMode="auto">
            <a:xfrm>
              <a:off x="4678363" y="3014663"/>
              <a:ext cx="144462" cy="4318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" name="Line 52"/>
            <p:cNvSpPr>
              <a:spLocks noChangeShapeType="1"/>
            </p:cNvSpPr>
            <p:nvPr/>
          </p:nvSpPr>
          <p:spPr bwMode="auto">
            <a:xfrm>
              <a:off x="4103688" y="3014663"/>
              <a:ext cx="71437" cy="50323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" name="Line 53"/>
            <p:cNvSpPr>
              <a:spLocks noChangeShapeType="1"/>
            </p:cNvSpPr>
            <p:nvPr/>
          </p:nvSpPr>
          <p:spPr bwMode="auto">
            <a:xfrm>
              <a:off x="4175125" y="3517900"/>
              <a:ext cx="431800" cy="360363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7" name="Line 54"/>
            <p:cNvSpPr>
              <a:spLocks noChangeShapeType="1"/>
            </p:cNvSpPr>
            <p:nvPr/>
          </p:nvSpPr>
          <p:spPr bwMode="auto">
            <a:xfrm flipH="1">
              <a:off x="4606925" y="3500438"/>
              <a:ext cx="242888" cy="3778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" name="Line 57"/>
            <p:cNvSpPr>
              <a:spLocks noChangeShapeType="1"/>
            </p:cNvSpPr>
            <p:nvPr/>
          </p:nvSpPr>
          <p:spPr bwMode="auto">
            <a:xfrm>
              <a:off x="1798638" y="2582863"/>
              <a:ext cx="1584325" cy="30241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9" name="Line 64"/>
            <p:cNvSpPr>
              <a:spLocks noChangeShapeType="1"/>
            </p:cNvSpPr>
            <p:nvPr/>
          </p:nvSpPr>
          <p:spPr bwMode="auto">
            <a:xfrm flipH="1">
              <a:off x="3455988" y="4670425"/>
              <a:ext cx="358775" cy="9366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" name="Line 65"/>
            <p:cNvSpPr>
              <a:spLocks noChangeShapeType="1"/>
            </p:cNvSpPr>
            <p:nvPr/>
          </p:nvSpPr>
          <p:spPr bwMode="auto">
            <a:xfrm flipH="1">
              <a:off x="3814763" y="4445000"/>
              <a:ext cx="811212" cy="2254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" name="Line 66"/>
            <p:cNvSpPr>
              <a:spLocks noChangeShapeType="1"/>
            </p:cNvSpPr>
            <p:nvPr/>
          </p:nvSpPr>
          <p:spPr bwMode="auto">
            <a:xfrm>
              <a:off x="4625975" y="3905250"/>
              <a:ext cx="1588" cy="576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" name="Line 67"/>
            <p:cNvSpPr>
              <a:spLocks noChangeShapeType="1"/>
            </p:cNvSpPr>
            <p:nvPr/>
          </p:nvSpPr>
          <p:spPr bwMode="auto">
            <a:xfrm flipH="1">
              <a:off x="4625975" y="3500438"/>
              <a:ext cx="223838" cy="3778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" name="Line 68"/>
            <p:cNvSpPr>
              <a:spLocks noChangeShapeType="1"/>
            </p:cNvSpPr>
            <p:nvPr/>
          </p:nvSpPr>
          <p:spPr bwMode="auto">
            <a:xfrm>
              <a:off x="4670425" y="3005138"/>
              <a:ext cx="144463" cy="431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" name="Line 69"/>
            <p:cNvSpPr>
              <a:spLocks noChangeShapeType="1"/>
            </p:cNvSpPr>
            <p:nvPr/>
          </p:nvSpPr>
          <p:spPr bwMode="auto">
            <a:xfrm>
              <a:off x="4086225" y="3005138"/>
              <a:ext cx="584200" cy="15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" name="Line 70"/>
            <p:cNvSpPr>
              <a:spLocks noChangeShapeType="1"/>
            </p:cNvSpPr>
            <p:nvPr/>
          </p:nvSpPr>
          <p:spPr bwMode="auto">
            <a:xfrm>
              <a:off x="4086225" y="3005138"/>
              <a:ext cx="71438" cy="50323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" name="Line 71"/>
            <p:cNvSpPr>
              <a:spLocks noChangeShapeType="1"/>
            </p:cNvSpPr>
            <p:nvPr/>
          </p:nvSpPr>
          <p:spPr bwMode="auto">
            <a:xfrm>
              <a:off x="3455988" y="3500438"/>
              <a:ext cx="720725" cy="15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" name="Line 72"/>
            <p:cNvSpPr>
              <a:spLocks noChangeShapeType="1"/>
            </p:cNvSpPr>
            <p:nvPr/>
          </p:nvSpPr>
          <p:spPr bwMode="auto">
            <a:xfrm>
              <a:off x="2825750" y="2825750"/>
              <a:ext cx="630238" cy="6746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" name="Line 73"/>
            <p:cNvSpPr>
              <a:spLocks noChangeShapeType="1"/>
            </p:cNvSpPr>
            <p:nvPr/>
          </p:nvSpPr>
          <p:spPr bwMode="auto">
            <a:xfrm flipV="1">
              <a:off x="2825750" y="2644775"/>
              <a:ext cx="863600" cy="1444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" name="Line 74"/>
            <p:cNvSpPr>
              <a:spLocks noChangeShapeType="1"/>
            </p:cNvSpPr>
            <p:nvPr/>
          </p:nvSpPr>
          <p:spPr bwMode="auto">
            <a:xfrm flipH="1">
              <a:off x="3725863" y="2060575"/>
              <a:ext cx="360362" cy="576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" name="Line 75"/>
            <p:cNvSpPr>
              <a:spLocks noChangeShapeType="1"/>
            </p:cNvSpPr>
            <p:nvPr/>
          </p:nvSpPr>
          <p:spPr bwMode="auto">
            <a:xfrm>
              <a:off x="4130675" y="2060575"/>
              <a:ext cx="720725" cy="576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" name="Line 76"/>
            <p:cNvSpPr>
              <a:spLocks noChangeShapeType="1"/>
            </p:cNvSpPr>
            <p:nvPr/>
          </p:nvSpPr>
          <p:spPr bwMode="auto">
            <a:xfrm>
              <a:off x="4895850" y="2644775"/>
              <a:ext cx="1008063" cy="1444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2" name="Line 77"/>
            <p:cNvSpPr>
              <a:spLocks noChangeShapeType="1"/>
            </p:cNvSpPr>
            <p:nvPr/>
          </p:nvSpPr>
          <p:spPr bwMode="auto">
            <a:xfrm flipH="1">
              <a:off x="5391150" y="2781300"/>
              <a:ext cx="504825" cy="7191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3" name="Line 78"/>
            <p:cNvSpPr>
              <a:spLocks noChangeShapeType="1"/>
            </p:cNvSpPr>
            <p:nvPr/>
          </p:nvSpPr>
          <p:spPr bwMode="auto">
            <a:xfrm flipH="1">
              <a:off x="5345113" y="3455988"/>
              <a:ext cx="71437" cy="122396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" name="Line 79"/>
            <p:cNvSpPr>
              <a:spLocks noChangeShapeType="1"/>
            </p:cNvSpPr>
            <p:nvPr/>
          </p:nvSpPr>
          <p:spPr bwMode="auto">
            <a:xfrm>
              <a:off x="5300663" y="4716463"/>
              <a:ext cx="287337" cy="8651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" name="Line 80"/>
            <p:cNvSpPr>
              <a:spLocks noChangeShapeType="1"/>
            </p:cNvSpPr>
            <p:nvPr/>
          </p:nvSpPr>
          <p:spPr bwMode="auto">
            <a:xfrm flipH="1">
              <a:off x="5578475" y="2600325"/>
              <a:ext cx="1296988" cy="30241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" name="Line 81"/>
            <p:cNvSpPr>
              <a:spLocks noChangeShapeType="1"/>
            </p:cNvSpPr>
            <p:nvPr/>
          </p:nvSpPr>
          <p:spPr bwMode="auto">
            <a:xfrm>
              <a:off x="4067175" y="1214438"/>
              <a:ext cx="2808288" cy="13684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" name="Line 82"/>
            <p:cNvSpPr>
              <a:spLocks noChangeShapeType="1"/>
            </p:cNvSpPr>
            <p:nvPr/>
          </p:nvSpPr>
          <p:spPr bwMode="auto">
            <a:xfrm flipH="1">
              <a:off x="1781175" y="1231900"/>
              <a:ext cx="2305050" cy="13684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8" name="Oval 5"/>
            <p:cNvSpPr>
              <a:spLocks noChangeArrowheads="1"/>
            </p:cNvSpPr>
            <p:nvPr/>
          </p:nvSpPr>
          <p:spPr bwMode="auto">
            <a:xfrm>
              <a:off x="4030653" y="1988344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" name="Oval 5"/>
            <p:cNvSpPr>
              <a:spLocks noChangeArrowheads="1"/>
            </p:cNvSpPr>
            <p:nvPr/>
          </p:nvSpPr>
          <p:spPr bwMode="auto">
            <a:xfrm>
              <a:off x="3630571" y="2572926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" name="Oval 5"/>
            <p:cNvSpPr>
              <a:spLocks noChangeArrowheads="1"/>
            </p:cNvSpPr>
            <p:nvPr/>
          </p:nvSpPr>
          <p:spPr bwMode="auto">
            <a:xfrm>
              <a:off x="2703565" y="2729645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" name="Oval 5"/>
            <p:cNvSpPr>
              <a:spLocks noChangeArrowheads="1"/>
            </p:cNvSpPr>
            <p:nvPr/>
          </p:nvSpPr>
          <p:spPr bwMode="auto">
            <a:xfrm>
              <a:off x="1721675" y="2500695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" name="Oval 5"/>
            <p:cNvSpPr>
              <a:spLocks noChangeArrowheads="1"/>
            </p:cNvSpPr>
            <p:nvPr/>
          </p:nvSpPr>
          <p:spPr bwMode="auto">
            <a:xfrm>
              <a:off x="3383757" y="3429794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3" name="Oval 5"/>
            <p:cNvSpPr>
              <a:spLocks noChangeArrowheads="1"/>
            </p:cNvSpPr>
            <p:nvPr/>
          </p:nvSpPr>
          <p:spPr bwMode="auto">
            <a:xfrm>
              <a:off x="4823619" y="256460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" name="Oval 5"/>
            <p:cNvSpPr>
              <a:spLocks noChangeArrowheads="1"/>
            </p:cNvSpPr>
            <p:nvPr/>
          </p:nvSpPr>
          <p:spPr bwMode="auto">
            <a:xfrm>
              <a:off x="6766719" y="251295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" name="Oval 5"/>
            <p:cNvSpPr>
              <a:spLocks noChangeArrowheads="1"/>
            </p:cNvSpPr>
            <p:nvPr/>
          </p:nvSpPr>
          <p:spPr bwMode="auto">
            <a:xfrm>
              <a:off x="4610946" y="293290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" name="Oval 5"/>
            <p:cNvSpPr>
              <a:spLocks noChangeArrowheads="1"/>
            </p:cNvSpPr>
            <p:nvPr/>
          </p:nvSpPr>
          <p:spPr bwMode="auto">
            <a:xfrm>
              <a:off x="4029035" y="2907796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7" name="Oval 5"/>
            <p:cNvSpPr>
              <a:spLocks noChangeArrowheads="1"/>
            </p:cNvSpPr>
            <p:nvPr/>
          </p:nvSpPr>
          <p:spPr bwMode="auto">
            <a:xfrm>
              <a:off x="4099678" y="342820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8" name="Oval 5"/>
            <p:cNvSpPr>
              <a:spLocks noChangeArrowheads="1"/>
            </p:cNvSpPr>
            <p:nvPr/>
          </p:nvSpPr>
          <p:spPr bwMode="auto">
            <a:xfrm>
              <a:off x="5831682" y="2753519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9" name="Oval 5"/>
            <p:cNvSpPr>
              <a:spLocks noChangeArrowheads="1"/>
            </p:cNvSpPr>
            <p:nvPr/>
          </p:nvSpPr>
          <p:spPr bwMode="auto">
            <a:xfrm>
              <a:off x="4751388" y="3442051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0" name="Oval 5"/>
            <p:cNvSpPr>
              <a:spLocks noChangeArrowheads="1"/>
            </p:cNvSpPr>
            <p:nvPr/>
          </p:nvSpPr>
          <p:spPr bwMode="auto">
            <a:xfrm>
              <a:off x="5345113" y="3455988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1" name="Oval 5"/>
            <p:cNvSpPr>
              <a:spLocks noChangeArrowheads="1"/>
            </p:cNvSpPr>
            <p:nvPr/>
          </p:nvSpPr>
          <p:spPr bwMode="auto">
            <a:xfrm>
              <a:off x="4538715" y="3795331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2" name="Oval 5"/>
            <p:cNvSpPr>
              <a:spLocks noChangeArrowheads="1"/>
            </p:cNvSpPr>
            <p:nvPr/>
          </p:nvSpPr>
          <p:spPr bwMode="auto">
            <a:xfrm>
              <a:off x="4526995" y="4374105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3" name="Oval 5"/>
            <p:cNvSpPr>
              <a:spLocks noChangeArrowheads="1"/>
            </p:cNvSpPr>
            <p:nvPr/>
          </p:nvSpPr>
          <p:spPr bwMode="auto">
            <a:xfrm>
              <a:off x="3761582" y="461565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4" name="Oval 5"/>
            <p:cNvSpPr>
              <a:spLocks noChangeArrowheads="1"/>
            </p:cNvSpPr>
            <p:nvPr/>
          </p:nvSpPr>
          <p:spPr bwMode="auto">
            <a:xfrm>
              <a:off x="3383757" y="555228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" name="Oval 5"/>
            <p:cNvSpPr>
              <a:spLocks noChangeArrowheads="1"/>
            </p:cNvSpPr>
            <p:nvPr/>
          </p:nvSpPr>
          <p:spPr bwMode="auto">
            <a:xfrm>
              <a:off x="5268872" y="466963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" name="Oval 5"/>
            <p:cNvSpPr>
              <a:spLocks noChangeArrowheads="1"/>
            </p:cNvSpPr>
            <p:nvPr/>
          </p:nvSpPr>
          <p:spPr bwMode="auto">
            <a:xfrm>
              <a:off x="5571331" y="550516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4" name="Text Box 84">
            <a:extLst>
              <a:ext uri="{FF2B5EF4-FFF2-40B4-BE49-F238E27FC236}">
                <a16:creationId xmlns:a16="http://schemas.microsoft.com/office/drawing/2014/main" id="{EC6E61F7-E886-4E54-B273-526A7A3CF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993" y="5803533"/>
            <a:ext cx="89004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3399"/>
                </a:solidFill>
                <a:ea typeface="+mj-ea"/>
                <a:cs typeface="Times New Roman" panose="02020603050405020304" pitchFamily="18" charset="0"/>
              </a:rPr>
              <a:t>问题转化为：找一条沿着正十二面体（</a:t>
            </a:r>
            <a:r>
              <a:rPr lang="en-US" altLang="zh-CN" dirty="0">
                <a:solidFill>
                  <a:srgbClr val="003399"/>
                </a:solidFill>
                <a:ea typeface="+mj-ea"/>
                <a:cs typeface="Times New Roman" panose="02020603050405020304" pitchFamily="18" charset="0"/>
              </a:rPr>
              <a:t>12</a:t>
            </a:r>
            <a:r>
              <a:rPr lang="zh-CN" altLang="en-US" dirty="0">
                <a:solidFill>
                  <a:srgbClr val="003399"/>
                </a:solidFill>
                <a:ea typeface="+mj-ea"/>
                <a:cs typeface="Times New Roman" panose="02020603050405020304" pitchFamily="18" charset="0"/>
              </a:rPr>
              <a:t>个五边形面，</a:t>
            </a:r>
            <a:r>
              <a:rPr lang="en-US" altLang="zh-CN" dirty="0">
                <a:solidFill>
                  <a:srgbClr val="003399"/>
                </a:solidFill>
                <a:ea typeface="+mj-ea"/>
                <a:cs typeface="Times New Roman" panose="02020603050405020304" pitchFamily="18" charset="0"/>
              </a:rPr>
              <a:t>20</a:t>
            </a:r>
            <a:r>
              <a:rPr lang="zh-CN" altLang="en-US" dirty="0">
                <a:solidFill>
                  <a:srgbClr val="003399"/>
                </a:solidFill>
                <a:ea typeface="+mj-ea"/>
                <a:cs typeface="Times New Roman" panose="02020603050405020304" pitchFamily="18" charset="0"/>
              </a:rPr>
              <a:t>个顶点）的棱通过每个顶点恰好一次的回路</a:t>
            </a:r>
          </a:p>
        </p:txBody>
      </p:sp>
    </p:spTree>
    <p:extLst>
      <p:ext uri="{BB962C8B-B14F-4D97-AF65-F5344CB8AC3E}">
        <p14:creationId xmlns:p14="http://schemas.microsoft.com/office/powerpoint/2010/main" val="253972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39850"/>
            <a:ext cx="8416925" cy="459105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10000"/>
              </a:spcBef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教师：  陈莉，负责图论部分，占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学分</a:t>
            </a:r>
          </a:p>
          <a:p>
            <a:pPr marL="457200" lvl="1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Email: </a:t>
            </a: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2"/>
              </a:rPr>
              <a:t>chenlee@tsinghua.edu.cn</a:t>
            </a:r>
            <a:endParaRPr lang="en-US" altLang="zh-CN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Office Tel:  62795442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13521835426</a:t>
            </a:r>
          </a:p>
          <a:p>
            <a:pPr marL="457200" lvl="1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办公室：东主楼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区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403#</a:t>
            </a:r>
          </a:p>
          <a:p>
            <a:pPr marL="457200" lvl="1" indent="0">
              <a:lnSpc>
                <a:spcPct val="150000"/>
              </a:lnSpc>
              <a:spcBef>
                <a:spcPct val="10000"/>
              </a:spcBef>
              <a:spcAft>
                <a:spcPct val="30000"/>
              </a:spcAft>
              <a:buNone/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研究方向：计算机图形学、图像处理、大数据可视化与可视分析、并行算法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>
              <a:spcBef>
                <a:spcPct val="10000"/>
              </a:spcBef>
              <a:spcAft>
                <a:spcPct val="30000"/>
              </a:spcAft>
              <a:buNone/>
            </a:pPr>
            <a:endParaRPr lang="en-US" altLang="zh-CN" sz="28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>
              <a:spcBef>
                <a:spcPct val="10000"/>
              </a:spcBef>
              <a:spcAft>
                <a:spcPct val="30000"/>
              </a:spcAft>
              <a:buNone/>
            </a:pPr>
            <a:endParaRPr lang="zh-CN" altLang="en-US" sz="28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63537" y="5229200"/>
            <a:ext cx="841692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˃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+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itchFamily="34" charset="0"/>
              <a:buChar char="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spcBef>
                <a:spcPct val="10000"/>
              </a:spcBef>
              <a:buFont typeface="Arial" pitchFamily="34" charset="0"/>
              <a:buChar char="»"/>
            </a:pPr>
            <a:r>
              <a:rPr kumimoji="0"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教师：  刘世霞，负责代数结构部分，占</a:t>
            </a:r>
            <a:r>
              <a:rPr kumimoji="0"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学分</a:t>
            </a:r>
          </a:p>
          <a:p>
            <a:pPr marL="457200" lvl="1" indent="0">
              <a:spcBef>
                <a:spcPct val="10000"/>
              </a:spcBef>
              <a:spcAft>
                <a:spcPct val="30000"/>
              </a:spcAft>
              <a:buFont typeface="Arial" pitchFamily="34" charset="0"/>
              <a:buNone/>
            </a:pPr>
            <a:endParaRPr kumimoji="0" lang="en-US" altLang="zh-CN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>
              <a:spcBef>
                <a:spcPct val="10000"/>
              </a:spcBef>
              <a:spcAft>
                <a:spcPct val="30000"/>
              </a:spcAft>
              <a:buFont typeface="Arial" pitchFamily="34" charset="0"/>
              <a:buNone/>
            </a:pPr>
            <a:endParaRPr kumimoji="0" lang="zh-CN" altLang="en-US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Font typeface="Arial" pitchFamily="34" charset="0"/>
              <a:buNone/>
            </a:pPr>
            <a:endParaRPr kumimoji="0" lang="zh-CN" altLang="en-US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09599" y="0"/>
            <a:ext cx="8055429" cy="1030514"/>
          </a:xfrm>
        </p:spPr>
        <p:txBody>
          <a:bodyPr/>
          <a:lstStyle/>
          <a:p>
            <a:pPr eaLnBrk="1" hangingPunct="1"/>
            <a:r>
              <a:rPr lang="zh-CN" altLang="en-US" sz="4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课程基本信息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77"/>
          <p:cNvSpPr>
            <a:spLocks noChangeArrowheads="1"/>
          </p:cNvSpPr>
          <p:nvPr/>
        </p:nvSpPr>
        <p:spPr bwMode="auto">
          <a:xfrm>
            <a:off x="0" y="1268413"/>
            <a:ext cx="5876925" cy="179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存在如下规则：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 dirty="0">
              <a:solidFill>
                <a:schemeClr val="bg2"/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 dirty="0">
              <a:solidFill>
                <a:schemeClr val="bg2"/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2"/>
                </a:solidFill>
              </a:rPr>
              <a:t> </a:t>
            </a:r>
          </a:p>
        </p:txBody>
      </p:sp>
      <p:graphicFrame>
        <p:nvGraphicFramePr>
          <p:cNvPr id="547920" name="Object 80"/>
          <p:cNvGraphicFramePr>
            <a:graphicFrameLocks noChangeAspect="1"/>
          </p:cNvGraphicFramePr>
          <p:nvPr/>
        </p:nvGraphicFramePr>
        <p:xfrm>
          <a:off x="881063" y="1808163"/>
          <a:ext cx="3535362" cy="16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4" name="公式" r:id="rId3" imgW="1955800" imgH="939800" progId="Equation.3">
                  <p:embed/>
                </p:oleObj>
              </mc:Choice>
              <mc:Fallback>
                <p:oleObj name="公式" r:id="rId3" imgW="1955800" imgH="939800" progId="Equation.3">
                  <p:embed/>
                  <p:pic>
                    <p:nvPicPr>
                      <p:cNvPr id="0" name="Picture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63" y="1808163"/>
                        <a:ext cx="3535362" cy="169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7921" name="Rectangle 81"/>
          <p:cNvSpPr>
            <a:spLocks noChangeArrowheads="1"/>
          </p:cNvSpPr>
          <p:nvPr/>
        </p:nvSpPr>
        <p:spPr bwMode="auto">
          <a:xfrm>
            <a:off x="522288" y="3519488"/>
            <a:ext cx="3554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由此可得到下面的推导：</a:t>
            </a:r>
          </a:p>
        </p:txBody>
      </p:sp>
      <p:graphicFrame>
        <p:nvGraphicFramePr>
          <p:cNvPr id="547922" name="Object 82"/>
          <p:cNvGraphicFramePr>
            <a:graphicFrameLocks noChangeAspect="1"/>
          </p:cNvGraphicFramePr>
          <p:nvPr/>
        </p:nvGraphicFramePr>
        <p:xfrm>
          <a:off x="792163" y="4014788"/>
          <a:ext cx="7021512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5" name="公式" r:id="rId5" imgW="3073400" imgH="1168400" progId="Equation.3">
                  <p:embed/>
                </p:oleObj>
              </mc:Choice>
              <mc:Fallback>
                <p:oleObj name="公式" r:id="rId5" imgW="3073400" imgH="1168400" progId="Equation.3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4014788"/>
                        <a:ext cx="7021512" cy="2009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标题 48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哈密尔顿周游世界问题</a:t>
            </a:r>
          </a:p>
        </p:txBody>
      </p:sp>
      <p:sp>
        <p:nvSpPr>
          <p:cNvPr id="79" name="灯片编号占位符 7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grpSp>
        <p:nvGrpSpPr>
          <p:cNvPr id="80" name="组合 79"/>
          <p:cNvGrpSpPr/>
          <p:nvPr/>
        </p:nvGrpSpPr>
        <p:grpSpPr>
          <a:xfrm>
            <a:off x="5594268" y="1259971"/>
            <a:ext cx="3145831" cy="2716717"/>
            <a:chOff x="1721675" y="1214438"/>
            <a:chExt cx="5190300" cy="4482306"/>
          </a:xfrm>
        </p:grpSpPr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1727200" y="2509838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Oval 7"/>
            <p:cNvSpPr>
              <a:spLocks noChangeArrowheads="1"/>
            </p:cNvSpPr>
            <p:nvPr/>
          </p:nvSpPr>
          <p:spPr bwMode="auto">
            <a:xfrm>
              <a:off x="6767513" y="25098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Oval 8"/>
            <p:cNvSpPr>
              <a:spLocks noChangeArrowheads="1"/>
            </p:cNvSpPr>
            <p:nvPr/>
          </p:nvSpPr>
          <p:spPr bwMode="auto">
            <a:xfrm>
              <a:off x="3382963" y="5534025"/>
              <a:ext cx="144462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" name="Oval 9"/>
            <p:cNvSpPr>
              <a:spLocks noChangeArrowheads="1"/>
            </p:cNvSpPr>
            <p:nvPr/>
          </p:nvSpPr>
          <p:spPr bwMode="auto">
            <a:xfrm>
              <a:off x="5543550" y="5534025"/>
              <a:ext cx="144463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" name="Oval 10"/>
            <p:cNvSpPr>
              <a:spLocks noChangeArrowheads="1"/>
            </p:cNvSpPr>
            <p:nvPr/>
          </p:nvSpPr>
          <p:spPr bwMode="auto">
            <a:xfrm>
              <a:off x="4030663" y="2006600"/>
              <a:ext cx="144462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Oval 11"/>
            <p:cNvSpPr>
              <a:spLocks noChangeArrowheads="1"/>
            </p:cNvSpPr>
            <p:nvPr/>
          </p:nvSpPr>
          <p:spPr bwMode="auto">
            <a:xfrm>
              <a:off x="2735263" y="27257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Oval 12"/>
            <p:cNvSpPr>
              <a:spLocks noChangeArrowheads="1"/>
            </p:cNvSpPr>
            <p:nvPr/>
          </p:nvSpPr>
          <p:spPr bwMode="auto">
            <a:xfrm>
              <a:off x="5830888" y="27257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Oval 13"/>
            <p:cNvSpPr>
              <a:spLocks noChangeArrowheads="1"/>
            </p:cNvSpPr>
            <p:nvPr/>
          </p:nvSpPr>
          <p:spPr bwMode="auto">
            <a:xfrm>
              <a:off x="3743325" y="4598988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Oval 14"/>
            <p:cNvSpPr>
              <a:spLocks noChangeArrowheads="1"/>
            </p:cNvSpPr>
            <p:nvPr/>
          </p:nvSpPr>
          <p:spPr bwMode="auto">
            <a:xfrm>
              <a:off x="5254625" y="4670425"/>
              <a:ext cx="144463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" name="Oval 15"/>
            <p:cNvSpPr>
              <a:spLocks noChangeArrowheads="1"/>
            </p:cNvSpPr>
            <p:nvPr/>
          </p:nvSpPr>
          <p:spPr bwMode="auto">
            <a:xfrm>
              <a:off x="4030663" y="29416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Oval 16"/>
            <p:cNvSpPr>
              <a:spLocks noChangeArrowheads="1"/>
            </p:cNvSpPr>
            <p:nvPr/>
          </p:nvSpPr>
          <p:spPr bwMode="auto">
            <a:xfrm>
              <a:off x="4822825" y="2582863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" name="Oval 17"/>
            <p:cNvSpPr>
              <a:spLocks noChangeArrowheads="1"/>
            </p:cNvSpPr>
            <p:nvPr/>
          </p:nvSpPr>
          <p:spPr bwMode="auto">
            <a:xfrm>
              <a:off x="3382963" y="34464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Oval 18"/>
            <p:cNvSpPr>
              <a:spLocks noChangeArrowheads="1"/>
            </p:cNvSpPr>
            <p:nvPr/>
          </p:nvSpPr>
          <p:spPr bwMode="auto">
            <a:xfrm>
              <a:off x="5327650" y="3446463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Oval 19"/>
            <p:cNvSpPr>
              <a:spLocks noChangeArrowheads="1"/>
            </p:cNvSpPr>
            <p:nvPr/>
          </p:nvSpPr>
          <p:spPr bwMode="auto">
            <a:xfrm>
              <a:off x="3598863" y="25828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" name="Oval 20"/>
            <p:cNvSpPr>
              <a:spLocks noChangeArrowheads="1"/>
            </p:cNvSpPr>
            <p:nvPr/>
          </p:nvSpPr>
          <p:spPr bwMode="auto">
            <a:xfrm>
              <a:off x="4535488" y="438308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" name="Oval 21"/>
            <p:cNvSpPr>
              <a:spLocks noChangeArrowheads="1"/>
            </p:cNvSpPr>
            <p:nvPr/>
          </p:nvSpPr>
          <p:spPr bwMode="auto">
            <a:xfrm>
              <a:off x="4535488" y="3806825"/>
              <a:ext cx="144462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Oval 22"/>
            <p:cNvSpPr>
              <a:spLocks noChangeArrowheads="1"/>
            </p:cNvSpPr>
            <p:nvPr/>
          </p:nvSpPr>
          <p:spPr bwMode="auto">
            <a:xfrm>
              <a:off x="4103688" y="34464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Oval 23"/>
            <p:cNvSpPr>
              <a:spLocks noChangeArrowheads="1"/>
            </p:cNvSpPr>
            <p:nvPr/>
          </p:nvSpPr>
          <p:spPr bwMode="auto">
            <a:xfrm>
              <a:off x="4606925" y="2941638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" name="Oval 24"/>
            <p:cNvSpPr>
              <a:spLocks noChangeArrowheads="1"/>
            </p:cNvSpPr>
            <p:nvPr/>
          </p:nvSpPr>
          <p:spPr bwMode="auto">
            <a:xfrm>
              <a:off x="4751388" y="34464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" name="Line 25"/>
            <p:cNvSpPr>
              <a:spLocks noChangeShapeType="1"/>
            </p:cNvSpPr>
            <p:nvPr/>
          </p:nvSpPr>
          <p:spPr bwMode="auto">
            <a:xfrm flipH="1">
              <a:off x="1798638" y="1214438"/>
              <a:ext cx="2305050" cy="13684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Line 26"/>
            <p:cNvSpPr>
              <a:spLocks noChangeShapeType="1"/>
            </p:cNvSpPr>
            <p:nvPr/>
          </p:nvSpPr>
          <p:spPr bwMode="auto">
            <a:xfrm>
              <a:off x="4103688" y="1214438"/>
              <a:ext cx="2808287" cy="13684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Line 27"/>
            <p:cNvSpPr>
              <a:spLocks noChangeShapeType="1"/>
            </p:cNvSpPr>
            <p:nvPr/>
          </p:nvSpPr>
          <p:spPr bwMode="auto">
            <a:xfrm>
              <a:off x="1798638" y="2582863"/>
              <a:ext cx="1584325" cy="30241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Line 28"/>
            <p:cNvSpPr>
              <a:spLocks noChangeShapeType="1"/>
            </p:cNvSpPr>
            <p:nvPr/>
          </p:nvSpPr>
          <p:spPr bwMode="auto">
            <a:xfrm>
              <a:off x="3527425" y="5607050"/>
              <a:ext cx="2087563" cy="1588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4" name="Line 29"/>
            <p:cNvSpPr>
              <a:spLocks noChangeShapeType="1"/>
            </p:cNvSpPr>
            <p:nvPr/>
          </p:nvSpPr>
          <p:spPr bwMode="auto">
            <a:xfrm flipH="1">
              <a:off x="5614988" y="2582863"/>
              <a:ext cx="1296987" cy="30241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Line 30"/>
            <p:cNvSpPr>
              <a:spLocks noChangeShapeType="1"/>
            </p:cNvSpPr>
            <p:nvPr/>
          </p:nvSpPr>
          <p:spPr bwMode="auto">
            <a:xfrm>
              <a:off x="4103688" y="1214438"/>
              <a:ext cx="1587" cy="86360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6" name="Line 31"/>
            <p:cNvSpPr>
              <a:spLocks noChangeShapeType="1"/>
            </p:cNvSpPr>
            <p:nvPr/>
          </p:nvSpPr>
          <p:spPr bwMode="auto">
            <a:xfrm flipH="1">
              <a:off x="5903913" y="2582863"/>
              <a:ext cx="935037" cy="21590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7" name="Line 32"/>
            <p:cNvSpPr>
              <a:spLocks noChangeShapeType="1"/>
            </p:cNvSpPr>
            <p:nvPr/>
          </p:nvSpPr>
          <p:spPr bwMode="auto">
            <a:xfrm>
              <a:off x="5327650" y="4741863"/>
              <a:ext cx="287338" cy="8651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Line 33"/>
            <p:cNvSpPr>
              <a:spLocks noChangeShapeType="1"/>
            </p:cNvSpPr>
            <p:nvPr/>
          </p:nvSpPr>
          <p:spPr bwMode="auto">
            <a:xfrm flipH="1">
              <a:off x="3454400" y="4670425"/>
              <a:ext cx="358775" cy="936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Line 34"/>
            <p:cNvSpPr>
              <a:spLocks noChangeShapeType="1"/>
            </p:cNvSpPr>
            <p:nvPr/>
          </p:nvSpPr>
          <p:spPr bwMode="auto">
            <a:xfrm>
              <a:off x="1798638" y="2582863"/>
              <a:ext cx="1008062" cy="21590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0" name="Line 35"/>
            <p:cNvSpPr>
              <a:spLocks noChangeShapeType="1"/>
            </p:cNvSpPr>
            <p:nvPr/>
          </p:nvSpPr>
          <p:spPr bwMode="auto">
            <a:xfrm flipH="1">
              <a:off x="5327650" y="3517900"/>
              <a:ext cx="71438" cy="12239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Line 36"/>
            <p:cNvSpPr>
              <a:spLocks noChangeShapeType="1"/>
            </p:cNvSpPr>
            <p:nvPr/>
          </p:nvSpPr>
          <p:spPr bwMode="auto">
            <a:xfrm flipH="1">
              <a:off x="5399088" y="2798763"/>
              <a:ext cx="504825" cy="71913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Line 37"/>
            <p:cNvSpPr>
              <a:spLocks noChangeShapeType="1"/>
            </p:cNvSpPr>
            <p:nvPr/>
          </p:nvSpPr>
          <p:spPr bwMode="auto">
            <a:xfrm>
              <a:off x="3454400" y="3517900"/>
              <a:ext cx="360363" cy="115252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3" name="Line 38"/>
            <p:cNvSpPr>
              <a:spLocks noChangeShapeType="1"/>
            </p:cNvSpPr>
            <p:nvPr/>
          </p:nvSpPr>
          <p:spPr bwMode="auto">
            <a:xfrm>
              <a:off x="2806700" y="2798763"/>
              <a:ext cx="649288" cy="7016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Line 39"/>
            <p:cNvSpPr>
              <a:spLocks noChangeShapeType="1"/>
            </p:cNvSpPr>
            <p:nvPr/>
          </p:nvSpPr>
          <p:spPr bwMode="auto">
            <a:xfrm>
              <a:off x="4606925" y="4454525"/>
              <a:ext cx="720725" cy="28892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5" name="Line 40"/>
            <p:cNvSpPr>
              <a:spLocks noChangeShapeType="1"/>
            </p:cNvSpPr>
            <p:nvPr/>
          </p:nvSpPr>
          <p:spPr bwMode="auto">
            <a:xfrm flipH="1">
              <a:off x="3814763" y="4445000"/>
              <a:ext cx="765175" cy="2428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Line 41"/>
            <p:cNvSpPr>
              <a:spLocks noChangeShapeType="1"/>
            </p:cNvSpPr>
            <p:nvPr/>
          </p:nvSpPr>
          <p:spPr bwMode="auto">
            <a:xfrm flipH="1">
              <a:off x="3743325" y="2078038"/>
              <a:ext cx="360363" cy="57626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Line 42"/>
            <p:cNvSpPr>
              <a:spLocks noChangeShapeType="1"/>
            </p:cNvSpPr>
            <p:nvPr/>
          </p:nvSpPr>
          <p:spPr bwMode="auto">
            <a:xfrm flipV="1">
              <a:off x="2806700" y="2654300"/>
              <a:ext cx="863600" cy="1444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Line 43"/>
            <p:cNvSpPr>
              <a:spLocks noChangeShapeType="1"/>
            </p:cNvSpPr>
            <p:nvPr/>
          </p:nvSpPr>
          <p:spPr bwMode="auto">
            <a:xfrm>
              <a:off x="4175125" y="2078038"/>
              <a:ext cx="720725" cy="57626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Line 44"/>
            <p:cNvSpPr>
              <a:spLocks noChangeShapeType="1"/>
            </p:cNvSpPr>
            <p:nvPr/>
          </p:nvSpPr>
          <p:spPr bwMode="auto">
            <a:xfrm>
              <a:off x="4895850" y="2654300"/>
              <a:ext cx="1008063" cy="1444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Line 45"/>
            <p:cNvSpPr>
              <a:spLocks noChangeShapeType="1"/>
            </p:cNvSpPr>
            <p:nvPr/>
          </p:nvSpPr>
          <p:spPr bwMode="auto">
            <a:xfrm>
              <a:off x="4103688" y="3014663"/>
              <a:ext cx="647700" cy="15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" name="Line 46"/>
            <p:cNvSpPr>
              <a:spLocks noChangeShapeType="1"/>
            </p:cNvSpPr>
            <p:nvPr/>
          </p:nvSpPr>
          <p:spPr bwMode="auto">
            <a:xfrm flipH="1">
              <a:off x="4678363" y="2654300"/>
              <a:ext cx="217487" cy="43180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22" name="Line 47"/>
            <p:cNvSpPr>
              <a:spLocks noChangeShapeType="1"/>
            </p:cNvSpPr>
            <p:nvPr/>
          </p:nvSpPr>
          <p:spPr bwMode="auto">
            <a:xfrm>
              <a:off x="3670300" y="2654300"/>
              <a:ext cx="433388" cy="360363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23" name="Line 48"/>
            <p:cNvSpPr>
              <a:spLocks noChangeShapeType="1"/>
            </p:cNvSpPr>
            <p:nvPr/>
          </p:nvSpPr>
          <p:spPr bwMode="auto">
            <a:xfrm>
              <a:off x="3454400" y="3517900"/>
              <a:ext cx="720725" cy="15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" name="Line 49"/>
            <p:cNvSpPr>
              <a:spLocks noChangeShapeType="1"/>
            </p:cNvSpPr>
            <p:nvPr/>
          </p:nvSpPr>
          <p:spPr bwMode="auto">
            <a:xfrm>
              <a:off x="4822825" y="3517900"/>
              <a:ext cx="576263" cy="1588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25" name="Line 50"/>
            <p:cNvSpPr>
              <a:spLocks noChangeShapeType="1"/>
            </p:cNvSpPr>
            <p:nvPr/>
          </p:nvSpPr>
          <p:spPr bwMode="auto">
            <a:xfrm>
              <a:off x="4606925" y="3878263"/>
              <a:ext cx="1588" cy="57626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Line 51"/>
            <p:cNvSpPr>
              <a:spLocks noChangeShapeType="1"/>
            </p:cNvSpPr>
            <p:nvPr/>
          </p:nvSpPr>
          <p:spPr bwMode="auto">
            <a:xfrm>
              <a:off x="4678363" y="3014663"/>
              <a:ext cx="144462" cy="4318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" name="Line 52"/>
            <p:cNvSpPr>
              <a:spLocks noChangeShapeType="1"/>
            </p:cNvSpPr>
            <p:nvPr/>
          </p:nvSpPr>
          <p:spPr bwMode="auto">
            <a:xfrm>
              <a:off x="4103688" y="3014663"/>
              <a:ext cx="71437" cy="50323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" name="Line 53"/>
            <p:cNvSpPr>
              <a:spLocks noChangeShapeType="1"/>
            </p:cNvSpPr>
            <p:nvPr/>
          </p:nvSpPr>
          <p:spPr bwMode="auto">
            <a:xfrm>
              <a:off x="4175125" y="3517900"/>
              <a:ext cx="431800" cy="360363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29" name="Line 54"/>
            <p:cNvSpPr>
              <a:spLocks noChangeShapeType="1"/>
            </p:cNvSpPr>
            <p:nvPr/>
          </p:nvSpPr>
          <p:spPr bwMode="auto">
            <a:xfrm flipH="1">
              <a:off x="4606925" y="3500438"/>
              <a:ext cx="242888" cy="3778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Line 57"/>
            <p:cNvSpPr>
              <a:spLocks noChangeShapeType="1"/>
            </p:cNvSpPr>
            <p:nvPr/>
          </p:nvSpPr>
          <p:spPr bwMode="auto">
            <a:xfrm>
              <a:off x="1798638" y="2582863"/>
              <a:ext cx="1584325" cy="30241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Line 64"/>
            <p:cNvSpPr>
              <a:spLocks noChangeShapeType="1"/>
            </p:cNvSpPr>
            <p:nvPr/>
          </p:nvSpPr>
          <p:spPr bwMode="auto">
            <a:xfrm flipH="1">
              <a:off x="3455988" y="4670425"/>
              <a:ext cx="358775" cy="9366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Line 65"/>
            <p:cNvSpPr>
              <a:spLocks noChangeShapeType="1"/>
            </p:cNvSpPr>
            <p:nvPr/>
          </p:nvSpPr>
          <p:spPr bwMode="auto">
            <a:xfrm flipH="1">
              <a:off x="3814763" y="4445000"/>
              <a:ext cx="811212" cy="2254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Line 66"/>
            <p:cNvSpPr>
              <a:spLocks noChangeShapeType="1"/>
            </p:cNvSpPr>
            <p:nvPr/>
          </p:nvSpPr>
          <p:spPr bwMode="auto">
            <a:xfrm>
              <a:off x="4625975" y="3905250"/>
              <a:ext cx="1588" cy="576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Line 67"/>
            <p:cNvSpPr>
              <a:spLocks noChangeShapeType="1"/>
            </p:cNvSpPr>
            <p:nvPr/>
          </p:nvSpPr>
          <p:spPr bwMode="auto">
            <a:xfrm flipH="1">
              <a:off x="4625975" y="3500438"/>
              <a:ext cx="223838" cy="3778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" name="Line 68"/>
            <p:cNvSpPr>
              <a:spLocks noChangeShapeType="1"/>
            </p:cNvSpPr>
            <p:nvPr/>
          </p:nvSpPr>
          <p:spPr bwMode="auto">
            <a:xfrm>
              <a:off x="4670425" y="3005138"/>
              <a:ext cx="144463" cy="431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Line 69"/>
            <p:cNvSpPr>
              <a:spLocks noChangeShapeType="1"/>
            </p:cNvSpPr>
            <p:nvPr/>
          </p:nvSpPr>
          <p:spPr bwMode="auto">
            <a:xfrm>
              <a:off x="4086225" y="3005138"/>
              <a:ext cx="584200" cy="15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Line 70"/>
            <p:cNvSpPr>
              <a:spLocks noChangeShapeType="1"/>
            </p:cNvSpPr>
            <p:nvPr/>
          </p:nvSpPr>
          <p:spPr bwMode="auto">
            <a:xfrm>
              <a:off x="4086225" y="3005138"/>
              <a:ext cx="71438" cy="50323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" name="Line 71"/>
            <p:cNvSpPr>
              <a:spLocks noChangeShapeType="1"/>
            </p:cNvSpPr>
            <p:nvPr/>
          </p:nvSpPr>
          <p:spPr bwMode="auto">
            <a:xfrm>
              <a:off x="3455988" y="3500438"/>
              <a:ext cx="720725" cy="15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Line 72"/>
            <p:cNvSpPr>
              <a:spLocks noChangeShapeType="1"/>
            </p:cNvSpPr>
            <p:nvPr/>
          </p:nvSpPr>
          <p:spPr bwMode="auto">
            <a:xfrm>
              <a:off x="2825750" y="2825750"/>
              <a:ext cx="630238" cy="6746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Line 73"/>
            <p:cNvSpPr>
              <a:spLocks noChangeShapeType="1"/>
            </p:cNvSpPr>
            <p:nvPr/>
          </p:nvSpPr>
          <p:spPr bwMode="auto">
            <a:xfrm flipV="1">
              <a:off x="2825750" y="2644775"/>
              <a:ext cx="863600" cy="1444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Line 74"/>
            <p:cNvSpPr>
              <a:spLocks noChangeShapeType="1"/>
            </p:cNvSpPr>
            <p:nvPr/>
          </p:nvSpPr>
          <p:spPr bwMode="auto">
            <a:xfrm flipH="1">
              <a:off x="3725863" y="2060575"/>
              <a:ext cx="360362" cy="576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Line 75"/>
            <p:cNvSpPr>
              <a:spLocks noChangeShapeType="1"/>
            </p:cNvSpPr>
            <p:nvPr/>
          </p:nvSpPr>
          <p:spPr bwMode="auto">
            <a:xfrm>
              <a:off x="4130675" y="2060575"/>
              <a:ext cx="720725" cy="576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" name="Line 76"/>
            <p:cNvSpPr>
              <a:spLocks noChangeShapeType="1"/>
            </p:cNvSpPr>
            <p:nvPr/>
          </p:nvSpPr>
          <p:spPr bwMode="auto">
            <a:xfrm>
              <a:off x="4895850" y="2644775"/>
              <a:ext cx="1008063" cy="1444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Line 77"/>
            <p:cNvSpPr>
              <a:spLocks noChangeShapeType="1"/>
            </p:cNvSpPr>
            <p:nvPr/>
          </p:nvSpPr>
          <p:spPr bwMode="auto">
            <a:xfrm flipH="1">
              <a:off x="5391150" y="2781300"/>
              <a:ext cx="504825" cy="7191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" name="Line 78"/>
            <p:cNvSpPr>
              <a:spLocks noChangeShapeType="1"/>
            </p:cNvSpPr>
            <p:nvPr/>
          </p:nvSpPr>
          <p:spPr bwMode="auto">
            <a:xfrm flipH="1">
              <a:off x="5345113" y="3455988"/>
              <a:ext cx="71437" cy="122396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" name="Line 79"/>
            <p:cNvSpPr>
              <a:spLocks noChangeShapeType="1"/>
            </p:cNvSpPr>
            <p:nvPr/>
          </p:nvSpPr>
          <p:spPr bwMode="auto">
            <a:xfrm>
              <a:off x="5300663" y="4716463"/>
              <a:ext cx="287337" cy="8651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" name="Line 80"/>
            <p:cNvSpPr>
              <a:spLocks noChangeShapeType="1"/>
            </p:cNvSpPr>
            <p:nvPr/>
          </p:nvSpPr>
          <p:spPr bwMode="auto">
            <a:xfrm flipH="1">
              <a:off x="5578475" y="2600325"/>
              <a:ext cx="1296988" cy="30241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" name="Line 81"/>
            <p:cNvSpPr>
              <a:spLocks noChangeShapeType="1"/>
            </p:cNvSpPr>
            <p:nvPr/>
          </p:nvSpPr>
          <p:spPr bwMode="auto">
            <a:xfrm>
              <a:off x="4067175" y="1214438"/>
              <a:ext cx="2808288" cy="13684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" name="Line 82"/>
            <p:cNvSpPr>
              <a:spLocks noChangeShapeType="1"/>
            </p:cNvSpPr>
            <p:nvPr/>
          </p:nvSpPr>
          <p:spPr bwMode="auto">
            <a:xfrm flipH="1">
              <a:off x="1781175" y="1231900"/>
              <a:ext cx="2305050" cy="13684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" name="Oval 5"/>
            <p:cNvSpPr>
              <a:spLocks noChangeArrowheads="1"/>
            </p:cNvSpPr>
            <p:nvPr/>
          </p:nvSpPr>
          <p:spPr bwMode="auto">
            <a:xfrm>
              <a:off x="4030653" y="1988344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" name="Oval 5"/>
            <p:cNvSpPr>
              <a:spLocks noChangeArrowheads="1"/>
            </p:cNvSpPr>
            <p:nvPr/>
          </p:nvSpPr>
          <p:spPr bwMode="auto">
            <a:xfrm>
              <a:off x="3630571" y="2572926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2" name="Oval 5"/>
            <p:cNvSpPr>
              <a:spLocks noChangeArrowheads="1"/>
            </p:cNvSpPr>
            <p:nvPr/>
          </p:nvSpPr>
          <p:spPr bwMode="auto">
            <a:xfrm>
              <a:off x="2703565" y="2729645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" name="Oval 5"/>
            <p:cNvSpPr>
              <a:spLocks noChangeArrowheads="1"/>
            </p:cNvSpPr>
            <p:nvPr/>
          </p:nvSpPr>
          <p:spPr bwMode="auto">
            <a:xfrm>
              <a:off x="1721675" y="2500695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" name="Oval 5"/>
            <p:cNvSpPr>
              <a:spLocks noChangeArrowheads="1"/>
            </p:cNvSpPr>
            <p:nvPr/>
          </p:nvSpPr>
          <p:spPr bwMode="auto">
            <a:xfrm>
              <a:off x="3383757" y="3429794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" name="Oval 5"/>
            <p:cNvSpPr>
              <a:spLocks noChangeArrowheads="1"/>
            </p:cNvSpPr>
            <p:nvPr/>
          </p:nvSpPr>
          <p:spPr bwMode="auto">
            <a:xfrm>
              <a:off x="4823619" y="256460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" name="Oval 5"/>
            <p:cNvSpPr>
              <a:spLocks noChangeArrowheads="1"/>
            </p:cNvSpPr>
            <p:nvPr/>
          </p:nvSpPr>
          <p:spPr bwMode="auto">
            <a:xfrm>
              <a:off x="6766719" y="251295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" name="Oval 5"/>
            <p:cNvSpPr>
              <a:spLocks noChangeArrowheads="1"/>
            </p:cNvSpPr>
            <p:nvPr/>
          </p:nvSpPr>
          <p:spPr bwMode="auto">
            <a:xfrm>
              <a:off x="4610946" y="293290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" name="Oval 5"/>
            <p:cNvSpPr>
              <a:spLocks noChangeArrowheads="1"/>
            </p:cNvSpPr>
            <p:nvPr/>
          </p:nvSpPr>
          <p:spPr bwMode="auto">
            <a:xfrm>
              <a:off x="4029035" y="2907796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9" name="Oval 5"/>
            <p:cNvSpPr>
              <a:spLocks noChangeArrowheads="1"/>
            </p:cNvSpPr>
            <p:nvPr/>
          </p:nvSpPr>
          <p:spPr bwMode="auto">
            <a:xfrm>
              <a:off x="4099678" y="342820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" name="Oval 5"/>
            <p:cNvSpPr>
              <a:spLocks noChangeArrowheads="1"/>
            </p:cNvSpPr>
            <p:nvPr/>
          </p:nvSpPr>
          <p:spPr bwMode="auto">
            <a:xfrm>
              <a:off x="5831682" y="2753519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" name="Oval 5"/>
            <p:cNvSpPr>
              <a:spLocks noChangeArrowheads="1"/>
            </p:cNvSpPr>
            <p:nvPr/>
          </p:nvSpPr>
          <p:spPr bwMode="auto">
            <a:xfrm>
              <a:off x="4751388" y="3442051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2" name="Oval 5"/>
            <p:cNvSpPr>
              <a:spLocks noChangeArrowheads="1"/>
            </p:cNvSpPr>
            <p:nvPr/>
          </p:nvSpPr>
          <p:spPr bwMode="auto">
            <a:xfrm>
              <a:off x="5345113" y="3455988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" name="Oval 5"/>
            <p:cNvSpPr>
              <a:spLocks noChangeArrowheads="1"/>
            </p:cNvSpPr>
            <p:nvPr/>
          </p:nvSpPr>
          <p:spPr bwMode="auto">
            <a:xfrm>
              <a:off x="4538715" y="3795331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" name="Oval 5"/>
            <p:cNvSpPr>
              <a:spLocks noChangeArrowheads="1"/>
            </p:cNvSpPr>
            <p:nvPr/>
          </p:nvSpPr>
          <p:spPr bwMode="auto">
            <a:xfrm>
              <a:off x="4526995" y="4374105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" name="Oval 5"/>
            <p:cNvSpPr>
              <a:spLocks noChangeArrowheads="1"/>
            </p:cNvSpPr>
            <p:nvPr/>
          </p:nvSpPr>
          <p:spPr bwMode="auto">
            <a:xfrm>
              <a:off x="3761582" y="461565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" name="Oval 5"/>
            <p:cNvSpPr>
              <a:spLocks noChangeArrowheads="1"/>
            </p:cNvSpPr>
            <p:nvPr/>
          </p:nvSpPr>
          <p:spPr bwMode="auto">
            <a:xfrm>
              <a:off x="3383757" y="555228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" name="Oval 5"/>
            <p:cNvSpPr>
              <a:spLocks noChangeArrowheads="1"/>
            </p:cNvSpPr>
            <p:nvPr/>
          </p:nvSpPr>
          <p:spPr bwMode="auto">
            <a:xfrm>
              <a:off x="5268872" y="466963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" name="Oval 5"/>
            <p:cNvSpPr>
              <a:spLocks noChangeArrowheads="1"/>
            </p:cNvSpPr>
            <p:nvPr/>
          </p:nvSpPr>
          <p:spPr bwMode="auto">
            <a:xfrm>
              <a:off x="5571331" y="550516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269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9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5" name="Rectangle 3"/>
          <p:cNvSpPr>
            <a:spLocks noChangeArrowheads="1"/>
          </p:cNvSpPr>
          <p:nvPr/>
        </p:nvSpPr>
        <p:spPr bwMode="auto">
          <a:xfrm>
            <a:off x="296525" y="1178750"/>
            <a:ext cx="7775575" cy="610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dirty="0">
                <a:solidFill>
                  <a:srgbClr val="808080"/>
                </a:solidFill>
                <a:ea typeface="+mn-ea"/>
                <a:cs typeface="Times New Roman" panose="02020603050405020304" pitchFamily="18" charset="0"/>
              </a:rPr>
              <a:t>1847</a:t>
            </a:r>
            <a:r>
              <a:rPr kumimoji="0" lang="zh-CN" altLang="en-US" dirty="0">
                <a:solidFill>
                  <a:srgbClr val="808080"/>
                </a:solidFill>
                <a:ea typeface="+mn-ea"/>
                <a:cs typeface="Times New Roman" panose="02020603050405020304" pitchFamily="18" charset="0"/>
              </a:rPr>
              <a:t>年基尔霍夫</a:t>
            </a:r>
            <a:r>
              <a:rPr kumimoji="0" lang="en-US" altLang="zh-CN" dirty="0">
                <a:solidFill>
                  <a:srgbClr val="808080"/>
                </a:solidFill>
                <a:ea typeface="+mn-ea"/>
                <a:cs typeface="Times New Roman" panose="02020603050405020304" pitchFamily="18" charset="0"/>
              </a:rPr>
              <a:t>(Kirchhoff)</a:t>
            </a:r>
            <a:r>
              <a:rPr kumimoji="0" lang="zh-CN" altLang="en-US" dirty="0">
                <a:solidFill>
                  <a:srgbClr val="808080"/>
                </a:solidFill>
                <a:ea typeface="+mn-ea"/>
                <a:cs typeface="Times New Roman" panose="02020603050405020304" pitchFamily="18" charset="0"/>
              </a:rPr>
              <a:t>运用图论解决了求解联立方程得问题</a:t>
            </a: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dirty="0">
                <a:solidFill>
                  <a:srgbClr val="808080"/>
                </a:solidFill>
                <a:ea typeface="+mn-ea"/>
                <a:cs typeface="Times New Roman" panose="02020603050405020304" pitchFamily="18" charset="0"/>
              </a:rPr>
              <a:t>1857</a:t>
            </a:r>
            <a:r>
              <a:rPr kumimoji="0" lang="zh-CN" altLang="en-US" dirty="0">
                <a:solidFill>
                  <a:srgbClr val="808080"/>
                </a:solidFill>
                <a:ea typeface="+mn-ea"/>
                <a:cs typeface="Times New Roman" panose="02020603050405020304" pitchFamily="18" charset="0"/>
              </a:rPr>
              <a:t>年</a:t>
            </a:r>
            <a:r>
              <a:rPr kumimoji="0" lang="en-US" altLang="zh-CN" dirty="0" err="1">
                <a:solidFill>
                  <a:srgbClr val="808080"/>
                </a:solidFill>
                <a:ea typeface="+mn-ea"/>
                <a:cs typeface="Times New Roman" panose="02020603050405020304" pitchFamily="18" charset="0"/>
              </a:rPr>
              <a:t>Cayley</a:t>
            </a:r>
            <a:r>
              <a:rPr kumimoji="0" lang="zh-CN" altLang="en-US" dirty="0">
                <a:solidFill>
                  <a:srgbClr val="808080"/>
                </a:solidFill>
                <a:ea typeface="+mn-ea"/>
                <a:cs typeface="Times New Roman" panose="02020603050405020304" pitchFamily="18" charset="0"/>
              </a:rPr>
              <a:t>在有机化学领域里发现了一族重要图，将其定义为树，并利用树来计算</a:t>
            </a:r>
            <a:r>
              <a:rPr kumimoji="0" lang="en-US" altLang="zh-CN" dirty="0">
                <a:solidFill>
                  <a:srgbClr val="808080"/>
                </a:solidFill>
                <a:ea typeface="+mn-ea"/>
                <a:cs typeface="Times New Roman" panose="02020603050405020304" pitchFamily="18" charset="0"/>
              </a:rPr>
              <a:t>C</a:t>
            </a:r>
            <a:r>
              <a:rPr kumimoji="0" lang="en-US" altLang="zh-CN" baseline="-25000" dirty="0">
                <a:solidFill>
                  <a:srgbClr val="808080"/>
                </a:solidFill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altLang="zh-CN" dirty="0">
                <a:solidFill>
                  <a:srgbClr val="808080"/>
                </a:solidFill>
                <a:ea typeface="+mn-ea"/>
                <a:cs typeface="Times New Roman" panose="02020603050405020304" pitchFamily="18" charset="0"/>
              </a:rPr>
              <a:t>H</a:t>
            </a:r>
            <a:r>
              <a:rPr kumimoji="0" lang="en-US" altLang="zh-CN" baseline="-25000" dirty="0">
                <a:solidFill>
                  <a:srgbClr val="808080"/>
                </a:solidFill>
                <a:ea typeface="+mn-ea"/>
                <a:cs typeface="Times New Roman" panose="02020603050405020304" pitchFamily="18" charset="0"/>
              </a:rPr>
              <a:t>2n+2</a:t>
            </a:r>
            <a:r>
              <a:rPr kumimoji="0" lang="zh-CN" altLang="en-US" dirty="0">
                <a:solidFill>
                  <a:srgbClr val="808080"/>
                </a:solidFill>
                <a:ea typeface="+mn-ea"/>
                <a:cs typeface="Times New Roman" panose="02020603050405020304" pitchFamily="18" charset="0"/>
              </a:rPr>
              <a:t>的同分异构体的数目</a:t>
            </a: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dirty="0">
                <a:solidFill>
                  <a:srgbClr val="808080"/>
                </a:solidFill>
                <a:ea typeface="+mn-ea"/>
                <a:cs typeface="Times New Roman" panose="02020603050405020304" pitchFamily="18" charset="0"/>
              </a:rPr>
              <a:t>1856</a:t>
            </a:r>
            <a:r>
              <a:rPr kumimoji="0" lang="zh-CN" altLang="en-US" dirty="0">
                <a:solidFill>
                  <a:srgbClr val="808080"/>
                </a:solidFill>
                <a:ea typeface="+mn-ea"/>
                <a:cs typeface="Times New Roman" panose="02020603050405020304" pitchFamily="18" charset="0"/>
              </a:rPr>
              <a:t>年</a:t>
            </a:r>
            <a:r>
              <a:rPr kumimoji="0" lang="en-US" altLang="zh-CN" dirty="0">
                <a:solidFill>
                  <a:srgbClr val="808080"/>
                </a:solidFill>
                <a:ea typeface="+mn-ea"/>
                <a:cs typeface="Times New Roman" panose="02020603050405020304" pitchFamily="18" charset="0"/>
              </a:rPr>
              <a:t>Hamilton</a:t>
            </a:r>
            <a:r>
              <a:rPr kumimoji="0" lang="zh-CN" altLang="en-US" dirty="0">
                <a:solidFill>
                  <a:srgbClr val="808080"/>
                </a:solidFill>
                <a:ea typeface="+mn-ea"/>
                <a:cs typeface="Times New Roman" panose="02020603050405020304" pitchFamily="18" charset="0"/>
              </a:rPr>
              <a:t>周游世界问题 </a:t>
            </a: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rgbClr val="808080"/>
                </a:solidFill>
                <a:ea typeface="+mn-ea"/>
                <a:cs typeface="Times New Roman" panose="02020603050405020304" pitchFamily="18" charset="0"/>
              </a:rPr>
              <a:t>       早期的图论研究与数学游戏有着密切关系</a:t>
            </a:r>
            <a:endParaRPr lang="en-US" altLang="zh-CN" dirty="0">
              <a:solidFill>
                <a:srgbClr val="808080"/>
              </a:solidFill>
              <a:ea typeface="+mn-ea"/>
              <a:cs typeface="Times New Roman" panose="02020603050405020304" pitchFamily="18" charset="0"/>
            </a:endParaRPr>
          </a:p>
          <a:p>
            <a:pPr marL="985838" lvl="1" indent="-528638">
              <a:spcBef>
                <a:spcPct val="20000"/>
              </a:spcBef>
              <a:buClr>
                <a:srgbClr val="A886E0"/>
              </a:buClr>
              <a:buSzPct val="70000"/>
              <a:buFont typeface="Wingdings" pitchFamily="2" charset="2"/>
              <a:buChar char="n"/>
            </a:pPr>
            <a:r>
              <a:rPr lang="en-US" altLang="zh-CN" dirty="0">
                <a:solidFill>
                  <a:srgbClr val="000514"/>
                </a:solidFill>
                <a:ea typeface="+mn-ea"/>
                <a:cs typeface="Times New Roman" panose="02020603050405020304" pitchFamily="18" charset="0"/>
              </a:rPr>
              <a:t>1878 </a:t>
            </a:r>
            <a:r>
              <a:rPr lang="zh-CN" altLang="en-US" dirty="0">
                <a:solidFill>
                  <a:srgbClr val="000514"/>
                </a:solidFill>
                <a:ea typeface="+mn-ea"/>
                <a:cs typeface="Times New Roman" panose="02020603050405020304" pitchFamily="18" charset="0"/>
              </a:rPr>
              <a:t>，西尔维斯特发表在</a:t>
            </a:r>
            <a:r>
              <a:rPr lang="en-US" altLang="zh-CN" dirty="0">
                <a:solidFill>
                  <a:srgbClr val="000514"/>
                </a:solidFill>
                <a:ea typeface="+mn-ea"/>
                <a:cs typeface="Times New Roman" panose="02020603050405020304" pitchFamily="18" charset="0"/>
              </a:rPr>
              <a:t>《</a:t>
            </a:r>
            <a:r>
              <a:rPr lang="zh-CN" altLang="en-US" dirty="0">
                <a:solidFill>
                  <a:srgbClr val="000514"/>
                </a:solidFill>
                <a:ea typeface="+mn-ea"/>
                <a:cs typeface="Times New Roman" panose="02020603050405020304" pitchFamily="18" charset="0"/>
              </a:rPr>
              <a:t>自然</a:t>
            </a:r>
            <a:r>
              <a:rPr lang="en-US" altLang="zh-CN" dirty="0">
                <a:solidFill>
                  <a:srgbClr val="000514"/>
                </a:solidFill>
                <a:ea typeface="+mn-ea"/>
                <a:cs typeface="Times New Roman" panose="02020603050405020304" pitchFamily="18" charset="0"/>
              </a:rPr>
              <a:t>》</a:t>
            </a:r>
            <a:r>
              <a:rPr lang="zh-CN" altLang="en-US" dirty="0">
                <a:solidFill>
                  <a:srgbClr val="000514"/>
                </a:solidFill>
                <a:ea typeface="+mn-ea"/>
                <a:cs typeface="Times New Roman" panose="02020603050405020304" pitchFamily="18" charset="0"/>
              </a:rPr>
              <a:t>上的一篇论文中首次提出“图”。</a:t>
            </a:r>
            <a:endParaRPr lang="zh-CN" altLang="en-US" dirty="0">
              <a:solidFill>
                <a:srgbClr val="808080"/>
              </a:solidFill>
              <a:ea typeface="+mn-ea"/>
              <a:cs typeface="Times New Roman" panose="02020603050405020304" pitchFamily="18" charset="0"/>
            </a:endParaRP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20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世纪开始，图论渗透到物理、化学、信息学、运筹学、博弈论、计算机网络、社会学、语言学、集合论、矩阵论等 </a:t>
            </a: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       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1936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年科尼格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zh-CN" dirty="0" err="1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Konig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出版了第一本图论书籍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《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有限图与无限图理论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》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+mn-ea"/>
              <a:cs typeface="Times New Roman" panose="02020603050405020304" pitchFamily="18" charset="0"/>
            </a:endParaRP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1800" dirty="0">
              <a:solidFill>
                <a:schemeClr val="bg2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4" name="标题 48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图论的发展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448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5" name="Rectangle 3"/>
          <p:cNvSpPr>
            <a:spLocks noChangeArrowheads="1"/>
          </p:cNvSpPr>
          <p:nvPr/>
        </p:nvSpPr>
        <p:spPr bwMode="auto">
          <a:xfrm>
            <a:off x="251520" y="1313765"/>
            <a:ext cx="7775575" cy="321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85838" lvl="1" indent="-528638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lang="en-US" altLang="zh-CN" dirty="0">
                <a:solidFill>
                  <a:srgbClr val="000514"/>
                </a:solidFill>
                <a:ea typeface="+mn-ea"/>
                <a:cs typeface="Times New Roman" panose="02020603050405020304" pitchFamily="18" charset="0"/>
              </a:rPr>
              <a:t>1936</a:t>
            </a:r>
            <a:r>
              <a:rPr lang="zh-CN" altLang="en-US" dirty="0">
                <a:solidFill>
                  <a:srgbClr val="000514"/>
                </a:solidFill>
                <a:ea typeface="+mn-ea"/>
                <a:cs typeface="Times New Roman" panose="02020603050405020304" pitchFamily="18" charset="0"/>
              </a:rPr>
              <a:t>年，心理学家</a:t>
            </a:r>
            <a:r>
              <a:rPr lang="en-US" altLang="zh-CN" dirty="0">
                <a:solidFill>
                  <a:srgbClr val="000514"/>
                </a:solidFill>
                <a:ea typeface="+mn-ea"/>
                <a:cs typeface="Times New Roman" panose="02020603050405020304" pitchFamily="18" charset="0"/>
              </a:rPr>
              <a:t>Lewin</a:t>
            </a:r>
            <a:r>
              <a:rPr lang="zh-CN" altLang="en-US" dirty="0">
                <a:solidFill>
                  <a:srgbClr val="000514"/>
                </a:solidFill>
                <a:ea typeface="+mn-ea"/>
                <a:cs typeface="Times New Roman" panose="02020603050405020304" pitchFamily="18" charset="0"/>
              </a:rPr>
              <a:t>提出用一个平面地图描述一个人的生活空间</a:t>
            </a:r>
          </a:p>
          <a:p>
            <a:pPr marL="985838" lvl="1" indent="-528638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lang="zh-CN" altLang="en-US" dirty="0">
                <a:solidFill>
                  <a:srgbClr val="000514"/>
                </a:solidFill>
                <a:ea typeface="+mn-ea"/>
                <a:cs typeface="Times New Roman" panose="02020603050405020304" pitchFamily="18" charset="0"/>
              </a:rPr>
              <a:t>拓展到理论物理学研究</a:t>
            </a:r>
            <a:endParaRPr lang="en-US" altLang="zh-CN" dirty="0">
              <a:solidFill>
                <a:srgbClr val="000514"/>
              </a:solidFill>
              <a:ea typeface="+mn-ea"/>
              <a:cs typeface="Times New Roman" panose="02020603050405020304" pitchFamily="18" charset="0"/>
            </a:endParaRPr>
          </a:p>
          <a:p>
            <a:pPr marL="985838" lvl="1" indent="-528638">
              <a:lnSpc>
                <a:spcPct val="130000"/>
              </a:lnSpc>
              <a:spcBef>
                <a:spcPct val="20000"/>
              </a:spcBef>
              <a:buClr>
                <a:srgbClr val="A886E0"/>
              </a:buClr>
              <a:buSzPct val="70000"/>
              <a:buFont typeface="Wingdings" pitchFamily="2" charset="2"/>
              <a:buChar char="n"/>
            </a:pPr>
            <a:r>
              <a:rPr lang="zh-CN" altLang="en-US" dirty="0">
                <a:solidFill>
                  <a:srgbClr val="000514"/>
                </a:solidFill>
                <a:ea typeface="+mn-ea"/>
                <a:cs typeface="Times New Roman" panose="02020603050405020304" pitchFamily="18" charset="0"/>
              </a:rPr>
              <a:t>拓展到概率论，马尔可夫链的研究，有向图</a:t>
            </a:r>
            <a:endParaRPr lang="en-US" altLang="zh-CN" dirty="0">
              <a:solidFill>
                <a:srgbClr val="000514"/>
              </a:solidFill>
              <a:ea typeface="+mn-ea"/>
              <a:cs typeface="Times New Roman" panose="02020603050405020304" pitchFamily="18" charset="0"/>
            </a:endParaRPr>
          </a:p>
          <a:p>
            <a:pPr marL="985838" lvl="1" indent="-528638">
              <a:lnSpc>
                <a:spcPct val="130000"/>
              </a:lnSpc>
              <a:spcBef>
                <a:spcPct val="20000"/>
              </a:spcBef>
              <a:buClr>
                <a:srgbClr val="A886E0"/>
              </a:buClr>
              <a:buSzPct val="70000"/>
              <a:buFont typeface="Wingdings" pitchFamily="2" charset="2"/>
              <a:buChar char="n"/>
            </a:pPr>
            <a:r>
              <a:rPr lang="zh-CN" altLang="en-US" dirty="0">
                <a:solidFill>
                  <a:srgbClr val="000514"/>
                </a:solidFill>
                <a:ea typeface="+mn-ea"/>
                <a:cs typeface="Times New Roman" panose="02020603050405020304" pitchFamily="18" charset="0"/>
              </a:rPr>
              <a:t>拓展到线性规划、运筹学，网络流大量应用</a:t>
            </a:r>
            <a:endParaRPr lang="en-US" altLang="zh-CN" dirty="0">
              <a:solidFill>
                <a:srgbClr val="000514"/>
              </a:solidFill>
              <a:ea typeface="+mn-ea"/>
              <a:cs typeface="Times New Roman" panose="02020603050405020304" pitchFamily="18" charset="0"/>
            </a:endParaRPr>
          </a:p>
          <a:p>
            <a:pPr marL="985838" lvl="1" indent="-528638">
              <a:lnSpc>
                <a:spcPct val="130000"/>
              </a:lnSpc>
              <a:spcBef>
                <a:spcPct val="20000"/>
              </a:spcBef>
              <a:buClr>
                <a:srgbClr val="A886E0"/>
              </a:buClr>
              <a:buSzPct val="70000"/>
              <a:buFont typeface="Wingdings" pitchFamily="2" charset="2"/>
              <a:buChar char="n"/>
            </a:pPr>
            <a:r>
              <a:rPr lang="zh-CN" altLang="en-US" dirty="0">
                <a:solidFill>
                  <a:srgbClr val="000514"/>
                </a:solidFill>
                <a:ea typeface="+mn-ea"/>
                <a:cs typeface="Times New Roman" panose="02020603050405020304" pitchFamily="18" charset="0"/>
              </a:rPr>
              <a:t>计算机的出现为图论发展提供了更广阔的空间</a:t>
            </a:r>
          </a:p>
        </p:txBody>
      </p:sp>
      <p:sp>
        <p:nvSpPr>
          <p:cNvPr id="4" name="标题 48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图论的发展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190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 图的基本概念</a:t>
            </a:r>
          </a:p>
        </p:txBody>
      </p:sp>
      <p:sp>
        <p:nvSpPr>
          <p:cNvPr id="51203" name="Rectangle 4"/>
          <p:cNvSpPr>
            <a:spLocks noGrp="1" noChangeArrowheads="1"/>
          </p:cNvSpPr>
          <p:nvPr>
            <p:ph idx="1"/>
          </p:nvPr>
        </p:nvSpPr>
        <p:spPr>
          <a:xfrm>
            <a:off x="746125" y="1314450"/>
            <a:ext cx="8229600" cy="3781425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zh-CN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图论发展史</a:t>
            </a:r>
          </a:p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+mn-ea"/>
                <a:ea typeface="+mn-ea"/>
              </a:rPr>
              <a:t>图的概念</a:t>
            </a: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图的定义</a:t>
            </a: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图的性质</a:t>
            </a: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图的代数表示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1070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103" name="Rectangle 7"/>
          <p:cNvSpPr>
            <a:spLocks noChangeArrowheads="1"/>
          </p:cNvSpPr>
          <p:nvPr/>
        </p:nvSpPr>
        <p:spPr bwMode="auto">
          <a:xfrm>
            <a:off x="522288" y="1449388"/>
            <a:ext cx="7775575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</a:rPr>
              <a:t>     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</a:rPr>
              <a:t>世界上各事物之间，自然界内诸现象之间经常存在着某些必然的联系，需要人们通过研究分析，去揭示这些关系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</a:rPr>
              <a:t>     人们常把事物、现象用顶点（或结点）表示，用有向的或无向的边来表示它们之间的联系，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这就构成了图论中所讨论的图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zh-CN" altLang="en-US" sz="2800" dirty="0">
              <a:solidFill>
                <a:schemeClr val="bg2"/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zh-CN" altLang="en-US" sz="2800" dirty="0">
              <a:solidFill>
                <a:schemeClr val="bg2"/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zh-CN" altLang="en-US" sz="2800" dirty="0">
              <a:solidFill>
                <a:schemeClr val="bg2"/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2800" dirty="0">
              <a:solidFill>
                <a:schemeClr val="bg2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516104" name="Text Box 8"/>
          <p:cNvSpPr txBox="1">
            <a:spLocks noChangeArrowheads="1"/>
          </p:cNvSpPr>
          <p:nvPr/>
        </p:nvSpPr>
        <p:spPr bwMode="auto">
          <a:xfrm>
            <a:off x="971550" y="5157788"/>
            <a:ext cx="7345363" cy="954107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</a:rPr>
              <a:t>注意</a:t>
            </a:r>
            <a:r>
              <a:rPr lang="en-US" altLang="zh-CN" sz="2800" dirty="0">
                <a:solidFill>
                  <a:schemeClr val="bg1"/>
                </a:solidFill>
              </a:rPr>
              <a:t>: </a:t>
            </a:r>
            <a:r>
              <a:rPr lang="zh-CN" altLang="en-US" sz="2800" dirty="0">
                <a:solidFill>
                  <a:schemeClr val="bg1"/>
                </a:solidFill>
              </a:rPr>
              <a:t>与几何学中的图形不同，图是客观世界中某些具体事物间关系的一个数学抽象。</a:t>
            </a:r>
          </a:p>
        </p:txBody>
      </p:sp>
      <p:sp>
        <p:nvSpPr>
          <p:cNvPr id="5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253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6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6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10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Rectangle 3"/>
          <p:cNvSpPr>
            <a:spLocks noChangeArrowheads="1"/>
          </p:cNvSpPr>
          <p:nvPr/>
        </p:nvSpPr>
        <p:spPr bwMode="auto">
          <a:xfrm>
            <a:off x="457200" y="1268413"/>
            <a:ext cx="8229600" cy="499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在一次集会上有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5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个代表：刘一、孙二、张三、李四、王五，可用图来表示他们之间的认识关系。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2800" dirty="0">
              <a:solidFill>
                <a:schemeClr val="bg2"/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2800" dirty="0">
              <a:solidFill>
                <a:schemeClr val="bg2"/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2800" dirty="0">
              <a:solidFill>
                <a:schemeClr val="bg2"/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2800" dirty="0">
              <a:solidFill>
                <a:schemeClr val="bg2"/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2800" dirty="0">
              <a:solidFill>
                <a:schemeClr val="bg2"/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2800" dirty="0">
              <a:solidFill>
                <a:schemeClr val="bg2"/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en-US" altLang="zh-CN" sz="2800" dirty="0">
              <a:solidFill>
                <a:schemeClr val="bg2"/>
              </a:solidFill>
              <a:ea typeface="宋体" pitchFamily="2" charset="-122"/>
            </a:endParaRPr>
          </a:p>
        </p:txBody>
      </p:sp>
      <p:sp>
        <p:nvSpPr>
          <p:cNvPr id="7177" name="Oval 4"/>
          <p:cNvSpPr>
            <a:spLocks noChangeArrowheads="1"/>
          </p:cNvSpPr>
          <p:nvPr/>
        </p:nvSpPr>
        <p:spPr bwMode="auto">
          <a:xfrm>
            <a:off x="4114800" y="3267075"/>
            <a:ext cx="142875" cy="1444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8" name="Oval 5"/>
          <p:cNvSpPr>
            <a:spLocks noChangeArrowheads="1"/>
          </p:cNvSpPr>
          <p:nvPr/>
        </p:nvSpPr>
        <p:spPr bwMode="auto">
          <a:xfrm>
            <a:off x="5988050" y="3267075"/>
            <a:ext cx="142875" cy="1444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9" name="Oval 6"/>
          <p:cNvSpPr>
            <a:spLocks noChangeArrowheads="1"/>
          </p:cNvSpPr>
          <p:nvPr/>
        </p:nvSpPr>
        <p:spPr bwMode="auto">
          <a:xfrm>
            <a:off x="4114800" y="4922838"/>
            <a:ext cx="142875" cy="1444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0" name="Oval 7"/>
          <p:cNvSpPr>
            <a:spLocks noChangeArrowheads="1"/>
          </p:cNvSpPr>
          <p:nvPr/>
        </p:nvSpPr>
        <p:spPr bwMode="auto">
          <a:xfrm>
            <a:off x="5986463" y="4922838"/>
            <a:ext cx="142875" cy="1444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1" name="Oval 8"/>
          <p:cNvSpPr>
            <a:spLocks noChangeArrowheads="1"/>
          </p:cNvSpPr>
          <p:nvPr/>
        </p:nvSpPr>
        <p:spPr bwMode="auto">
          <a:xfrm>
            <a:off x="2601913" y="4130675"/>
            <a:ext cx="142875" cy="1444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2" name="Line 9"/>
          <p:cNvSpPr>
            <a:spLocks noChangeShapeType="1"/>
          </p:cNvSpPr>
          <p:nvPr/>
        </p:nvSpPr>
        <p:spPr bwMode="auto">
          <a:xfrm flipH="1" flipV="1">
            <a:off x="6057900" y="3411538"/>
            <a:ext cx="0" cy="15113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183" name="Line 10"/>
          <p:cNvSpPr>
            <a:spLocks noChangeShapeType="1"/>
          </p:cNvSpPr>
          <p:nvPr/>
        </p:nvSpPr>
        <p:spPr bwMode="auto">
          <a:xfrm flipH="1">
            <a:off x="4257675" y="3338513"/>
            <a:ext cx="1728788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184" name="Line 11"/>
          <p:cNvSpPr>
            <a:spLocks noChangeShapeType="1"/>
          </p:cNvSpPr>
          <p:nvPr/>
        </p:nvSpPr>
        <p:spPr bwMode="auto">
          <a:xfrm>
            <a:off x="4186238" y="3411538"/>
            <a:ext cx="0" cy="1439862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185" name="Line 12"/>
          <p:cNvSpPr>
            <a:spLocks noChangeShapeType="1"/>
          </p:cNvSpPr>
          <p:nvPr/>
        </p:nvSpPr>
        <p:spPr bwMode="auto">
          <a:xfrm flipV="1">
            <a:off x="4257675" y="3482975"/>
            <a:ext cx="1657350" cy="1512888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186" name="Line 13"/>
          <p:cNvSpPr>
            <a:spLocks noChangeShapeType="1"/>
          </p:cNvSpPr>
          <p:nvPr/>
        </p:nvSpPr>
        <p:spPr bwMode="auto">
          <a:xfrm flipH="1">
            <a:off x="2816225" y="3429000"/>
            <a:ext cx="1296988" cy="719138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187" name="Line 14"/>
          <p:cNvSpPr>
            <a:spLocks noChangeShapeType="1"/>
          </p:cNvSpPr>
          <p:nvPr/>
        </p:nvSpPr>
        <p:spPr bwMode="auto">
          <a:xfrm flipH="1" flipV="1">
            <a:off x="2771775" y="4284663"/>
            <a:ext cx="1343025" cy="7112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188" name="Freeform 15"/>
          <p:cNvSpPr>
            <a:spLocks/>
          </p:cNvSpPr>
          <p:nvPr/>
        </p:nvSpPr>
        <p:spPr bwMode="auto">
          <a:xfrm>
            <a:off x="4257675" y="4953000"/>
            <a:ext cx="1657350" cy="42863"/>
          </a:xfrm>
          <a:custGeom>
            <a:avLst/>
            <a:gdLst>
              <a:gd name="T0" fmla="*/ 0 w 1044"/>
              <a:gd name="T1" fmla="*/ 2147483647 h 190"/>
              <a:gd name="T2" fmla="*/ 2147483647 w 1044"/>
              <a:gd name="T3" fmla="*/ 2147483647 h 190"/>
              <a:gd name="T4" fmla="*/ 2147483647 w 1044"/>
              <a:gd name="T5" fmla="*/ 2147483647 h 190"/>
              <a:gd name="T6" fmla="*/ 0 60000 65536"/>
              <a:gd name="T7" fmla="*/ 0 60000 65536"/>
              <a:gd name="T8" fmla="*/ 0 60000 65536"/>
              <a:gd name="T9" fmla="*/ 0 w 1044"/>
              <a:gd name="T10" fmla="*/ 0 h 190"/>
              <a:gd name="T11" fmla="*/ 1044 w 1044"/>
              <a:gd name="T12" fmla="*/ 190 h 19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44" h="190">
                <a:moveTo>
                  <a:pt x="0" y="190"/>
                </a:moveTo>
                <a:cubicBezTo>
                  <a:pt x="162" y="103"/>
                  <a:pt x="325" y="16"/>
                  <a:pt x="499" y="8"/>
                </a:cubicBezTo>
                <a:cubicBezTo>
                  <a:pt x="673" y="0"/>
                  <a:pt x="858" y="72"/>
                  <a:pt x="1044" y="144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graphicFrame>
        <p:nvGraphicFramePr>
          <p:cNvPr id="7170" name="Object 18"/>
          <p:cNvGraphicFramePr>
            <a:graphicFrameLocks noChangeAspect="1"/>
          </p:cNvGraphicFramePr>
          <p:nvPr/>
        </p:nvGraphicFramePr>
        <p:xfrm>
          <a:off x="3897313" y="5138738"/>
          <a:ext cx="3143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5" name="Equation" r:id="rId3" imgW="4455360" imgH="6890760" progId="Equation.3">
                  <p:embed/>
                </p:oleObj>
              </mc:Choice>
              <mc:Fallback>
                <p:oleObj name="Equation" r:id="rId3" imgW="4455360" imgH="6890760" progId="Equation.3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5138738"/>
                        <a:ext cx="31432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19"/>
          <p:cNvGraphicFramePr>
            <a:graphicFrameLocks noChangeAspect="1"/>
          </p:cNvGraphicFramePr>
          <p:nvPr/>
        </p:nvGraphicFramePr>
        <p:xfrm>
          <a:off x="6327775" y="4959350"/>
          <a:ext cx="3714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6" name="Equation" r:id="rId5" imgW="5267880" imgH="6890760" progId="Equation.3">
                  <p:embed/>
                </p:oleObj>
              </mc:Choice>
              <mc:Fallback>
                <p:oleObj name="Equation" r:id="rId5" imgW="5267880" imgH="6890760" progId="Equation.3">
                  <p:embed/>
                  <p:pic>
                    <p:nvPicPr>
                      <p:cNvPr id="0" name="Picture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7775" y="4959350"/>
                        <a:ext cx="3714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20"/>
          <p:cNvGraphicFramePr>
            <a:graphicFrameLocks noChangeAspect="1"/>
          </p:cNvGraphicFramePr>
          <p:nvPr/>
        </p:nvGraphicFramePr>
        <p:xfrm>
          <a:off x="6332538" y="3108325"/>
          <a:ext cx="342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7" name="Equation" r:id="rId7" imgW="4861800" imgH="7296840" progId="Equation.3">
                  <p:embed/>
                </p:oleObj>
              </mc:Choice>
              <mc:Fallback>
                <p:oleObj name="Equation" r:id="rId7" imgW="4861800" imgH="7296840" progId="Equation.3">
                  <p:embed/>
                  <p:pic>
                    <p:nvPicPr>
                      <p:cNvPr id="0" name="Picture 1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2538" y="3108325"/>
                        <a:ext cx="3429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21"/>
          <p:cNvGraphicFramePr>
            <a:graphicFrameLocks noChangeAspect="1"/>
          </p:cNvGraphicFramePr>
          <p:nvPr/>
        </p:nvGraphicFramePr>
        <p:xfrm>
          <a:off x="4086225" y="2690813"/>
          <a:ext cx="3714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8" name="Equation" r:id="rId9" imgW="5267880" imgH="6890760" progId="Equation.3">
                  <p:embed/>
                </p:oleObj>
              </mc:Choice>
              <mc:Fallback>
                <p:oleObj name="Equation" r:id="rId9" imgW="5267880" imgH="6890760" progId="Equation.3">
                  <p:embed/>
                  <p:pic>
                    <p:nvPicPr>
                      <p:cNvPr id="0" name="Picture 2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6225" y="2690813"/>
                        <a:ext cx="3714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22"/>
          <p:cNvGraphicFramePr>
            <a:graphicFrameLocks noChangeAspect="1"/>
          </p:cNvGraphicFramePr>
          <p:nvPr/>
        </p:nvGraphicFramePr>
        <p:xfrm>
          <a:off x="2659063" y="4476750"/>
          <a:ext cx="342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9" name="Equation" r:id="rId11" imgW="4861800" imgH="7296840" progId="Equation.3">
                  <p:embed/>
                </p:oleObj>
              </mc:Choice>
              <mc:Fallback>
                <p:oleObj name="Equation" r:id="rId11" imgW="4861800" imgH="7296840" progId="Equation.3">
                  <p:embed/>
                  <p:pic>
                    <p:nvPicPr>
                      <p:cNvPr id="0" name="Picture 2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063" y="4476750"/>
                        <a:ext cx="3429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8400" name="Text Box 32"/>
          <p:cNvSpPr txBox="1">
            <a:spLocks noChangeArrowheads="1"/>
          </p:cNvSpPr>
          <p:nvPr/>
        </p:nvSpPr>
        <p:spPr bwMode="auto">
          <a:xfrm>
            <a:off x="5292725" y="5499100"/>
            <a:ext cx="34210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0000"/>
                </a:solidFill>
              </a:rPr>
              <a:t>用图表示简单明了</a:t>
            </a:r>
          </a:p>
        </p:txBody>
      </p:sp>
      <p:sp>
        <p:nvSpPr>
          <p:cNvPr id="23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68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8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40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18" name="Group 4"/>
          <p:cNvGrpSpPr>
            <a:grpSpLocks/>
          </p:cNvGrpSpPr>
          <p:nvPr/>
        </p:nvGrpSpPr>
        <p:grpSpPr bwMode="auto">
          <a:xfrm>
            <a:off x="665163" y="2389188"/>
            <a:ext cx="1477962" cy="1520825"/>
            <a:chOff x="912" y="576"/>
            <a:chExt cx="576" cy="624"/>
          </a:xfrm>
        </p:grpSpPr>
        <p:sp>
          <p:nvSpPr>
            <p:cNvPr id="60444" name="Line 5"/>
            <p:cNvSpPr>
              <a:spLocks noChangeShapeType="1"/>
            </p:cNvSpPr>
            <p:nvPr/>
          </p:nvSpPr>
          <p:spPr bwMode="auto">
            <a:xfrm>
              <a:off x="912" y="816"/>
              <a:ext cx="57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5" name="Line 6"/>
            <p:cNvSpPr>
              <a:spLocks noChangeShapeType="1"/>
            </p:cNvSpPr>
            <p:nvPr/>
          </p:nvSpPr>
          <p:spPr bwMode="auto">
            <a:xfrm flipH="1">
              <a:off x="1008" y="816"/>
              <a:ext cx="480" cy="38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6" name="Line 7"/>
            <p:cNvSpPr>
              <a:spLocks noChangeShapeType="1"/>
            </p:cNvSpPr>
            <p:nvPr/>
          </p:nvSpPr>
          <p:spPr bwMode="auto">
            <a:xfrm flipV="1">
              <a:off x="1008" y="576"/>
              <a:ext cx="192" cy="62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7" name="Line 8"/>
            <p:cNvSpPr>
              <a:spLocks noChangeShapeType="1"/>
            </p:cNvSpPr>
            <p:nvPr/>
          </p:nvSpPr>
          <p:spPr bwMode="auto">
            <a:xfrm>
              <a:off x="1200" y="576"/>
              <a:ext cx="192" cy="62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8" name="Line 9"/>
            <p:cNvSpPr>
              <a:spLocks noChangeShapeType="1"/>
            </p:cNvSpPr>
            <p:nvPr/>
          </p:nvSpPr>
          <p:spPr bwMode="auto">
            <a:xfrm>
              <a:off x="912" y="816"/>
              <a:ext cx="480" cy="38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0419" name="Group 10"/>
          <p:cNvGrpSpPr>
            <a:grpSpLocks/>
          </p:cNvGrpSpPr>
          <p:nvPr/>
        </p:nvGrpSpPr>
        <p:grpSpPr bwMode="auto">
          <a:xfrm>
            <a:off x="2540000" y="2471738"/>
            <a:ext cx="1566863" cy="1593850"/>
            <a:chOff x="1824" y="672"/>
            <a:chExt cx="672" cy="624"/>
          </a:xfrm>
        </p:grpSpPr>
        <p:sp>
          <p:nvSpPr>
            <p:cNvPr id="60441" name="Rectangle 11"/>
            <p:cNvSpPr>
              <a:spLocks noChangeArrowheads="1"/>
            </p:cNvSpPr>
            <p:nvPr/>
          </p:nvSpPr>
          <p:spPr bwMode="auto">
            <a:xfrm>
              <a:off x="1824" y="816"/>
              <a:ext cx="672" cy="336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2" name="Rectangle 12"/>
            <p:cNvSpPr>
              <a:spLocks noChangeArrowheads="1"/>
            </p:cNvSpPr>
            <p:nvPr/>
          </p:nvSpPr>
          <p:spPr bwMode="auto">
            <a:xfrm>
              <a:off x="1968" y="912"/>
              <a:ext cx="384" cy="144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3" name="Line 13"/>
            <p:cNvSpPr>
              <a:spLocks noChangeShapeType="1"/>
            </p:cNvSpPr>
            <p:nvPr/>
          </p:nvSpPr>
          <p:spPr bwMode="auto">
            <a:xfrm>
              <a:off x="2160" y="672"/>
              <a:ext cx="0" cy="62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0420" name="Group 14"/>
          <p:cNvGrpSpPr>
            <a:grpSpLocks/>
          </p:cNvGrpSpPr>
          <p:nvPr/>
        </p:nvGrpSpPr>
        <p:grpSpPr bwMode="auto">
          <a:xfrm rot="-2656828">
            <a:off x="4527550" y="2544763"/>
            <a:ext cx="1352550" cy="1344612"/>
            <a:chOff x="3264" y="624"/>
            <a:chExt cx="576" cy="576"/>
          </a:xfrm>
        </p:grpSpPr>
        <p:sp>
          <p:nvSpPr>
            <p:cNvPr id="60427" name="Line 15"/>
            <p:cNvSpPr>
              <a:spLocks noChangeShapeType="1"/>
            </p:cNvSpPr>
            <p:nvPr/>
          </p:nvSpPr>
          <p:spPr bwMode="auto">
            <a:xfrm>
              <a:off x="3264" y="768"/>
              <a:ext cx="57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28" name="Line 16"/>
            <p:cNvSpPr>
              <a:spLocks noChangeShapeType="1"/>
            </p:cNvSpPr>
            <p:nvPr/>
          </p:nvSpPr>
          <p:spPr bwMode="auto">
            <a:xfrm>
              <a:off x="3840" y="768"/>
              <a:ext cx="0" cy="1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29" name="Line 17"/>
            <p:cNvSpPr>
              <a:spLocks noChangeShapeType="1"/>
            </p:cNvSpPr>
            <p:nvPr/>
          </p:nvSpPr>
          <p:spPr bwMode="auto">
            <a:xfrm>
              <a:off x="3264" y="912"/>
              <a:ext cx="57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0" name="Line 18"/>
            <p:cNvSpPr>
              <a:spLocks noChangeShapeType="1"/>
            </p:cNvSpPr>
            <p:nvPr/>
          </p:nvSpPr>
          <p:spPr bwMode="auto">
            <a:xfrm>
              <a:off x="3264" y="912"/>
              <a:ext cx="0" cy="1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1" name="Line 19"/>
            <p:cNvSpPr>
              <a:spLocks noChangeShapeType="1"/>
            </p:cNvSpPr>
            <p:nvPr/>
          </p:nvSpPr>
          <p:spPr bwMode="auto">
            <a:xfrm>
              <a:off x="3264" y="1056"/>
              <a:ext cx="57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2" name="Line 20"/>
            <p:cNvSpPr>
              <a:spLocks noChangeShapeType="1"/>
            </p:cNvSpPr>
            <p:nvPr/>
          </p:nvSpPr>
          <p:spPr bwMode="auto">
            <a:xfrm flipH="1" flipV="1">
              <a:off x="3264" y="624"/>
              <a:ext cx="0" cy="1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3" name="Line 21"/>
            <p:cNvSpPr>
              <a:spLocks noChangeShapeType="1"/>
            </p:cNvSpPr>
            <p:nvPr/>
          </p:nvSpPr>
          <p:spPr bwMode="auto">
            <a:xfrm flipV="1">
              <a:off x="3264" y="624"/>
              <a:ext cx="14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4" name="Line 22"/>
            <p:cNvSpPr>
              <a:spLocks noChangeShapeType="1"/>
            </p:cNvSpPr>
            <p:nvPr/>
          </p:nvSpPr>
          <p:spPr bwMode="auto">
            <a:xfrm>
              <a:off x="3408" y="624"/>
              <a:ext cx="0" cy="57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5" name="Line 23"/>
            <p:cNvSpPr>
              <a:spLocks noChangeShapeType="1"/>
            </p:cNvSpPr>
            <p:nvPr/>
          </p:nvSpPr>
          <p:spPr bwMode="auto">
            <a:xfrm>
              <a:off x="3408" y="1200"/>
              <a:ext cx="14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6" name="Line 24"/>
            <p:cNvSpPr>
              <a:spLocks noChangeShapeType="1"/>
            </p:cNvSpPr>
            <p:nvPr/>
          </p:nvSpPr>
          <p:spPr bwMode="auto">
            <a:xfrm flipV="1">
              <a:off x="3552" y="624"/>
              <a:ext cx="0" cy="57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7" name="Line 25"/>
            <p:cNvSpPr>
              <a:spLocks noChangeShapeType="1"/>
            </p:cNvSpPr>
            <p:nvPr/>
          </p:nvSpPr>
          <p:spPr bwMode="auto">
            <a:xfrm>
              <a:off x="3552" y="624"/>
              <a:ext cx="14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8" name="Line 26"/>
            <p:cNvSpPr>
              <a:spLocks noChangeShapeType="1"/>
            </p:cNvSpPr>
            <p:nvPr/>
          </p:nvSpPr>
          <p:spPr bwMode="auto">
            <a:xfrm>
              <a:off x="3696" y="624"/>
              <a:ext cx="0" cy="57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9" name="Line 27"/>
            <p:cNvSpPr>
              <a:spLocks noChangeShapeType="1"/>
            </p:cNvSpPr>
            <p:nvPr/>
          </p:nvSpPr>
          <p:spPr bwMode="auto">
            <a:xfrm>
              <a:off x="3696" y="1200"/>
              <a:ext cx="14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0" name="Line 28"/>
            <p:cNvSpPr>
              <a:spLocks noChangeShapeType="1"/>
            </p:cNvSpPr>
            <p:nvPr/>
          </p:nvSpPr>
          <p:spPr bwMode="auto">
            <a:xfrm>
              <a:off x="3840" y="1056"/>
              <a:ext cx="0" cy="1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0421" name="Group 29"/>
          <p:cNvGrpSpPr>
            <a:grpSpLocks/>
          </p:cNvGrpSpPr>
          <p:nvPr/>
        </p:nvGrpSpPr>
        <p:grpSpPr bwMode="auto">
          <a:xfrm>
            <a:off x="6492875" y="2616200"/>
            <a:ext cx="1905000" cy="1371600"/>
            <a:chOff x="4080" y="618"/>
            <a:chExt cx="1008" cy="678"/>
          </a:xfrm>
        </p:grpSpPr>
        <p:sp>
          <p:nvSpPr>
            <p:cNvPr id="60424" name="Rectangle 30"/>
            <p:cNvSpPr>
              <a:spLocks noChangeArrowheads="1"/>
            </p:cNvSpPr>
            <p:nvPr/>
          </p:nvSpPr>
          <p:spPr bwMode="auto">
            <a:xfrm>
              <a:off x="4080" y="624"/>
              <a:ext cx="1008" cy="672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25" name="AutoShape 31"/>
            <p:cNvSpPr>
              <a:spLocks noChangeArrowheads="1"/>
            </p:cNvSpPr>
            <p:nvPr/>
          </p:nvSpPr>
          <p:spPr bwMode="auto">
            <a:xfrm>
              <a:off x="4080" y="618"/>
              <a:ext cx="1008" cy="672"/>
            </a:xfrm>
            <a:prstGeom prst="flowChartDecision">
              <a:avLst/>
            </a:prstGeom>
            <a:noFill/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26" name="Rectangle 32"/>
            <p:cNvSpPr>
              <a:spLocks noChangeArrowheads="1"/>
            </p:cNvSpPr>
            <p:nvPr/>
          </p:nvSpPr>
          <p:spPr bwMode="auto">
            <a:xfrm>
              <a:off x="4368" y="768"/>
              <a:ext cx="432" cy="384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0423" name="Rectangle 37"/>
          <p:cNvSpPr>
            <a:spLocks noChangeArrowheads="1"/>
          </p:cNvSpPr>
          <p:nvPr/>
        </p:nvSpPr>
        <p:spPr bwMode="auto">
          <a:xfrm>
            <a:off x="457200" y="1552575"/>
            <a:ext cx="8229600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一笔画问题</a:t>
            </a:r>
            <a:endParaRPr kumimoji="0" lang="zh-CN" altLang="en-US" sz="2800" i="1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2800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en-US" altLang="zh-CN" sz="28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en-US" altLang="zh-CN" sz="28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en-US" altLang="zh-CN" sz="28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en-US" altLang="zh-CN" sz="28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28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问题是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:</a:t>
            </a:r>
            <a:r>
              <a:rPr kumimoji="0" lang="zh-CN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怎样能够一笔且笔画不重复地画完这些图形？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en-US" altLang="zh-CN" sz="2800" dirty="0">
              <a:solidFill>
                <a:schemeClr val="bg2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34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</a:p>
        </p:txBody>
      </p:sp>
      <p:sp>
        <p:nvSpPr>
          <p:cNvPr id="35" name="灯片编号占位符 3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19458" name="Picture 2" descr="C:\Users\qinghua\AppData\Roaming\Tencent\Users\1275842678\QQ\WinTemp\RichOle\78D[UUZ0)6(N_EW`KN7H$]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1" y="2154228"/>
            <a:ext cx="7932418" cy="212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75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61285" y="950522"/>
            <a:ext cx="7826189" cy="234395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lvl="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rgbClr val="E8DED8">
                    <a:lumMod val="10000"/>
                  </a:srgbClr>
                </a:solidFill>
                <a:ea typeface="宋体" pitchFamily="2" charset="-122"/>
              </a:rPr>
              <a:t>一笔画问题</a:t>
            </a:r>
            <a:endParaRPr kumimoji="0" lang="en-US" altLang="zh-CN" sz="2800" dirty="0">
              <a:solidFill>
                <a:srgbClr val="E8DED8">
                  <a:lumMod val="10000"/>
                </a:srgbClr>
              </a:solidFill>
              <a:ea typeface="宋体" pitchFamily="2" charset="-122"/>
            </a:endParaRPr>
          </a:p>
          <a:p>
            <a:pPr lvl="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</a:pPr>
            <a:endParaRPr kumimoji="0" lang="en-US" altLang="zh-CN" sz="28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lvl="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</a:pP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  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下面能够</a:t>
            </a:r>
            <a:r>
              <a:rPr kumimoji="0" lang="zh-CN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一笔且笔画不重复地画完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的</a:t>
            </a:r>
            <a:r>
              <a:rPr kumimoji="0" lang="zh-CN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图形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是</a:t>
            </a:r>
            <a:endParaRPr kumimoji="0" lang="zh-CN" altLang="en-US" sz="2800" i="1" dirty="0">
              <a:solidFill>
                <a:srgbClr val="E8DED8">
                  <a:lumMod val="10000"/>
                </a:srgbClr>
              </a:solidFill>
              <a:ea typeface="宋体" pitchFamily="2" charset="-122"/>
            </a:endParaRP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525969" y="525574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3249449" y="525574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5284385" y="525574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7337425" y="5263762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20" name="Picture 2" descr="C:\Users\qinghua\AppData\Roaming\Tencent\Users\1275842678\QQ\WinTemp\RichOle\78D[UUZ0)6(N_EW`KN7H$]A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71" y="2778125"/>
            <a:ext cx="7932418" cy="212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486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206375" y="1412875"/>
            <a:ext cx="6256338" cy="15208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</a:rPr>
              <a:t>Ramsey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</a:rPr>
              <a:t>问题</a:t>
            </a:r>
            <a:endParaRPr lang="zh-CN" altLang="en-US" b="1" i="1" dirty="0">
              <a:solidFill>
                <a:schemeClr val="bg2">
                  <a:lumMod val="10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3600" b="0" dirty="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</a:rPr>
              <a:t>   </a:t>
            </a:r>
            <a:r>
              <a:rPr lang="en-US" altLang="zh-CN" sz="2800" dirty="0">
                <a:solidFill>
                  <a:srgbClr val="003399"/>
                </a:solidFill>
                <a:latin typeface="Arial" pitchFamily="34" charset="0"/>
                <a:ea typeface="华文细黑" pitchFamily="2" charset="-122"/>
              </a:rPr>
              <a:t>6</a:t>
            </a:r>
            <a:r>
              <a:rPr lang="zh-CN" altLang="en-US" sz="2800" b="0" dirty="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</a:rPr>
              <a:t>个人中如果没有</a:t>
            </a:r>
            <a:r>
              <a:rPr lang="en-US" altLang="zh-CN" sz="2800" dirty="0">
                <a:solidFill>
                  <a:srgbClr val="003399"/>
                </a:solidFill>
                <a:latin typeface="Arial" pitchFamily="34" charset="0"/>
                <a:ea typeface="华文细黑" pitchFamily="2" charset="-122"/>
              </a:rPr>
              <a:t>3</a:t>
            </a:r>
            <a:r>
              <a:rPr lang="zh-CN" altLang="en-US" sz="2800" b="0" dirty="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</a:rPr>
              <a:t>个人互相认识，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800" b="0" dirty="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</a:rPr>
              <a:t>    则至少有</a:t>
            </a:r>
            <a:r>
              <a:rPr lang="en-US" altLang="zh-CN" sz="2800" dirty="0">
                <a:solidFill>
                  <a:srgbClr val="003399"/>
                </a:solidFill>
                <a:latin typeface="Arial" pitchFamily="34" charset="0"/>
                <a:ea typeface="华文细黑" pitchFamily="2" charset="-122"/>
              </a:rPr>
              <a:t>3</a:t>
            </a:r>
            <a:r>
              <a:rPr lang="zh-CN" altLang="en-US" sz="2800" b="0" dirty="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</a:rPr>
              <a:t>个人相互不认识。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CN" sz="2800" b="0" dirty="0">
              <a:solidFill>
                <a:srgbClr val="003399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61444" name="Oval 49"/>
          <p:cNvSpPr>
            <a:spLocks noChangeArrowheads="1"/>
          </p:cNvSpPr>
          <p:nvPr/>
        </p:nvSpPr>
        <p:spPr bwMode="auto">
          <a:xfrm>
            <a:off x="7361238" y="2574925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5" name="Oval 50"/>
          <p:cNvSpPr>
            <a:spLocks noChangeArrowheads="1"/>
          </p:cNvSpPr>
          <p:nvPr/>
        </p:nvSpPr>
        <p:spPr bwMode="auto">
          <a:xfrm>
            <a:off x="6642100" y="2979738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6" name="Oval 51"/>
          <p:cNvSpPr>
            <a:spLocks noChangeArrowheads="1"/>
          </p:cNvSpPr>
          <p:nvPr/>
        </p:nvSpPr>
        <p:spPr bwMode="auto">
          <a:xfrm>
            <a:off x="7947025" y="2979738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7" name="Oval 52"/>
          <p:cNvSpPr>
            <a:spLocks noChangeArrowheads="1"/>
          </p:cNvSpPr>
          <p:nvPr/>
        </p:nvSpPr>
        <p:spPr bwMode="auto">
          <a:xfrm>
            <a:off x="6686550" y="3654425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8" name="Oval 53"/>
          <p:cNvSpPr>
            <a:spLocks noChangeArrowheads="1"/>
          </p:cNvSpPr>
          <p:nvPr/>
        </p:nvSpPr>
        <p:spPr bwMode="auto">
          <a:xfrm>
            <a:off x="7272338" y="4014788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9" name="Oval 54"/>
          <p:cNvSpPr>
            <a:spLocks noChangeArrowheads="1"/>
          </p:cNvSpPr>
          <p:nvPr/>
        </p:nvSpPr>
        <p:spPr bwMode="auto">
          <a:xfrm>
            <a:off x="7902575" y="3654425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0967" name="Line 55"/>
          <p:cNvSpPr>
            <a:spLocks noChangeShapeType="1"/>
          </p:cNvSpPr>
          <p:nvPr/>
        </p:nvSpPr>
        <p:spPr bwMode="auto">
          <a:xfrm flipH="1">
            <a:off x="6732588" y="2619375"/>
            <a:ext cx="765175" cy="449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0968" name="Line 56"/>
          <p:cNvSpPr>
            <a:spLocks noChangeShapeType="1"/>
          </p:cNvSpPr>
          <p:nvPr/>
        </p:nvSpPr>
        <p:spPr bwMode="auto">
          <a:xfrm flipH="1">
            <a:off x="7361238" y="2663825"/>
            <a:ext cx="136525" cy="148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0969" name="Line 57"/>
          <p:cNvSpPr>
            <a:spLocks noChangeShapeType="1"/>
          </p:cNvSpPr>
          <p:nvPr/>
        </p:nvSpPr>
        <p:spPr bwMode="auto">
          <a:xfrm>
            <a:off x="7497763" y="2619375"/>
            <a:ext cx="539750" cy="11699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53" name="Text Box 58"/>
          <p:cNvSpPr txBox="1">
            <a:spLocks noChangeArrowheads="1"/>
          </p:cNvSpPr>
          <p:nvPr/>
        </p:nvSpPr>
        <p:spPr bwMode="auto">
          <a:xfrm>
            <a:off x="7677150" y="2349500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</a:p>
        </p:txBody>
      </p:sp>
      <p:sp>
        <p:nvSpPr>
          <p:cNvPr id="61454" name="Text Box 59"/>
          <p:cNvSpPr txBox="1">
            <a:spLocks noChangeArrowheads="1"/>
          </p:cNvSpPr>
          <p:nvPr/>
        </p:nvSpPr>
        <p:spPr bwMode="auto">
          <a:xfrm>
            <a:off x="6416675" y="2619375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</a:t>
            </a:r>
          </a:p>
        </p:txBody>
      </p:sp>
      <p:sp>
        <p:nvSpPr>
          <p:cNvPr id="61455" name="Text Box 61"/>
          <p:cNvSpPr txBox="1">
            <a:spLocks noChangeArrowheads="1"/>
          </p:cNvSpPr>
          <p:nvPr/>
        </p:nvSpPr>
        <p:spPr bwMode="auto">
          <a:xfrm>
            <a:off x="6372225" y="3429000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</a:t>
            </a:r>
          </a:p>
        </p:txBody>
      </p:sp>
      <p:sp>
        <p:nvSpPr>
          <p:cNvPr id="61456" name="Text Box 62"/>
          <p:cNvSpPr txBox="1">
            <a:spLocks noChangeArrowheads="1"/>
          </p:cNvSpPr>
          <p:nvPr/>
        </p:nvSpPr>
        <p:spPr bwMode="auto">
          <a:xfrm>
            <a:off x="7002463" y="4149725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</a:t>
            </a:r>
          </a:p>
        </p:txBody>
      </p:sp>
      <p:sp>
        <p:nvSpPr>
          <p:cNvPr id="61457" name="Text Box 63"/>
          <p:cNvSpPr txBox="1">
            <a:spLocks noChangeArrowheads="1"/>
          </p:cNvSpPr>
          <p:nvPr/>
        </p:nvSpPr>
        <p:spPr bwMode="auto">
          <a:xfrm>
            <a:off x="8126413" y="3698875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</a:t>
            </a:r>
          </a:p>
        </p:txBody>
      </p:sp>
      <p:sp>
        <p:nvSpPr>
          <p:cNvPr id="61458" name="Text Box 64"/>
          <p:cNvSpPr txBox="1">
            <a:spLocks noChangeArrowheads="1"/>
          </p:cNvSpPr>
          <p:nvPr/>
        </p:nvSpPr>
        <p:spPr bwMode="auto">
          <a:xfrm>
            <a:off x="8172450" y="2933700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</a:t>
            </a:r>
          </a:p>
        </p:txBody>
      </p:sp>
      <p:sp>
        <p:nvSpPr>
          <p:cNvPr id="550977" name="Line 65"/>
          <p:cNvSpPr>
            <a:spLocks noChangeShapeType="1"/>
          </p:cNvSpPr>
          <p:nvPr/>
        </p:nvSpPr>
        <p:spPr bwMode="auto">
          <a:xfrm flipH="1" flipV="1">
            <a:off x="6732588" y="3068638"/>
            <a:ext cx="628650" cy="103505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550978" name="Line 66"/>
          <p:cNvSpPr>
            <a:spLocks noChangeShapeType="1"/>
          </p:cNvSpPr>
          <p:nvPr/>
        </p:nvSpPr>
        <p:spPr bwMode="auto">
          <a:xfrm flipH="1" flipV="1">
            <a:off x="6732588" y="3068638"/>
            <a:ext cx="1304925" cy="676275"/>
          </a:xfrm>
          <a:prstGeom prst="line">
            <a:avLst/>
          </a:prstGeom>
          <a:ln>
            <a:prstDash val="sysDash"/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550979" name="Line 67"/>
          <p:cNvSpPr>
            <a:spLocks noChangeShapeType="1"/>
          </p:cNvSpPr>
          <p:nvPr/>
        </p:nvSpPr>
        <p:spPr bwMode="auto">
          <a:xfrm flipH="1">
            <a:off x="7361238" y="3744913"/>
            <a:ext cx="676275" cy="404812"/>
          </a:xfrm>
          <a:prstGeom prst="line">
            <a:avLst/>
          </a:prstGeom>
          <a:ln>
            <a:prstDash val="sysDash"/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550981" name="Rectangle 69"/>
          <p:cNvSpPr>
            <a:spLocks noChangeArrowheads="1"/>
          </p:cNvSpPr>
          <p:nvPr/>
        </p:nvSpPr>
        <p:spPr bwMode="auto">
          <a:xfrm>
            <a:off x="476250" y="2843213"/>
            <a:ext cx="6426200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证明：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 若两个人认识，用实线边连接，否则用虚线边连接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 问题转化为证明图中存在完全实线或虚线三角形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不失一般性，假设与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a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连接的五条边有三条实线边，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 若</a:t>
            </a:r>
            <a:r>
              <a:rPr kumimoji="0" lang="en-US" altLang="zh-CN" sz="2000" dirty="0" err="1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b,d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, e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三点间的三条边中有一条实线边，便与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a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构成了实线三角形，问题证毕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否则</a:t>
            </a:r>
            <a:r>
              <a:rPr kumimoji="0" lang="en-US" altLang="zh-CN" sz="2000" dirty="0" err="1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b,d,e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之间构成虚线三角形，问题证毕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如果与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a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连接的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5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条边有三条虚线边，则类似可证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722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0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67" grpId="0" animBg="1"/>
      <p:bldP spid="550968" grpId="0" animBg="1"/>
      <p:bldP spid="550969" grpId="0" animBg="1"/>
      <p:bldP spid="550977" grpId="0" animBg="1"/>
      <p:bldP spid="550978" grpId="0" animBg="1"/>
      <p:bldP spid="550979" grpId="0" animBg="1"/>
      <p:bldP spid="55098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kern="0" dirty="0">
                <a:ln>
                  <a:noFill/>
                </a:ln>
                <a:solidFill>
                  <a:schemeClr val="tx1"/>
                </a:solidFill>
              </a:rPr>
              <a:t>图的基本概念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79547" y="1943835"/>
            <a:ext cx="81459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推广为一般问题：给定任意正整数</a:t>
            </a:r>
            <a:r>
              <a:rPr lang="en-US" altLang="zh-CN" i="1" dirty="0"/>
              <a:t>a</a:t>
            </a:r>
            <a:r>
              <a:rPr lang="zh-CN" altLang="en-US" dirty="0"/>
              <a:t>和</a:t>
            </a:r>
            <a:r>
              <a:rPr lang="en-US" altLang="zh-CN" i="1" dirty="0"/>
              <a:t>b</a:t>
            </a:r>
            <a:r>
              <a:rPr lang="zh-CN" altLang="en-US" dirty="0"/>
              <a:t>，总存在一个最小整数 </a:t>
            </a:r>
            <a:r>
              <a:rPr lang="en-US" altLang="zh-CN" i="1" dirty="0"/>
              <a:t>r(</a:t>
            </a:r>
            <a:r>
              <a:rPr lang="en-US" altLang="zh-CN" i="1" dirty="0" err="1"/>
              <a:t>a,b</a:t>
            </a:r>
            <a:r>
              <a:rPr lang="en-US" altLang="zh-CN" i="1" dirty="0"/>
              <a:t>)</a:t>
            </a:r>
            <a:r>
              <a:rPr lang="zh-CN" altLang="en-US" dirty="0"/>
              <a:t>，使得</a:t>
            </a:r>
            <a:r>
              <a:rPr lang="en-US" altLang="zh-CN" i="1" dirty="0"/>
              <a:t>r(</a:t>
            </a:r>
            <a:r>
              <a:rPr lang="en-US" altLang="zh-CN" i="1" dirty="0" err="1"/>
              <a:t>a,b</a:t>
            </a:r>
            <a:r>
              <a:rPr lang="en-US" altLang="zh-CN" i="1" dirty="0"/>
              <a:t>) </a:t>
            </a:r>
            <a:r>
              <a:rPr lang="zh-CN" altLang="en-US" dirty="0"/>
              <a:t>个人中或者有 </a:t>
            </a:r>
            <a:r>
              <a:rPr lang="en-US" altLang="zh-CN" i="1" dirty="0"/>
              <a:t>a </a:t>
            </a:r>
            <a:r>
              <a:rPr lang="zh-CN" altLang="en-US" dirty="0"/>
              <a:t>个人互相认识，或者有 </a:t>
            </a:r>
            <a:r>
              <a:rPr lang="en-US" altLang="zh-CN" i="1" dirty="0"/>
              <a:t>b </a:t>
            </a:r>
            <a:r>
              <a:rPr lang="zh-CN" altLang="en-US" dirty="0"/>
              <a:t>个人互相不认识。称 </a:t>
            </a:r>
            <a:r>
              <a:rPr lang="en-US" altLang="zh-CN" i="1" dirty="0"/>
              <a:t>r(</a:t>
            </a:r>
            <a:r>
              <a:rPr lang="en-US" altLang="zh-CN" i="1" dirty="0" err="1"/>
              <a:t>a,b</a:t>
            </a:r>
            <a:r>
              <a:rPr lang="en-US" altLang="zh-CN" i="1" dirty="0"/>
              <a:t>)</a:t>
            </a:r>
            <a:r>
              <a:rPr lang="en-US" altLang="zh-CN" dirty="0"/>
              <a:t> </a:t>
            </a:r>
            <a:r>
              <a:rPr lang="zh-CN" altLang="en-US" dirty="0"/>
              <a:t>为</a:t>
            </a:r>
            <a:r>
              <a:rPr lang="en-US" altLang="zh-CN" dirty="0">
                <a:solidFill>
                  <a:srgbClr val="FF3300"/>
                </a:solidFill>
              </a:rPr>
              <a:t>Ramsey</a:t>
            </a:r>
            <a:r>
              <a:rPr lang="zh-CN" altLang="en-US" dirty="0">
                <a:solidFill>
                  <a:srgbClr val="FF3300"/>
                </a:solidFill>
              </a:rPr>
              <a:t>数</a:t>
            </a:r>
            <a:r>
              <a:rPr lang="zh-CN" altLang="en-US" dirty="0"/>
              <a:t>。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579423" y="1403775"/>
            <a:ext cx="6256338" cy="81009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</a:rPr>
              <a:t>Ramsey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</a:rPr>
              <a:t>（拉姆齐）问题</a:t>
            </a:r>
            <a:endParaRPr lang="zh-CN" altLang="en-US" b="1" i="1" dirty="0">
              <a:solidFill>
                <a:schemeClr val="bg2">
                  <a:lumMod val="10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CN" sz="2800" b="0" dirty="0">
              <a:solidFill>
                <a:srgbClr val="003399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76954" y="3519010"/>
            <a:ext cx="8551090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˃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+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itchFamily="34" charset="0"/>
              <a:buChar char="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CN" altLang="en-US" sz="2400" b="0" dirty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对于任何两个正整数</a:t>
            </a:r>
            <a:r>
              <a:rPr kumimoji="0" lang="en-US" altLang="zh-CN" sz="2400" b="0" i="1" dirty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2400" b="0" dirty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400" b="0" i="1" dirty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400" b="0" dirty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，总存在一个最小的正整数</a:t>
            </a:r>
            <a:r>
              <a:rPr kumimoji="0" lang="en-US" altLang="zh-CN" sz="2400" b="0" i="1" dirty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dirty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400" b="0" dirty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使得任何带有</a:t>
            </a:r>
            <a:r>
              <a:rPr kumimoji="0" lang="en-US" altLang="zh-CN" sz="2400" b="0" i="1" dirty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400" b="0" dirty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个节点的图</a:t>
            </a:r>
            <a:r>
              <a:rPr kumimoji="0" lang="en-US" altLang="zh-CN" sz="2400" b="0" dirty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en-US" sz="2400" b="0" dirty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中，如果不存在一个子图</a:t>
            </a:r>
            <a:r>
              <a:rPr kumimoji="0" lang="en-US" altLang="zh-CN" sz="2400" b="0" i="1" dirty="0" err="1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2400" b="0" i="1" baseline="-25000" dirty="0" err="1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2400" b="0" dirty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400" b="0" dirty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则在其补图中存在一个子图</a:t>
            </a:r>
            <a:r>
              <a:rPr kumimoji="0" lang="en-US" altLang="zh-CN" sz="2400" b="0" i="1" dirty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2400" b="0" i="1" baseline="-25000" dirty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400" b="0" dirty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。</a:t>
            </a:r>
          </a:p>
          <a:p>
            <a:pPr>
              <a:buFont typeface="Wingdings" pitchFamily="2" charset="2"/>
              <a:buNone/>
            </a:pPr>
            <a:endParaRPr kumimoji="0" lang="en-US" altLang="zh-CN" b="0" dirty="0">
              <a:solidFill>
                <a:srgbClr val="003399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8" name="Oval 49"/>
          <p:cNvSpPr>
            <a:spLocks noChangeArrowheads="1"/>
          </p:cNvSpPr>
          <p:nvPr/>
        </p:nvSpPr>
        <p:spPr bwMode="auto">
          <a:xfrm>
            <a:off x="7407315" y="4675951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val 50"/>
          <p:cNvSpPr>
            <a:spLocks noChangeArrowheads="1"/>
          </p:cNvSpPr>
          <p:nvPr/>
        </p:nvSpPr>
        <p:spPr bwMode="auto">
          <a:xfrm>
            <a:off x="6688177" y="5080764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51"/>
          <p:cNvSpPr>
            <a:spLocks noChangeArrowheads="1"/>
          </p:cNvSpPr>
          <p:nvPr/>
        </p:nvSpPr>
        <p:spPr bwMode="auto">
          <a:xfrm>
            <a:off x="7993102" y="5080764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52"/>
          <p:cNvSpPr>
            <a:spLocks noChangeArrowheads="1"/>
          </p:cNvSpPr>
          <p:nvPr/>
        </p:nvSpPr>
        <p:spPr bwMode="auto">
          <a:xfrm>
            <a:off x="6732627" y="5755451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53"/>
          <p:cNvSpPr>
            <a:spLocks noChangeArrowheads="1"/>
          </p:cNvSpPr>
          <p:nvPr/>
        </p:nvSpPr>
        <p:spPr bwMode="auto">
          <a:xfrm>
            <a:off x="7318415" y="6115814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Oval 54"/>
          <p:cNvSpPr>
            <a:spLocks noChangeArrowheads="1"/>
          </p:cNvSpPr>
          <p:nvPr/>
        </p:nvSpPr>
        <p:spPr bwMode="auto">
          <a:xfrm>
            <a:off x="7948652" y="5755451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55"/>
          <p:cNvSpPr>
            <a:spLocks noChangeShapeType="1"/>
          </p:cNvSpPr>
          <p:nvPr/>
        </p:nvSpPr>
        <p:spPr bwMode="auto">
          <a:xfrm flipH="1">
            <a:off x="6778665" y="4720401"/>
            <a:ext cx="765175" cy="449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Line 56"/>
          <p:cNvSpPr>
            <a:spLocks noChangeShapeType="1"/>
          </p:cNvSpPr>
          <p:nvPr/>
        </p:nvSpPr>
        <p:spPr bwMode="auto">
          <a:xfrm flipH="1">
            <a:off x="7407315" y="4764851"/>
            <a:ext cx="136525" cy="148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Line 57"/>
          <p:cNvSpPr>
            <a:spLocks noChangeShapeType="1"/>
          </p:cNvSpPr>
          <p:nvPr/>
        </p:nvSpPr>
        <p:spPr bwMode="auto">
          <a:xfrm>
            <a:off x="7543840" y="4720401"/>
            <a:ext cx="539750" cy="11699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Text Box 58"/>
          <p:cNvSpPr txBox="1">
            <a:spLocks noChangeArrowheads="1"/>
          </p:cNvSpPr>
          <p:nvPr/>
        </p:nvSpPr>
        <p:spPr bwMode="auto">
          <a:xfrm>
            <a:off x="7723227" y="4450526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</a:p>
        </p:txBody>
      </p:sp>
      <p:sp>
        <p:nvSpPr>
          <p:cNvPr id="18" name="Text Box 59"/>
          <p:cNvSpPr txBox="1">
            <a:spLocks noChangeArrowheads="1"/>
          </p:cNvSpPr>
          <p:nvPr/>
        </p:nvSpPr>
        <p:spPr bwMode="auto">
          <a:xfrm>
            <a:off x="6462752" y="4720401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</a:t>
            </a:r>
          </a:p>
        </p:txBody>
      </p:sp>
      <p:sp>
        <p:nvSpPr>
          <p:cNvPr id="19" name="Text Box 61"/>
          <p:cNvSpPr txBox="1">
            <a:spLocks noChangeArrowheads="1"/>
          </p:cNvSpPr>
          <p:nvPr/>
        </p:nvSpPr>
        <p:spPr bwMode="auto">
          <a:xfrm>
            <a:off x="6418302" y="5530026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</a:t>
            </a:r>
          </a:p>
        </p:txBody>
      </p:sp>
      <p:sp>
        <p:nvSpPr>
          <p:cNvPr id="20" name="Text Box 62"/>
          <p:cNvSpPr txBox="1">
            <a:spLocks noChangeArrowheads="1"/>
          </p:cNvSpPr>
          <p:nvPr/>
        </p:nvSpPr>
        <p:spPr bwMode="auto">
          <a:xfrm>
            <a:off x="7048540" y="6250751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</a:t>
            </a:r>
          </a:p>
        </p:txBody>
      </p:sp>
      <p:sp>
        <p:nvSpPr>
          <p:cNvPr id="21" name="Text Box 63"/>
          <p:cNvSpPr txBox="1">
            <a:spLocks noChangeArrowheads="1"/>
          </p:cNvSpPr>
          <p:nvPr/>
        </p:nvSpPr>
        <p:spPr bwMode="auto">
          <a:xfrm>
            <a:off x="8172490" y="5799901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</a:t>
            </a:r>
          </a:p>
        </p:txBody>
      </p:sp>
      <p:sp>
        <p:nvSpPr>
          <p:cNvPr id="22" name="Text Box 64"/>
          <p:cNvSpPr txBox="1">
            <a:spLocks noChangeArrowheads="1"/>
          </p:cNvSpPr>
          <p:nvPr/>
        </p:nvSpPr>
        <p:spPr bwMode="auto">
          <a:xfrm>
            <a:off x="8218527" y="5034726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</a:t>
            </a:r>
          </a:p>
        </p:txBody>
      </p:sp>
      <p:sp>
        <p:nvSpPr>
          <p:cNvPr id="23" name="Line 65"/>
          <p:cNvSpPr>
            <a:spLocks noChangeShapeType="1"/>
          </p:cNvSpPr>
          <p:nvPr/>
        </p:nvSpPr>
        <p:spPr bwMode="auto">
          <a:xfrm flipH="1" flipV="1">
            <a:off x="6778665" y="5169664"/>
            <a:ext cx="628650" cy="103505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4" name="Line 66"/>
          <p:cNvSpPr>
            <a:spLocks noChangeShapeType="1"/>
          </p:cNvSpPr>
          <p:nvPr/>
        </p:nvSpPr>
        <p:spPr bwMode="auto">
          <a:xfrm flipH="1" flipV="1">
            <a:off x="6778665" y="5169664"/>
            <a:ext cx="1304925" cy="676275"/>
          </a:xfrm>
          <a:prstGeom prst="line">
            <a:avLst/>
          </a:prstGeom>
          <a:ln>
            <a:prstDash val="sysDash"/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5" name="Line 67"/>
          <p:cNvSpPr>
            <a:spLocks noChangeShapeType="1"/>
          </p:cNvSpPr>
          <p:nvPr/>
        </p:nvSpPr>
        <p:spPr bwMode="auto">
          <a:xfrm flipH="1">
            <a:off x="7407315" y="5845939"/>
            <a:ext cx="676275" cy="404812"/>
          </a:xfrm>
          <a:prstGeom prst="line">
            <a:avLst/>
          </a:prstGeom>
          <a:ln>
            <a:prstDash val="sysDash"/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474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3" name="Rectangle 3"/>
          <p:cNvSpPr>
            <a:spLocks noChangeArrowheads="1"/>
          </p:cNvSpPr>
          <p:nvPr/>
        </p:nvSpPr>
        <p:spPr bwMode="auto">
          <a:xfrm>
            <a:off x="522288" y="1314450"/>
            <a:ext cx="8055157" cy="5572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0" lang="zh-CN" altLang="en-US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数学与计算机科学的关系</a:t>
            </a: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理论计算机科学的基础是离散数学</a:t>
            </a: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传统上，数学是以分析为中心的，研究的是连续</a:t>
            </a: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的对象，以微积分为基础</a:t>
            </a: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随着计算机科学的出现，以离散对象为研究重点</a:t>
            </a: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的数学分支蓬勃壮大起来，出现了离散数学</a:t>
            </a: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sz="18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1) </a:t>
            </a:r>
            <a:r>
              <a:rPr kumimoji="0" lang="zh-CN" altLang="en-US" sz="1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集合论，数理逻辑</a:t>
            </a:r>
            <a:endParaRPr kumimoji="0" lang="en-US" altLang="zh-CN" sz="1800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en-US" altLang="zh-CN" sz="18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</a:t>
            </a:r>
            <a:r>
              <a:rPr kumimoji="0"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奠定了计算机科学的基础。</a:t>
            </a: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sz="18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2) </a:t>
            </a:r>
            <a:r>
              <a:rPr kumimoji="0" lang="zh-CN" altLang="en-US" sz="1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图论，组合数学</a:t>
            </a:r>
            <a:r>
              <a:rPr kumimoji="0"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kumimoji="0"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计算机科学，尤其是理论计算机科学的核心是算法，</a:t>
            </a: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而</a:t>
            </a:r>
            <a:r>
              <a:rPr kumimoji="0" lang="zh-CN" altLang="en-US" sz="1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大量的算法建立在图和组合数学的基础上</a:t>
            </a:r>
            <a:r>
              <a:rPr kumimoji="0"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sz="18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3) </a:t>
            </a:r>
            <a:r>
              <a:rPr kumimoji="0" lang="zh-CN" altLang="en-US" sz="1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代数结构，数论</a:t>
            </a:r>
            <a:r>
              <a:rPr kumimoji="0"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kumimoji="0"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代数是无所不在的，本来在数学中就非常重要。</a:t>
            </a:r>
            <a:endParaRPr kumimoji="0" lang="en-US" altLang="zh-CN" sz="18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</a:t>
            </a:r>
            <a:r>
              <a:rPr kumimoji="0"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在计算机科学中，也是无处不在。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1800" b="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为什么要学习离散数学</a:t>
            </a:r>
            <a:r>
              <a:rPr lang="en-US" altLang="zh-CN" sz="4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endParaRPr lang="zh-CN" altLang="en-US" sz="40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276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8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8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78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78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78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78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78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78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78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78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78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78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566738" y="1268413"/>
            <a:ext cx="80772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有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7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个人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, A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会讲英语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, B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会讲英语和汉语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, C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会讲英语、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意大利语和俄语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, D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会讲日语和汉语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, E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会讲德语和意大利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语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, F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会讲法语、日语和俄语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, G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会讲法语和德语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.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问能否将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他们沿圆桌安排就坐成一圈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,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使得每个人都能与两旁的人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交谈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?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699395" name="Text Box 3"/>
          <p:cNvSpPr txBox="1">
            <a:spLocks noChangeArrowheads="1"/>
          </p:cNvSpPr>
          <p:nvPr/>
        </p:nvSpPr>
        <p:spPr bwMode="auto">
          <a:xfrm>
            <a:off x="431800" y="3473450"/>
            <a:ext cx="5991225" cy="90486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解： 作无向图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,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每人是一个顶点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, </a:t>
            </a:r>
          </a:p>
          <a:p>
            <a:pPr>
              <a:spcBef>
                <a:spcPct val="20000"/>
              </a:spcBef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        2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人之间有边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  <a:sym typeface="Symbol" pitchFamily="18" charset="2"/>
              </a:rPr>
              <a:t>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他们有共同的语言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164758" y="3596482"/>
            <a:ext cx="2362200" cy="1828800"/>
            <a:chOff x="3744" y="2928"/>
            <a:chExt cx="1488" cy="1152"/>
          </a:xfrm>
        </p:grpSpPr>
        <p:pic>
          <p:nvPicPr>
            <p:cNvPr id="62472" name="Picture 5" descr="图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36" y="3072"/>
              <a:ext cx="1108" cy="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473" name="Text Box 6"/>
            <p:cNvSpPr txBox="1">
              <a:spLocks noChangeArrowheads="1"/>
            </p:cNvSpPr>
            <p:nvPr/>
          </p:nvSpPr>
          <p:spPr bwMode="auto">
            <a:xfrm>
              <a:off x="4848" y="2976"/>
              <a:ext cx="240" cy="28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dirty="0">
                  <a:solidFill>
                    <a:schemeClr val="bg2">
                      <a:lumMod val="10000"/>
                    </a:schemeClr>
                  </a:solidFill>
                  <a:ea typeface="宋体" pitchFamily="2" charset="-122"/>
                </a:rPr>
                <a:t>A</a:t>
              </a:r>
            </a:p>
          </p:txBody>
        </p:sp>
        <p:sp>
          <p:nvSpPr>
            <p:cNvPr id="62474" name="Text Box 7"/>
            <p:cNvSpPr txBox="1">
              <a:spLocks noChangeArrowheads="1"/>
            </p:cNvSpPr>
            <p:nvPr/>
          </p:nvSpPr>
          <p:spPr bwMode="auto">
            <a:xfrm>
              <a:off x="4992" y="3360"/>
              <a:ext cx="240" cy="28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dirty="0">
                  <a:solidFill>
                    <a:schemeClr val="bg2">
                      <a:lumMod val="10000"/>
                    </a:schemeClr>
                  </a:solidFill>
                  <a:ea typeface="宋体" pitchFamily="2" charset="-122"/>
                </a:rPr>
                <a:t>B</a:t>
              </a:r>
            </a:p>
          </p:txBody>
        </p:sp>
        <p:sp>
          <p:nvSpPr>
            <p:cNvPr id="62475" name="Text Box 8"/>
            <p:cNvSpPr txBox="1">
              <a:spLocks noChangeArrowheads="1"/>
            </p:cNvSpPr>
            <p:nvPr/>
          </p:nvSpPr>
          <p:spPr bwMode="auto">
            <a:xfrm>
              <a:off x="4752" y="3696"/>
              <a:ext cx="240" cy="28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dirty="0">
                  <a:solidFill>
                    <a:schemeClr val="bg2">
                      <a:lumMod val="10000"/>
                    </a:schemeClr>
                  </a:solidFill>
                  <a:ea typeface="宋体" pitchFamily="2" charset="-122"/>
                </a:rPr>
                <a:t>C</a:t>
              </a:r>
            </a:p>
          </p:txBody>
        </p:sp>
        <p:sp>
          <p:nvSpPr>
            <p:cNvPr id="62476" name="Text Box 9"/>
            <p:cNvSpPr txBox="1">
              <a:spLocks noChangeArrowheads="1"/>
            </p:cNvSpPr>
            <p:nvPr/>
          </p:nvSpPr>
          <p:spPr bwMode="auto">
            <a:xfrm>
              <a:off x="4128" y="3792"/>
              <a:ext cx="240" cy="28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dirty="0">
                  <a:solidFill>
                    <a:schemeClr val="bg2">
                      <a:lumMod val="10000"/>
                    </a:schemeClr>
                  </a:solidFill>
                  <a:ea typeface="宋体" pitchFamily="2" charset="-122"/>
                </a:rPr>
                <a:t>D</a:t>
              </a:r>
            </a:p>
          </p:txBody>
        </p:sp>
        <p:sp>
          <p:nvSpPr>
            <p:cNvPr id="62477" name="Text Box 10"/>
            <p:cNvSpPr txBox="1">
              <a:spLocks noChangeArrowheads="1"/>
            </p:cNvSpPr>
            <p:nvPr/>
          </p:nvSpPr>
          <p:spPr bwMode="auto">
            <a:xfrm>
              <a:off x="3792" y="3552"/>
              <a:ext cx="240" cy="28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dirty="0">
                  <a:solidFill>
                    <a:schemeClr val="bg2">
                      <a:lumMod val="10000"/>
                    </a:schemeClr>
                  </a:solidFill>
                  <a:ea typeface="宋体" pitchFamily="2" charset="-122"/>
                </a:rPr>
                <a:t>E</a:t>
              </a:r>
            </a:p>
          </p:txBody>
        </p:sp>
        <p:sp>
          <p:nvSpPr>
            <p:cNvPr id="62478" name="Text Box 11"/>
            <p:cNvSpPr txBox="1">
              <a:spLocks noChangeArrowheads="1"/>
            </p:cNvSpPr>
            <p:nvPr/>
          </p:nvSpPr>
          <p:spPr bwMode="auto">
            <a:xfrm>
              <a:off x="3744" y="3216"/>
              <a:ext cx="240" cy="28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dirty="0">
                  <a:solidFill>
                    <a:schemeClr val="bg2">
                      <a:lumMod val="10000"/>
                    </a:schemeClr>
                  </a:solidFill>
                  <a:ea typeface="宋体" pitchFamily="2" charset="-122"/>
                </a:rPr>
                <a:t>F</a:t>
              </a:r>
            </a:p>
          </p:txBody>
        </p:sp>
        <p:sp>
          <p:nvSpPr>
            <p:cNvPr id="62479" name="Text Box 12"/>
            <p:cNvSpPr txBox="1">
              <a:spLocks noChangeArrowheads="1"/>
            </p:cNvSpPr>
            <p:nvPr/>
          </p:nvSpPr>
          <p:spPr bwMode="auto">
            <a:xfrm>
              <a:off x="4272" y="2928"/>
              <a:ext cx="240" cy="28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dirty="0">
                  <a:solidFill>
                    <a:schemeClr val="bg2">
                      <a:lumMod val="10000"/>
                    </a:schemeClr>
                  </a:solidFill>
                  <a:ea typeface="宋体" pitchFamily="2" charset="-122"/>
                </a:rPr>
                <a:t>G</a:t>
              </a:r>
            </a:p>
          </p:txBody>
        </p:sp>
      </p:grpSp>
      <p:sp>
        <p:nvSpPr>
          <p:cNvPr id="699405" name="Text Box 13"/>
          <p:cNvSpPr txBox="1">
            <a:spLocks noChangeArrowheads="1"/>
          </p:cNvSpPr>
          <p:nvPr/>
        </p:nvSpPr>
        <p:spPr bwMode="auto">
          <a:xfrm>
            <a:off x="1150938" y="4419600"/>
            <a:ext cx="5029200" cy="90486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ACEGFDBA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是一条哈密顿回路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,</a:t>
            </a:r>
          </a:p>
          <a:p>
            <a:pPr>
              <a:spcBef>
                <a:spcPct val="20000"/>
              </a:spcBef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按此顺序就坐即可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.</a:t>
            </a:r>
          </a:p>
        </p:txBody>
      </p:sp>
      <p:sp>
        <p:nvSpPr>
          <p:cNvPr id="699407" name="Rectangle 15"/>
          <p:cNvSpPr>
            <a:spLocks noChangeArrowheads="1"/>
          </p:cNvSpPr>
          <p:nvPr/>
        </p:nvSpPr>
        <p:spPr bwMode="auto">
          <a:xfrm>
            <a:off x="701675" y="5589588"/>
            <a:ext cx="7651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zh-CN" altLang="en-US">
                <a:solidFill>
                  <a:srgbClr val="5E2CAE"/>
                </a:solidFill>
                <a:latin typeface="Arial" pitchFamily="34" charset="0"/>
                <a:ea typeface="宋体" pitchFamily="2" charset="-122"/>
              </a:rPr>
              <a:t>哈密顿图的实质是能将图中所有的顶点排在同一个圈中</a:t>
            </a:r>
            <a:r>
              <a:rPr kumimoji="0" lang="en-US" altLang="zh-CN">
                <a:solidFill>
                  <a:srgbClr val="5E2CAE"/>
                </a:solidFill>
                <a:latin typeface="Arial" pitchFamily="34" charset="0"/>
                <a:ea typeface="宋体" pitchFamily="2" charset="-122"/>
              </a:rPr>
              <a:t>.</a:t>
            </a:r>
          </a:p>
        </p:txBody>
      </p:sp>
      <p:sp>
        <p:nvSpPr>
          <p:cNvPr id="16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76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99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99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9395" grpId="0"/>
      <p:bldP spid="699405" grpId="0"/>
      <p:bldP spid="69940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56564" y="1316727"/>
            <a:ext cx="8084025" cy="222294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eaLnBrk="1" hangingPunct="1"/>
            <a:r>
              <a:rPr lang="zh-CN" altLang="en-US" sz="3200" dirty="0">
                <a:solidFill>
                  <a:srgbClr val="003399"/>
                </a:solidFill>
                <a:latin typeface="+mn-ea"/>
              </a:rPr>
              <a:t>修路</a:t>
            </a:r>
            <a:endParaRPr lang="zh-CN" altLang="en-US" sz="3200" i="1" dirty="0">
              <a:solidFill>
                <a:srgbClr val="003399"/>
              </a:solidFill>
              <a:latin typeface="+mn-ea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b="0" dirty="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</a:rPr>
              <a:t>  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在一个村里，有三家人分别住在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a,b,c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三处，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d,e,f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分别是村里的公用水井、商店、邮局，这三家人彼此交恶，现在他们想各自修路到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d,e,f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三个地方，又不在路上碰见，问如何设计修路路线？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828800" y="4539102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可能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828800" y="5396352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不可能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4603395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5460645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圆角矩形 14"/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6462713" y="3833813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Oval 5"/>
          <p:cNvSpPr>
            <a:spLocks noChangeArrowheads="1"/>
          </p:cNvSpPr>
          <p:nvPr/>
        </p:nvSpPr>
        <p:spPr bwMode="auto">
          <a:xfrm>
            <a:off x="8172450" y="3833813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Oval 6"/>
          <p:cNvSpPr>
            <a:spLocks noChangeArrowheads="1"/>
          </p:cNvSpPr>
          <p:nvPr/>
        </p:nvSpPr>
        <p:spPr bwMode="auto">
          <a:xfrm>
            <a:off x="8172450" y="4692518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Oval 7"/>
          <p:cNvSpPr>
            <a:spLocks noChangeArrowheads="1"/>
          </p:cNvSpPr>
          <p:nvPr/>
        </p:nvSpPr>
        <p:spPr bwMode="auto">
          <a:xfrm>
            <a:off x="7316788" y="3833813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Oval 8"/>
          <p:cNvSpPr>
            <a:spLocks noChangeArrowheads="1"/>
          </p:cNvSpPr>
          <p:nvPr/>
        </p:nvSpPr>
        <p:spPr bwMode="auto">
          <a:xfrm>
            <a:off x="6469835" y="4689475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Oval 9"/>
          <p:cNvSpPr>
            <a:spLocks noChangeArrowheads="1"/>
          </p:cNvSpPr>
          <p:nvPr/>
        </p:nvSpPr>
        <p:spPr bwMode="auto">
          <a:xfrm>
            <a:off x="7350125" y="4689475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Text Box 13"/>
          <p:cNvSpPr txBox="1">
            <a:spLocks noChangeArrowheads="1"/>
          </p:cNvSpPr>
          <p:nvPr/>
        </p:nvSpPr>
        <p:spPr bwMode="auto">
          <a:xfrm>
            <a:off x="6416675" y="3249613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</a:p>
        </p:txBody>
      </p:sp>
      <p:sp>
        <p:nvSpPr>
          <p:cNvPr id="29" name="Text Box 14"/>
          <p:cNvSpPr txBox="1">
            <a:spLocks noChangeArrowheads="1"/>
          </p:cNvSpPr>
          <p:nvPr/>
        </p:nvSpPr>
        <p:spPr bwMode="auto">
          <a:xfrm>
            <a:off x="7272338" y="3203575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</a:t>
            </a:r>
          </a:p>
        </p:txBody>
      </p:sp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8081963" y="3203575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</a:t>
            </a:r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6372225" y="5003800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</a:t>
            </a:r>
          </a:p>
        </p:txBody>
      </p:sp>
      <p:sp>
        <p:nvSpPr>
          <p:cNvPr id="32" name="Text Box 17"/>
          <p:cNvSpPr txBox="1">
            <a:spLocks noChangeArrowheads="1"/>
          </p:cNvSpPr>
          <p:nvPr/>
        </p:nvSpPr>
        <p:spPr bwMode="auto">
          <a:xfrm>
            <a:off x="7362825" y="5003800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8128000" y="5003800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</a:t>
            </a:r>
          </a:p>
        </p:txBody>
      </p:sp>
      <p:sp>
        <p:nvSpPr>
          <p:cNvPr id="34" name="矩形 33"/>
          <p:cNvSpPr/>
          <p:nvPr>
            <p:custDataLst>
              <p:tags r:id="rId8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文本框 38"/>
          <p:cNvSpPr txBox="1"/>
          <p:nvPr>
            <p:custDataLst>
              <p:tags r:id="rId9"/>
            </p:custDataLst>
          </p:nvPr>
        </p:nvSpPr>
        <p:spPr>
          <a:xfrm>
            <a:off x="9613900" y="6649997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40" name="文本框 39"/>
          <p:cNvSpPr txBox="1"/>
          <p:nvPr>
            <p:custDataLst>
              <p:tags r:id="rId10"/>
            </p:custDataLst>
          </p:nvPr>
        </p:nvSpPr>
        <p:spPr>
          <a:xfrm>
            <a:off x="9779000" y="1270000"/>
            <a:ext cx="3332480" cy="707886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这是非平面图，所以不可能在平面上不相交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38" name="组合 37"/>
          <p:cNvGrpSpPr/>
          <p:nvPr>
            <p:custDataLst>
              <p:tags r:id="rId11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35" name="RemarkBack"/>
            <p:cNvSpPr/>
            <p:nvPr>
              <p:custDataLst>
                <p:tags r:id="rId21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RemarkBlock"/>
            <p:cNvSpPr/>
            <p:nvPr>
              <p:custDataLst>
                <p:tags r:id="rId22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RemarkTitleText"/>
            <p:cNvSpPr txBox="1"/>
            <p:nvPr>
              <p:custDataLst>
                <p:tags r:id="rId23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18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RemarkBack"/>
          <p:cNvSpPr/>
          <p:nvPr>
            <p:custDataLst>
              <p:tags r:id="rId12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markBlock"/>
          <p:cNvSpPr/>
          <p:nvPr>
            <p:custDataLst>
              <p:tags r:id="rId13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markTitleText"/>
          <p:cNvSpPr txBox="1"/>
          <p:nvPr>
            <p:custDataLst>
              <p:tags r:id="rId14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180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0" name="组合 19"/>
          <p:cNvGrpSpPr/>
          <p:nvPr>
            <p:custDataLst>
              <p:tags r:id="rId1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/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/>
            <p:cNvSpPr txBox="1"/>
            <p:nvPr>
              <p:custDataLst>
                <p:tags r:id="rId1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2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1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1603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5"/>
          <p:cNvSpPr>
            <a:spLocks noChangeArrowheads="1"/>
          </p:cNvSpPr>
          <p:nvPr/>
        </p:nvSpPr>
        <p:spPr bwMode="auto">
          <a:xfrm>
            <a:off x="457200" y="1358900"/>
            <a:ext cx="8229600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一个小游戏</a:t>
            </a:r>
            <a:endParaRPr kumimoji="0" lang="zh-CN" altLang="en-US" i="1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问题是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:</a:t>
            </a: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每个人站在一个顶点上，在同一连线两端的人不能具有相同的姿势，那么最少需要多少种不同的姿势？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</p:txBody>
      </p:sp>
      <p:grpSp>
        <p:nvGrpSpPr>
          <p:cNvPr id="64516" name="Group 6"/>
          <p:cNvGrpSpPr>
            <a:grpSpLocks/>
          </p:cNvGrpSpPr>
          <p:nvPr/>
        </p:nvGrpSpPr>
        <p:grpSpPr bwMode="auto">
          <a:xfrm>
            <a:off x="1752600" y="2319972"/>
            <a:ext cx="5638800" cy="1981200"/>
            <a:chOff x="1104" y="1872"/>
            <a:chExt cx="3552" cy="1248"/>
          </a:xfrm>
        </p:grpSpPr>
        <p:sp>
          <p:nvSpPr>
            <p:cNvPr id="64517" name="Line 7"/>
            <p:cNvSpPr>
              <a:spLocks noChangeShapeType="1"/>
            </p:cNvSpPr>
            <p:nvPr/>
          </p:nvSpPr>
          <p:spPr bwMode="auto">
            <a:xfrm>
              <a:off x="1248" y="2016"/>
              <a:ext cx="0" cy="96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18" name="Line 8"/>
            <p:cNvSpPr>
              <a:spLocks noChangeShapeType="1"/>
            </p:cNvSpPr>
            <p:nvPr/>
          </p:nvSpPr>
          <p:spPr bwMode="auto">
            <a:xfrm>
              <a:off x="1248" y="2016"/>
              <a:ext cx="110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19" name="Line 9"/>
            <p:cNvSpPr>
              <a:spLocks noChangeShapeType="1"/>
            </p:cNvSpPr>
            <p:nvPr/>
          </p:nvSpPr>
          <p:spPr bwMode="auto">
            <a:xfrm>
              <a:off x="1248" y="2976"/>
              <a:ext cx="110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0" name="Line 10"/>
            <p:cNvSpPr>
              <a:spLocks noChangeShapeType="1"/>
            </p:cNvSpPr>
            <p:nvPr/>
          </p:nvSpPr>
          <p:spPr bwMode="auto">
            <a:xfrm>
              <a:off x="2304" y="2976"/>
              <a:ext cx="110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1" name="Line 11"/>
            <p:cNvSpPr>
              <a:spLocks noChangeShapeType="1"/>
            </p:cNvSpPr>
            <p:nvPr/>
          </p:nvSpPr>
          <p:spPr bwMode="auto">
            <a:xfrm>
              <a:off x="2304" y="2016"/>
              <a:ext cx="110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2" name="Line 12"/>
            <p:cNvSpPr>
              <a:spLocks noChangeShapeType="1"/>
            </p:cNvSpPr>
            <p:nvPr/>
          </p:nvSpPr>
          <p:spPr bwMode="auto">
            <a:xfrm>
              <a:off x="3408" y="2016"/>
              <a:ext cx="110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3" name="Line 13"/>
            <p:cNvSpPr>
              <a:spLocks noChangeShapeType="1"/>
            </p:cNvSpPr>
            <p:nvPr/>
          </p:nvSpPr>
          <p:spPr bwMode="auto">
            <a:xfrm>
              <a:off x="3408" y="2976"/>
              <a:ext cx="110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4" name="Line 14"/>
            <p:cNvSpPr>
              <a:spLocks noChangeShapeType="1"/>
            </p:cNvSpPr>
            <p:nvPr/>
          </p:nvSpPr>
          <p:spPr bwMode="auto">
            <a:xfrm>
              <a:off x="2352" y="2016"/>
              <a:ext cx="0" cy="96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5" name="Line 15"/>
            <p:cNvSpPr>
              <a:spLocks noChangeShapeType="1"/>
            </p:cNvSpPr>
            <p:nvPr/>
          </p:nvSpPr>
          <p:spPr bwMode="auto">
            <a:xfrm>
              <a:off x="3408" y="2016"/>
              <a:ext cx="0" cy="96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6" name="Line 16"/>
            <p:cNvSpPr>
              <a:spLocks noChangeShapeType="1"/>
            </p:cNvSpPr>
            <p:nvPr/>
          </p:nvSpPr>
          <p:spPr bwMode="auto">
            <a:xfrm>
              <a:off x="4512" y="2016"/>
              <a:ext cx="0" cy="96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7" name="Line 17"/>
            <p:cNvSpPr>
              <a:spLocks noChangeShapeType="1"/>
            </p:cNvSpPr>
            <p:nvPr/>
          </p:nvSpPr>
          <p:spPr bwMode="auto">
            <a:xfrm flipH="1">
              <a:off x="1248" y="2016"/>
              <a:ext cx="1104" cy="96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8" name="Line 18"/>
            <p:cNvSpPr>
              <a:spLocks noChangeShapeType="1"/>
            </p:cNvSpPr>
            <p:nvPr/>
          </p:nvSpPr>
          <p:spPr bwMode="auto">
            <a:xfrm flipH="1" flipV="1">
              <a:off x="2352" y="2016"/>
              <a:ext cx="1056" cy="96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9" name="Line 19"/>
            <p:cNvSpPr>
              <a:spLocks noChangeShapeType="1"/>
            </p:cNvSpPr>
            <p:nvPr/>
          </p:nvSpPr>
          <p:spPr bwMode="auto">
            <a:xfrm flipH="1">
              <a:off x="3408" y="2016"/>
              <a:ext cx="1104" cy="96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0" name="Oval 20"/>
            <p:cNvSpPr>
              <a:spLocks noChangeArrowheads="1"/>
            </p:cNvSpPr>
            <p:nvPr/>
          </p:nvSpPr>
          <p:spPr bwMode="auto">
            <a:xfrm>
              <a:off x="1104" y="187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1" name="Oval 21"/>
            <p:cNvSpPr>
              <a:spLocks noChangeArrowheads="1"/>
            </p:cNvSpPr>
            <p:nvPr/>
          </p:nvSpPr>
          <p:spPr bwMode="auto">
            <a:xfrm>
              <a:off x="2208" y="187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2" name="Oval 22"/>
            <p:cNvSpPr>
              <a:spLocks noChangeArrowheads="1"/>
            </p:cNvSpPr>
            <p:nvPr/>
          </p:nvSpPr>
          <p:spPr bwMode="auto">
            <a:xfrm>
              <a:off x="3264" y="187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3" name="Oval 23"/>
            <p:cNvSpPr>
              <a:spLocks noChangeArrowheads="1"/>
            </p:cNvSpPr>
            <p:nvPr/>
          </p:nvSpPr>
          <p:spPr bwMode="auto">
            <a:xfrm>
              <a:off x="4368" y="187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4" name="Oval 24"/>
            <p:cNvSpPr>
              <a:spLocks noChangeArrowheads="1"/>
            </p:cNvSpPr>
            <p:nvPr/>
          </p:nvSpPr>
          <p:spPr bwMode="auto">
            <a:xfrm>
              <a:off x="1104" y="283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5" name="Oval 25"/>
            <p:cNvSpPr>
              <a:spLocks noChangeArrowheads="1"/>
            </p:cNvSpPr>
            <p:nvPr/>
          </p:nvSpPr>
          <p:spPr bwMode="auto">
            <a:xfrm>
              <a:off x="2208" y="283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6" name="Oval 26"/>
            <p:cNvSpPr>
              <a:spLocks noChangeArrowheads="1"/>
            </p:cNvSpPr>
            <p:nvPr/>
          </p:nvSpPr>
          <p:spPr bwMode="auto">
            <a:xfrm>
              <a:off x="3264" y="283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7" name="Oval 27"/>
            <p:cNvSpPr>
              <a:spLocks noChangeArrowheads="1"/>
            </p:cNvSpPr>
            <p:nvPr/>
          </p:nvSpPr>
          <p:spPr bwMode="auto">
            <a:xfrm>
              <a:off x="4368" y="283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6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7897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457200" y="1358900"/>
            <a:ext cx="8229600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一个小游戏</a:t>
            </a:r>
            <a:endParaRPr kumimoji="0" lang="zh-CN" altLang="en-US" i="1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问题是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:</a:t>
            </a: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每个人站在一个顶点上，在同一连线两端的人不能具有相同的姿势，那么最少需要多少种不同的姿势？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</p:txBody>
      </p:sp>
      <p:grpSp>
        <p:nvGrpSpPr>
          <p:cNvPr id="65540" name="Group 26"/>
          <p:cNvGrpSpPr>
            <a:grpSpLocks/>
          </p:cNvGrpSpPr>
          <p:nvPr/>
        </p:nvGrpSpPr>
        <p:grpSpPr bwMode="auto">
          <a:xfrm>
            <a:off x="896938" y="2647950"/>
            <a:ext cx="2887662" cy="958850"/>
            <a:chOff x="2470" y="1680"/>
            <a:chExt cx="2640" cy="928"/>
          </a:xfrm>
        </p:grpSpPr>
        <p:sp>
          <p:nvSpPr>
            <p:cNvPr id="65554" name="Line 27"/>
            <p:cNvSpPr>
              <a:spLocks noChangeShapeType="1"/>
            </p:cNvSpPr>
            <p:nvPr/>
          </p:nvSpPr>
          <p:spPr bwMode="auto">
            <a:xfrm>
              <a:off x="2555" y="1787"/>
              <a:ext cx="0" cy="71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5" name="Line 28"/>
            <p:cNvSpPr>
              <a:spLocks noChangeShapeType="1"/>
            </p:cNvSpPr>
            <p:nvPr/>
          </p:nvSpPr>
          <p:spPr bwMode="auto">
            <a:xfrm>
              <a:off x="2555" y="1787"/>
              <a:ext cx="821" cy="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6" name="Line 29"/>
            <p:cNvSpPr>
              <a:spLocks noChangeShapeType="1"/>
            </p:cNvSpPr>
            <p:nvPr/>
          </p:nvSpPr>
          <p:spPr bwMode="auto">
            <a:xfrm>
              <a:off x="2555" y="2501"/>
              <a:ext cx="821" cy="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7" name="Line 30"/>
            <p:cNvSpPr>
              <a:spLocks noChangeShapeType="1"/>
            </p:cNvSpPr>
            <p:nvPr/>
          </p:nvSpPr>
          <p:spPr bwMode="auto">
            <a:xfrm>
              <a:off x="3340" y="2501"/>
              <a:ext cx="820" cy="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8" name="Line 31"/>
            <p:cNvSpPr>
              <a:spLocks noChangeShapeType="1"/>
            </p:cNvSpPr>
            <p:nvPr/>
          </p:nvSpPr>
          <p:spPr bwMode="auto">
            <a:xfrm>
              <a:off x="3340" y="1787"/>
              <a:ext cx="820" cy="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9" name="Line 32"/>
            <p:cNvSpPr>
              <a:spLocks noChangeShapeType="1"/>
            </p:cNvSpPr>
            <p:nvPr/>
          </p:nvSpPr>
          <p:spPr bwMode="auto">
            <a:xfrm>
              <a:off x="4160" y="1787"/>
              <a:ext cx="821" cy="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0" name="Line 33"/>
            <p:cNvSpPr>
              <a:spLocks noChangeShapeType="1"/>
            </p:cNvSpPr>
            <p:nvPr/>
          </p:nvSpPr>
          <p:spPr bwMode="auto">
            <a:xfrm>
              <a:off x="4160" y="2501"/>
              <a:ext cx="821" cy="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1" name="Line 34"/>
            <p:cNvSpPr>
              <a:spLocks noChangeShapeType="1"/>
            </p:cNvSpPr>
            <p:nvPr/>
          </p:nvSpPr>
          <p:spPr bwMode="auto">
            <a:xfrm>
              <a:off x="3376" y="1787"/>
              <a:ext cx="0" cy="71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2" name="Line 35"/>
            <p:cNvSpPr>
              <a:spLocks noChangeShapeType="1"/>
            </p:cNvSpPr>
            <p:nvPr/>
          </p:nvSpPr>
          <p:spPr bwMode="auto">
            <a:xfrm>
              <a:off x="4160" y="1787"/>
              <a:ext cx="0" cy="71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3" name="Line 36"/>
            <p:cNvSpPr>
              <a:spLocks noChangeShapeType="1"/>
            </p:cNvSpPr>
            <p:nvPr/>
          </p:nvSpPr>
          <p:spPr bwMode="auto">
            <a:xfrm>
              <a:off x="4981" y="1787"/>
              <a:ext cx="0" cy="71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4" name="Line 37"/>
            <p:cNvSpPr>
              <a:spLocks noChangeShapeType="1"/>
            </p:cNvSpPr>
            <p:nvPr/>
          </p:nvSpPr>
          <p:spPr bwMode="auto">
            <a:xfrm flipH="1">
              <a:off x="2555" y="1787"/>
              <a:ext cx="821" cy="71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5" name="Line 38"/>
            <p:cNvSpPr>
              <a:spLocks noChangeShapeType="1"/>
            </p:cNvSpPr>
            <p:nvPr/>
          </p:nvSpPr>
          <p:spPr bwMode="auto">
            <a:xfrm flipH="1" flipV="1">
              <a:off x="2544" y="1776"/>
              <a:ext cx="816" cy="72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6" name="Line 39"/>
            <p:cNvSpPr>
              <a:spLocks noChangeShapeType="1"/>
            </p:cNvSpPr>
            <p:nvPr/>
          </p:nvSpPr>
          <p:spPr bwMode="auto">
            <a:xfrm flipH="1">
              <a:off x="4160" y="1787"/>
              <a:ext cx="821" cy="71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7" name="Oval 40"/>
            <p:cNvSpPr>
              <a:spLocks noChangeArrowheads="1"/>
            </p:cNvSpPr>
            <p:nvPr/>
          </p:nvSpPr>
          <p:spPr bwMode="auto">
            <a:xfrm>
              <a:off x="2470" y="1680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8" name="Oval 41"/>
            <p:cNvSpPr>
              <a:spLocks noChangeArrowheads="1"/>
            </p:cNvSpPr>
            <p:nvPr/>
          </p:nvSpPr>
          <p:spPr bwMode="auto">
            <a:xfrm>
              <a:off x="4896" y="1680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9" name="Oval 42"/>
            <p:cNvSpPr>
              <a:spLocks noChangeArrowheads="1"/>
            </p:cNvSpPr>
            <p:nvPr/>
          </p:nvSpPr>
          <p:spPr bwMode="auto">
            <a:xfrm>
              <a:off x="2470" y="2394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0" name="Line 43"/>
            <p:cNvSpPr>
              <a:spLocks noChangeShapeType="1"/>
            </p:cNvSpPr>
            <p:nvPr/>
          </p:nvSpPr>
          <p:spPr bwMode="auto">
            <a:xfrm flipH="1">
              <a:off x="3360" y="1776"/>
              <a:ext cx="821" cy="71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1" name="Line 44"/>
            <p:cNvSpPr>
              <a:spLocks noChangeShapeType="1"/>
            </p:cNvSpPr>
            <p:nvPr/>
          </p:nvSpPr>
          <p:spPr bwMode="auto">
            <a:xfrm flipH="1" flipV="1">
              <a:off x="3349" y="1765"/>
              <a:ext cx="816" cy="72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2" name="Line 45"/>
            <p:cNvSpPr>
              <a:spLocks noChangeShapeType="1"/>
            </p:cNvSpPr>
            <p:nvPr/>
          </p:nvSpPr>
          <p:spPr bwMode="auto">
            <a:xfrm flipH="1" flipV="1">
              <a:off x="4176" y="1776"/>
              <a:ext cx="816" cy="72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3" name="Oval 46"/>
            <p:cNvSpPr>
              <a:spLocks noChangeArrowheads="1"/>
            </p:cNvSpPr>
            <p:nvPr/>
          </p:nvSpPr>
          <p:spPr bwMode="auto">
            <a:xfrm>
              <a:off x="3291" y="1680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4" name="Oval 47"/>
            <p:cNvSpPr>
              <a:spLocks noChangeArrowheads="1"/>
            </p:cNvSpPr>
            <p:nvPr/>
          </p:nvSpPr>
          <p:spPr bwMode="auto">
            <a:xfrm>
              <a:off x="4075" y="1680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5" name="Oval 48"/>
            <p:cNvSpPr>
              <a:spLocks noChangeArrowheads="1"/>
            </p:cNvSpPr>
            <p:nvPr/>
          </p:nvSpPr>
          <p:spPr bwMode="auto">
            <a:xfrm>
              <a:off x="3291" y="2394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6" name="Oval 49"/>
            <p:cNvSpPr>
              <a:spLocks noChangeArrowheads="1"/>
            </p:cNvSpPr>
            <p:nvPr/>
          </p:nvSpPr>
          <p:spPr bwMode="auto">
            <a:xfrm>
              <a:off x="4075" y="2394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7" name="Oval 50"/>
            <p:cNvSpPr>
              <a:spLocks noChangeArrowheads="1"/>
            </p:cNvSpPr>
            <p:nvPr/>
          </p:nvSpPr>
          <p:spPr bwMode="auto">
            <a:xfrm>
              <a:off x="4896" y="2378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Group 64"/>
          <p:cNvGrpSpPr>
            <a:grpSpLocks/>
          </p:cNvGrpSpPr>
          <p:nvPr/>
        </p:nvGrpSpPr>
        <p:grpSpPr bwMode="auto">
          <a:xfrm>
            <a:off x="4938713" y="1863725"/>
            <a:ext cx="2930525" cy="2667000"/>
            <a:chOff x="2897" y="1078"/>
            <a:chExt cx="1846" cy="1680"/>
          </a:xfrm>
        </p:grpSpPr>
        <p:sp>
          <p:nvSpPr>
            <p:cNvPr id="65542" name="Freeform 52"/>
            <p:cNvSpPr>
              <a:spLocks/>
            </p:cNvSpPr>
            <p:nvPr/>
          </p:nvSpPr>
          <p:spPr bwMode="auto">
            <a:xfrm>
              <a:off x="2993" y="1174"/>
              <a:ext cx="1440" cy="1104"/>
            </a:xfrm>
            <a:custGeom>
              <a:avLst/>
              <a:gdLst>
                <a:gd name="T0" fmla="*/ 0 w 1440"/>
                <a:gd name="T1" fmla="*/ 1104 h 1104"/>
                <a:gd name="T2" fmla="*/ 240 w 1440"/>
                <a:gd name="T3" fmla="*/ 480 h 1104"/>
                <a:gd name="T4" fmla="*/ 528 w 1440"/>
                <a:gd name="T5" fmla="*/ 1104 h 1104"/>
                <a:gd name="T6" fmla="*/ 816 w 1440"/>
                <a:gd name="T7" fmla="*/ 0 h 1104"/>
                <a:gd name="T8" fmla="*/ 1104 w 1440"/>
                <a:gd name="T9" fmla="*/ 1104 h 1104"/>
                <a:gd name="T10" fmla="*/ 240 w 1440"/>
                <a:gd name="T11" fmla="*/ 480 h 1104"/>
                <a:gd name="T12" fmla="*/ 1440 w 1440"/>
                <a:gd name="T13" fmla="*/ 432 h 1104"/>
                <a:gd name="T14" fmla="*/ 528 w 1440"/>
                <a:gd name="T15" fmla="*/ 1104 h 1104"/>
                <a:gd name="T16" fmla="*/ 1104 w 1440"/>
                <a:gd name="T17" fmla="*/ 1104 h 1104"/>
                <a:gd name="T18" fmla="*/ 1440 w 1440"/>
                <a:gd name="T19" fmla="*/ 432 h 1104"/>
                <a:gd name="T20" fmla="*/ 816 w 1440"/>
                <a:gd name="T21" fmla="*/ 0 h 1104"/>
                <a:gd name="T22" fmla="*/ 240 w 1440"/>
                <a:gd name="T23" fmla="*/ 480 h 110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440"/>
                <a:gd name="T37" fmla="*/ 0 h 1104"/>
                <a:gd name="T38" fmla="*/ 1440 w 1440"/>
                <a:gd name="T39" fmla="*/ 1104 h 110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440" h="1104">
                  <a:moveTo>
                    <a:pt x="0" y="1104"/>
                  </a:moveTo>
                  <a:lnTo>
                    <a:pt x="240" y="480"/>
                  </a:lnTo>
                  <a:lnTo>
                    <a:pt x="528" y="1104"/>
                  </a:lnTo>
                  <a:lnTo>
                    <a:pt x="816" y="0"/>
                  </a:lnTo>
                  <a:lnTo>
                    <a:pt x="1104" y="1104"/>
                  </a:lnTo>
                  <a:lnTo>
                    <a:pt x="240" y="480"/>
                  </a:lnTo>
                  <a:lnTo>
                    <a:pt x="1440" y="432"/>
                  </a:lnTo>
                  <a:lnTo>
                    <a:pt x="528" y="1104"/>
                  </a:lnTo>
                  <a:lnTo>
                    <a:pt x="1104" y="1104"/>
                  </a:lnTo>
                  <a:lnTo>
                    <a:pt x="1440" y="432"/>
                  </a:lnTo>
                  <a:lnTo>
                    <a:pt x="816" y="0"/>
                  </a:lnTo>
                  <a:lnTo>
                    <a:pt x="240" y="480"/>
                  </a:lnTo>
                </a:path>
              </a:pathLst>
            </a:custGeom>
            <a:noFill/>
            <a:ln w="63500" cap="flat" cmpd="sng">
              <a:solidFill>
                <a:srgbClr val="9900FF"/>
              </a:solidFill>
              <a:prstDash val="solid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43" name="Line 53"/>
            <p:cNvSpPr>
              <a:spLocks noChangeShapeType="1"/>
            </p:cNvSpPr>
            <p:nvPr/>
          </p:nvSpPr>
          <p:spPr bwMode="auto">
            <a:xfrm rot="10800000">
              <a:off x="4433" y="1606"/>
              <a:ext cx="192" cy="672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44" name="Line 54"/>
            <p:cNvSpPr>
              <a:spLocks noChangeShapeType="1"/>
            </p:cNvSpPr>
            <p:nvPr/>
          </p:nvSpPr>
          <p:spPr bwMode="auto">
            <a:xfrm rot="10800000">
              <a:off x="2993" y="2278"/>
              <a:ext cx="816" cy="38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45" name="Line 55"/>
            <p:cNvSpPr>
              <a:spLocks noChangeShapeType="1"/>
            </p:cNvSpPr>
            <p:nvPr/>
          </p:nvSpPr>
          <p:spPr bwMode="auto">
            <a:xfrm rot="10800000" flipV="1">
              <a:off x="3809" y="2278"/>
              <a:ext cx="816" cy="38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46" name="Oval 56"/>
            <p:cNvSpPr>
              <a:spLocks noChangeArrowheads="1"/>
            </p:cNvSpPr>
            <p:nvPr/>
          </p:nvSpPr>
          <p:spPr bwMode="auto">
            <a:xfrm rot="10800000">
              <a:off x="3713" y="2544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47" name="Oval 57"/>
            <p:cNvSpPr>
              <a:spLocks noChangeArrowheads="1"/>
            </p:cNvSpPr>
            <p:nvPr/>
          </p:nvSpPr>
          <p:spPr bwMode="auto">
            <a:xfrm rot="10800000">
              <a:off x="3713" y="1078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48" name="Oval 58"/>
            <p:cNvSpPr>
              <a:spLocks noChangeArrowheads="1"/>
            </p:cNvSpPr>
            <p:nvPr/>
          </p:nvSpPr>
          <p:spPr bwMode="auto">
            <a:xfrm rot="10800000">
              <a:off x="4529" y="2182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49" name="Oval 59"/>
            <p:cNvSpPr>
              <a:spLocks noChangeArrowheads="1"/>
            </p:cNvSpPr>
            <p:nvPr/>
          </p:nvSpPr>
          <p:spPr bwMode="auto">
            <a:xfrm rot="10800000">
              <a:off x="2897" y="2182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0" name="Oval 60"/>
            <p:cNvSpPr>
              <a:spLocks noChangeArrowheads="1"/>
            </p:cNvSpPr>
            <p:nvPr/>
          </p:nvSpPr>
          <p:spPr bwMode="auto">
            <a:xfrm rot="10800000">
              <a:off x="3137" y="1558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1" name="Oval 61"/>
            <p:cNvSpPr>
              <a:spLocks noChangeArrowheads="1"/>
            </p:cNvSpPr>
            <p:nvPr/>
          </p:nvSpPr>
          <p:spPr bwMode="auto">
            <a:xfrm rot="10800000">
              <a:off x="4337" y="1510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2" name="Oval 62"/>
            <p:cNvSpPr>
              <a:spLocks noChangeArrowheads="1"/>
            </p:cNvSpPr>
            <p:nvPr/>
          </p:nvSpPr>
          <p:spPr bwMode="auto">
            <a:xfrm rot="10800000">
              <a:off x="4001" y="2182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3" name="Oval 63"/>
            <p:cNvSpPr>
              <a:spLocks noChangeArrowheads="1"/>
            </p:cNvSpPr>
            <p:nvPr/>
          </p:nvSpPr>
          <p:spPr bwMode="auto">
            <a:xfrm rot="10800000">
              <a:off x="3425" y="2182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2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1"/>
          </p:nvPr>
        </p:nvSpPr>
        <p:spPr>
          <a:xfrm>
            <a:off x="8740850" y="6444335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454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3" name="Rectangle 3"/>
          <p:cNvSpPr>
            <a:spLocks noChangeArrowheads="1"/>
          </p:cNvSpPr>
          <p:nvPr/>
        </p:nvSpPr>
        <p:spPr bwMode="auto">
          <a:xfrm>
            <a:off x="457200" y="1158875"/>
            <a:ext cx="8229600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会议桌问题</a:t>
            </a:r>
            <a:endParaRPr kumimoji="0" lang="zh-CN" altLang="en-US" i="1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问题是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:</a:t>
            </a: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怎样安排他们的座位才能满足条件？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66564" name="Rectangle 26"/>
          <p:cNvSpPr>
            <a:spLocks noChangeArrowheads="1"/>
          </p:cNvSpPr>
          <p:nvPr/>
        </p:nvSpPr>
        <p:spPr bwMode="auto">
          <a:xfrm>
            <a:off x="990600" y="2286000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5" name="Rectangle 27"/>
          <p:cNvSpPr>
            <a:spLocks noChangeArrowheads="1"/>
          </p:cNvSpPr>
          <p:nvPr/>
        </p:nvSpPr>
        <p:spPr bwMode="auto">
          <a:xfrm>
            <a:off x="990600" y="3733800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6" name="Rectangle 28"/>
          <p:cNvSpPr>
            <a:spLocks noChangeArrowheads="1"/>
          </p:cNvSpPr>
          <p:nvPr/>
        </p:nvSpPr>
        <p:spPr bwMode="auto">
          <a:xfrm>
            <a:off x="2971800" y="3733800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7" name="Rectangle 29"/>
          <p:cNvSpPr>
            <a:spLocks noChangeArrowheads="1"/>
          </p:cNvSpPr>
          <p:nvPr/>
        </p:nvSpPr>
        <p:spPr bwMode="auto">
          <a:xfrm>
            <a:off x="2971800" y="2286000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8" name="Rectangle 30"/>
          <p:cNvSpPr>
            <a:spLocks noChangeArrowheads="1"/>
          </p:cNvSpPr>
          <p:nvPr/>
        </p:nvSpPr>
        <p:spPr bwMode="auto">
          <a:xfrm>
            <a:off x="1143000" y="19812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9" name="Rectangle 31"/>
          <p:cNvSpPr>
            <a:spLocks noChangeArrowheads="1"/>
          </p:cNvSpPr>
          <p:nvPr/>
        </p:nvSpPr>
        <p:spPr bwMode="auto">
          <a:xfrm>
            <a:off x="1981200" y="19812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0" name="Rectangle 32"/>
          <p:cNvSpPr>
            <a:spLocks noChangeArrowheads="1"/>
          </p:cNvSpPr>
          <p:nvPr/>
        </p:nvSpPr>
        <p:spPr bwMode="auto">
          <a:xfrm>
            <a:off x="1143000" y="30940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1" name="Rectangle 33"/>
          <p:cNvSpPr>
            <a:spLocks noChangeArrowheads="1"/>
          </p:cNvSpPr>
          <p:nvPr/>
        </p:nvSpPr>
        <p:spPr bwMode="auto">
          <a:xfrm>
            <a:off x="1981200" y="30940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2" name="Rectangle 34"/>
          <p:cNvSpPr>
            <a:spLocks noChangeArrowheads="1"/>
          </p:cNvSpPr>
          <p:nvPr/>
        </p:nvSpPr>
        <p:spPr bwMode="auto">
          <a:xfrm>
            <a:off x="3124200" y="19812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3" name="Rectangle 35"/>
          <p:cNvSpPr>
            <a:spLocks noChangeArrowheads="1"/>
          </p:cNvSpPr>
          <p:nvPr/>
        </p:nvSpPr>
        <p:spPr bwMode="auto">
          <a:xfrm>
            <a:off x="3962400" y="19812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4" name="Rectangle 36"/>
          <p:cNvSpPr>
            <a:spLocks noChangeArrowheads="1"/>
          </p:cNvSpPr>
          <p:nvPr/>
        </p:nvSpPr>
        <p:spPr bwMode="auto">
          <a:xfrm>
            <a:off x="3124200" y="30940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5" name="Rectangle 37"/>
          <p:cNvSpPr>
            <a:spLocks noChangeArrowheads="1"/>
          </p:cNvSpPr>
          <p:nvPr/>
        </p:nvSpPr>
        <p:spPr bwMode="auto">
          <a:xfrm>
            <a:off x="3962400" y="30940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6" name="Rectangle 38"/>
          <p:cNvSpPr>
            <a:spLocks noChangeArrowheads="1"/>
          </p:cNvSpPr>
          <p:nvPr/>
        </p:nvSpPr>
        <p:spPr bwMode="auto">
          <a:xfrm>
            <a:off x="1143000" y="34290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7" name="Rectangle 39"/>
          <p:cNvSpPr>
            <a:spLocks noChangeArrowheads="1"/>
          </p:cNvSpPr>
          <p:nvPr/>
        </p:nvSpPr>
        <p:spPr bwMode="auto">
          <a:xfrm>
            <a:off x="1981200" y="34290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8" name="Rectangle 40"/>
          <p:cNvSpPr>
            <a:spLocks noChangeArrowheads="1"/>
          </p:cNvSpPr>
          <p:nvPr/>
        </p:nvSpPr>
        <p:spPr bwMode="auto">
          <a:xfrm>
            <a:off x="1143000" y="4541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9" name="Rectangle 41"/>
          <p:cNvSpPr>
            <a:spLocks noChangeArrowheads="1"/>
          </p:cNvSpPr>
          <p:nvPr/>
        </p:nvSpPr>
        <p:spPr bwMode="auto">
          <a:xfrm>
            <a:off x="1981200" y="4541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80" name="Rectangle 42"/>
          <p:cNvSpPr>
            <a:spLocks noChangeArrowheads="1"/>
          </p:cNvSpPr>
          <p:nvPr/>
        </p:nvSpPr>
        <p:spPr bwMode="auto">
          <a:xfrm>
            <a:off x="3124200" y="34290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81" name="Rectangle 43"/>
          <p:cNvSpPr>
            <a:spLocks noChangeArrowheads="1"/>
          </p:cNvSpPr>
          <p:nvPr/>
        </p:nvSpPr>
        <p:spPr bwMode="auto">
          <a:xfrm>
            <a:off x="3962400" y="34290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82" name="Rectangle 44"/>
          <p:cNvSpPr>
            <a:spLocks noChangeArrowheads="1"/>
          </p:cNvSpPr>
          <p:nvPr/>
        </p:nvSpPr>
        <p:spPr bwMode="auto">
          <a:xfrm>
            <a:off x="3124200" y="4541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83" name="Rectangle 45"/>
          <p:cNvSpPr>
            <a:spLocks noChangeArrowheads="1"/>
          </p:cNvSpPr>
          <p:nvPr/>
        </p:nvSpPr>
        <p:spPr bwMode="auto">
          <a:xfrm>
            <a:off x="3962400" y="4541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722313" y="1692275"/>
            <a:ext cx="7850187" cy="2422525"/>
            <a:chOff x="575" y="1680"/>
            <a:chExt cx="4945" cy="1526"/>
          </a:xfrm>
        </p:grpSpPr>
        <p:sp>
          <p:nvSpPr>
            <p:cNvPr id="66589" name="Text Box 47"/>
            <p:cNvSpPr txBox="1">
              <a:spLocks noChangeArrowheads="1"/>
            </p:cNvSpPr>
            <p:nvPr/>
          </p:nvSpPr>
          <p:spPr bwMode="auto">
            <a:xfrm>
              <a:off x="3552" y="2764"/>
              <a:ext cx="1968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zh-CN" altLang="en-US" sz="2000">
                  <a:solidFill>
                    <a:srgbClr val="003399"/>
                  </a:solidFill>
                  <a:latin typeface="Arial" pitchFamily="34" charset="0"/>
                  <a:ea typeface="宋体" pitchFamily="2" charset="-122"/>
                </a:rPr>
                <a:t>坐在同一行的</a:t>
              </a:r>
              <a:r>
                <a:rPr kumimoji="0" lang="en-US" altLang="zh-CN" sz="2000">
                  <a:solidFill>
                    <a:srgbClr val="003399"/>
                  </a:solidFill>
                  <a:latin typeface="Arial" pitchFamily="34" charset="0"/>
                  <a:ea typeface="宋体" pitchFamily="2" charset="-122"/>
                </a:rPr>
                <a:t>4</a:t>
              </a:r>
              <a:r>
                <a:rPr kumimoji="0" lang="zh-CN" altLang="en-US" sz="2000">
                  <a:solidFill>
                    <a:srgbClr val="003399"/>
                  </a:solidFill>
                  <a:latin typeface="Arial" pitchFamily="34" charset="0"/>
                  <a:ea typeface="宋体" pitchFamily="2" charset="-122"/>
                </a:rPr>
                <a:t>个人必须具有不同的专业</a:t>
              </a:r>
              <a:endParaRPr kumimoji="0" lang="zh-CN" altLang="en-US" sz="2000">
                <a:solidFill>
                  <a:srgbClr val="003399"/>
                </a:solidFill>
                <a:latin typeface="Times" charset="0"/>
                <a:ea typeface="宋体" pitchFamily="2" charset="-122"/>
              </a:endParaRPr>
            </a:p>
          </p:txBody>
        </p:sp>
        <p:sp>
          <p:nvSpPr>
            <p:cNvPr id="66590" name="Oval 48"/>
            <p:cNvSpPr>
              <a:spLocks noChangeArrowheads="1"/>
            </p:cNvSpPr>
            <p:nvPr/>
          </p:nvSpPr>
          <p:spPr bwMode="auto">
            <a:xfrm>
              <a:off x="575" y="1680"/>
              <a:ext cx="2689" cy="53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6210" name="Text Box 50"/>
          <p:cNvSpPr txBox="1">
            <a:spLocks noChangeArrowheads="1"/>
          </p:cNvSpPr>
          <p:nvPr/>
        </p:nvSpPr>
        <p:spPr bwMode="auto">
          <a:xfrm>
            <a:off x="5448300" y="4183063"/>
            <a:ext cx="3124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坐在同一列的</a:t>
            </a:r>
            <a:r>
              <a:rPr kumimoji="0" lang="en-US" altLang="zh-CN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4</a:t>
            </a:r>
            <a:r>
              <a:rPr kumimoji="0" lang="zh-CN" altLang="en-US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个人也必须具有不同的专业</a:t>
            </a:r>
            <a:endParaRPr kumimoji="0" lang="zh-CN" altLang="en-US" sz="2000">
              <a:solidFill>
                <a:srgbClr val="003399"/>
              </a:solidFill>
              <a:latin typeface="Times" charset="0"/>
              <a:ea typeface="宋体" pitchFamily="2" charset="-122"/>
            </a:endParaRPr>
          </a:p>
        </p:txBody>
      </p:sp>
      <p:sp>
        <p:nvSpPr>
          <p:cNvPr id="476211" name="Oval 51"/>
          <p:cNvSpPr>
            <a:spLocks noChangeArrowheads="1"/>
          </p:cNvSpPr>
          <p:nvPr/>
        </p:nvSpPr>
        <p:spPr bwMode="auto">
          <a:xfrm rot="-5400000">
            <a:off x="632618" y="2850357"/>
            <a:ext cx="3382963" cy="1066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212" name="Text Box 52"/>
          <p:cNvSpPr txBox="1">
            <a:spLocks noChangeArrowheads="1"/>
          </p:cNvSpPr>
          <p:nvPr/>
        </p:nvSpPr>
        <p:spPr bwMode="auto">
          <a:xfrm>
            <a:off x="5448300" y="1279525"/>
            <a:ext cx="3124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CN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16</a:t>
            </a:r>
            <a:r>
              <a:rPr kumimoji="0" lang="zh-CN" altLang="en-US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个人来自</a:t>
            </a:r>
            <a:r>
              <a:rPr kumimoji="0" lang="en-US" altLang="zh-CN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4</a:t>
            </a:r>
            <a:r>
              <a:rPr kumimoji="0" lang="zh-CN" altLang="en-US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个不同的专业领域，每个专业</a:t>
            </a:r>
            <a:r>
              <a:rPr kumimoji="0" lang="en-US" altLang="zh-CN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4</a:t>
            </a:r>
            <a:r>
              <a:rPr kumimoji="0" lang="zh-CN" altLang="en-US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个人</a:t>
            </a:r>
            <a:endParaRPr kumimoji="0" lang="zh-CN" altLang="en-US" sz="2000">
              <a:solidFill>
                <a:srgbClr val="003399"/>
              </a:solidFill>
              <a:latin typeface="Times" charset="0"/>
              <a:ea typeface="宋体" pitchFamily="2" charset="-122"/>
            </a:endParaRPr>
          </a:p>
        </p:txBody>
      </p:sp>
      <p:sp>
        <p:nvSpPr>
          <p:cNvPr id="476213" name="Text Box 53"/>
          <p:cNvSpPr txBox="1">
            <a:spLocks noChangeArrowheads="1"/>
          </p:cNvSpPr>
          <p:nvPr/>
        </p:nvSpPr>
        <p:spPr bwMode="auto">
          <a:xfrm>
            <a:off x="5448300" y="2392363"/>
            <a:ext cx="3124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同一桌上的</a:t>
            </a:r>
            <a:r>
              <a:rPr kumimoji="0" lang="en-US" altLang="zh-CN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4</a:t>
            </a:r>
            <a:r>
              <a:rPr kumimoji="0" lang="zh-CN" altLang="en-US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个人必须具有不同的专业</a:t>
            </a:r>
            <a:endParaRPr kumimoji="0" lang="zh-CN" altLang="en-US" sz="2000">
              <a:solidFill>
                <a:srgbClr val="003399"/>
              </a:solidFill>
              <a:latin typeface="Times" charset="0"/>
              <a:ea typeface="宋体" pitchFamily="2" charset="-122"/>
            </a:endParaRPr>
          </a:p>
        </p:txBody>
      </p:sp>
      <p:sp>
        <p:nvSpPr>
          <p:cNvPr id="31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094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6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6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210" grpId="0"/>
      <p:bldP spid="476211" grpId="0" animBg="1"/>
      <p:bldP spid="476212" grpId="0"/>
      <p:bldP spid="4762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457200" y="1158875"/>
            <a:ext cx="8229600" cy="5330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会议桌问题</a:t>
            </a:r>
            <a:endParaRPr kumimoji="0" lang="zh-CN" altLang="en-US" i="1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问题是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:</a:t>
            </a: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怎样安排他们的座位才能满足条件？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67588" name="Text Box 25"/>
          <p:cNvSpPr txBox="1">
            <a:spLocks noChangeArrowheads="1"/>
          </p:cNvSpPr>
          <p:nvPr/>
        </p:nvSpPr>
        <p:spPr bwMode="auto">
          <a:xfrm>
            <a:off x="5448300" y="3413125"/>
            <a:ext cx="3124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坐在同一行的</a:t>
            </a:r>
            <a:r>
              <a:rPr kumimoji="0" lang="en-US" altLang="zh-CN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4</a:t>
            </a:r>
            <a:r>
              <a:rPr kumimoji="0" lang="zh-CN" altLang="en-US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个人必须具有不同的专业</a:t>
            </a:r>
            <a:endParaRPr kumimoji="0" lang="zh-CN" altLang="en-US" sz="2000" b="0">
              <a:solidFill>
                <a:srgbClr val="003399"/>
              </a:solidFill>
              <a:latin typeface="Times" charset="0"/>
              <a:ea typeface="宋体" pitchFamily="2" charset="-122"/>
            </a:endParaRPr>
          </a:p>
        </p:txBody>
      </p:sp>
      <p:sp>
        <p:nvSpPr>
          <p:cNvPr id="67589" name="Text Box 27"/>
          <p:cNvSpPr txBox="1">
            <a:spLocks noChangeArrowheads="1"/>
          </p:cNvSpPr>
          <p:nvPr/>
        </p:nvSpPr>
        <p:spPr bwMode="auto">
          <a:xfrm>
            <a:off x="5448300" y="4183063"/>
            <a:ext cx="3124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坐在同一列的</a:t>
            </a:r>
            <a:r>
              <a:rPr kumimoji="0" lang="en-US" altLang="zh-CN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4</a:t>
            </a:r>
            <a:r>
              <a:rPr kumimoji="0" lang="zh-CN" altLang="en-US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个人也必须具有不同的专业</a:t>
            </a:r>
            <a:endParaRPr kumimoji="0" lang="zh-CN" altLang="en-US" sz="2000" b="0">
              <a:solidFill>
                <a:srgbClr val="003399"/>
              </a:solidFill>
              <a:latin typeface="Times" charset="0"/>
              <a:ea typeface="宋体" pitchFamily="2" charset="-122"/>
            </a:endParaRPr>
          </a:p>
        </p:txBody>
      </p:sp>
      <p:sp>
        <p:nvSpPr>
          <p:cNvPr id="67590" name="Text Box 29"/>
          <p:cNvSpPr txBox="1">
            <a:spLocks noChangeArrowheads="1"/>
          </p:cNvSpPr>
          <p:nvPr/>
        </p:nvSpPr>
        <p:spPr bwMode="auto">
          <a:xfrm>
            <a:off x="5448300" y="1279525"/>
            <a:ext cx="3124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CN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16</a:t>
            </a:r>
            <a:r>
              <a:rPr kumimoji="0" lang="zh-CN" altLang="en-US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个人来自</a:t>
            </a:r>
            <a:r>
              <a:rPr kumimoji="0" lang="en-US" altLang="zh-CN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4</a:t>
            </a:r>
            <a:r>
              <a:rPr kumimoji="0" lang="zh-CN" altLang="en-US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个不同的专业领域，每个专业</a:t>
            </a:r>
            <a:r>
              <a:rPr kumimoji="0" lang="en-US" altLang="zh-CN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4</a:t>
            </a:r>
            <a:r>
              <a:rPr kumimoji="0" lang="zh-CN" altLang="en-US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个人</a:t>
            </a:r>
            <a:endParaRPr kumimoji="0" lang="zh-CN" altLang="en-US" sz="2000" b="0">
              <a:solidFill>
                <a:srgbClr val="003399"/>
              </a:solidFill>
              <a:latin typeface="Times" charset="0"/>
              <a:ea typeface="宋体" pitchFamily="2" charset="-122"/>
            </a:endParaRPr>
          </a:p>
        </p:txBody>
      </p:sp>
      <p:sp>
        <p:nvSpPr>
          <p:cNvPr id="67591" name="Text Box 30"/>
          <p:cNvSpPr txBox="1">
            <a:spLocks noChangeArrowheads="1"/>
          </p:cNvSpPr>
          <p:nvPr/>
        </p:nvSpPr>
        <p:spPr bwMode="auto">
          <a:xfrm>
            <a:off x="5448300" y="2392363"/>
            <a:ext cx="3124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同一桌上的</a:t>
            </a:r>
            <a:r>
              <a:rPr kumimoji="0" lang="en-US" altLang="zh-CN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4</a:t>
            </a:r>
            <a:r>
              <a:rPr kumimoji="0" lang="zh-CN" altLang="en-US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个人必须具有不同的专业</a:t>
            </a:r>
            <a:endParaRPr kumimoji="0" lang="zh-CN" altLang="en-US" sz="2000" b="0">
              <a:solidFill>
                <a:srgbClr val="003399"/>
              </a:solidFill>
              <a:latin typeface="Times" charset="0"/>
              <a:ea typeface="宋体" pitchFamily="2" charset="-122"/>
            </a:endParaRPr>
          </a:p>
        </p:txBody>
      </p:sp>
      <p:sp>
        <p:nvSpPr>
          <p:cNvPr id="67592" name="Rectangle 49"/>
          <p:cNvSpPr>
            <a:spLocks noChangeArrowheads="1"/>
          </p:cNvSpPr>
          <p:nvPr/>
        </p:nvSpPr>
        <p:spPr bwMode="auto">
          <a:xfrm>
            <a:off x="952500" y="2560638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3" name="Rectangle 50"/>
          <p:cNvSpPr>
            <a:spLocks noChangeArrowheads="1"/>
          </p:cNvSpPr>
          <p:nvPr/>
        </p:nvSpPr>
        <p:spPr bwMode="auto">
          <a:xfrm>
            <a:off x="952500" y="4008438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4" name="Rectangle 51"/>
          <p:cNvSpPr>
            <a:spLocks noChangeArrowheads="1"/>
          </p:cNvSpPr>
          <p:nvPr/>
        </p:nvSpPr>
        <p:spPr bwMode="auto">
          <a:xfrm>
            <a:off x="2933700" y="4008438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5" name="Rectangle 52"/>
          <p:cNvSpPr>
            <a:spLocks noChangeArrowheads="1"/>
          </p:cNvSpPr>
          <p:nvPr/>
        </p:nvSpPr>
        <p:spPr bwMode="auto">
          <a:xfrm>
            <a:off x="2933700" y="2560638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6" name="Rectangle 53"/>
          <p:cNvSpPr>
            <a:spLocks noChangeArrowheads="1"/>
          </p:cNvSpPr>
          <p:nvPr/>
        </p:nvSpPr>
        <p:spPr bwMode="auto">
          <a:xfrm>
            <a:off x="1104900" y="2255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7" name="Rectangle 54"/>
          <p:cNvSpPr>
            <a:spLocks noChangeArrowheads="1"/>
          </p:cNvSpPr>
          <p:nvPr/>
        </p:nvSpPr>
        <p:spPr bwMode="auto">
          <a:xfrm>
            <a:off x="1943100" y="2255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8" name="Rectangle 55"/>
          <p:cNvSpPr>
            <a:spLocks noChangeArrowheads="1"/>
          </p:cNvSpPr>
          <p:nvPr/>
        </p:nvSpPr>
        <p:spPr bwMode="auto">
          <a:xfrm>
            <a:off x="1104900" y="33686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9" name="Rectangle 56"/>
          <p:cNvSpPr>
            <a:spLocks noChangeArrowheads="1"/>
          </p:cNvSpPr>
          <p:nvPr/>
        </p:nvSpPr>
        <p:spPr bwMode="auto">
          <a:xfrm>
            <a:off x="1943100" y="33686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0" name="Rectangle 57"/>
          <p:cNvSpPr>
            <a:spLocks noChangeArrowheads="1"/>
          </p:cNvSpPr>
          <p:nvPr/>
        </p:nvSpPr>
        <p:spPr bwMode="auto">
          <a:xfrm>
            <a:off x="3086100" y="2255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1" name="Rectangle 58"/>
          <p:cNvSpPr>
            <a:spLocks noChangeArrowheads="1"/>
          </p:cNvSpPr>
          <p:nvPr/>
        </p:nvSpPr>
        <p:spPr bwMode="auto">
          <a:xfrm>
            <a:off x="3924300" y="2255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2" name="Rectangle 59"/>
          <p:cNvSpPr>
            <a:spLocks noChangeArrowheads="1"/>
          </p:cNvSpPr>
          <p:nvPr/>
        </p:nvSpPr>
        <p:spPr bwMode="auto">
          <a:xfrm>
            <a:off x="3086100" y="33686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3" name="Rectangle 60"/>
          <p:cNvSpPr>
            <a:spLocks noChangeArrowheads="1"/>
          </p:cNvSpPr>
          <p:nvPr/>
        </p:nvSpPr>
        <p:spPr bwMode="auto">
          <a:xfrm>
            <a:off x="3924300" y="33686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4" name="Rectangle 61"/>
          <p:cNvSpPr>
            <a:spLocks noChangeArrowheads="1"/>
          </p:cNvSpPr>
          <p:nvPr/>
        </p:nvSpPr>
        <p:spPr bwMode="auto">
          <a:xfrm>
            <a:off x="1104900" y="37036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5" name="Rectangle 62"/>
          <p:cNvSpPr>
            <a:spLocks noChangeArrowheads="1"/>
          </p:cNvSpPr>
          <p:nvPr/>
        </p:nvSpPr>
        <p:spPr bwMode="auto">
          <a:xfrm>
            <a:off x="1943100" y="37036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6" name="Rectangle 63"/>
          <p:cNvSpPr>
            <a:spLocks noChangeArrowheads="1"/>
          </p:cNvSpPr>
          <p:nvPr/>
        </p:nvSpPr>
        <p:spPr bwMode="auto">
          <a:xfrm>
            <a:off x="1104900" y="48164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7" name="Rectangle 64"/>
          <p:cNvSpPr>
            <a:spLocks noChangeArrowheads="1"/>
          </p:cNvSpPr>
          <p:nvPr/>
        </p:nvSpPr>
        <p:spPr bwMode="auto">
          <a:xfrm>
            <a:off x="1943100" y="48164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8" name="Rectangle 65"/>
          <p:cNvSpPr>
            <a:spLocks noChangeArrowheads="1"/>
          </p:cNvSpPr>
          <p:nvPr/>
        </p:nvSpPr>
        <p:spPr bwMode="auto">
          <a:xfrm>
            <a:off x="3086100" y="37036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9" name="Rectangle 66"/>
          <p:cNvSpPr>
            <a:spLocks noChangeArrowheads="1"/>
          </p:cNvSpPr>
          <p:nvPr/>
        </p:nvSpPr>
        <p:spPr bwMode="auto">
          <a:xfrm>
            <a:off x="3924300" y="37036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10" name="Rectangle 67"/>
          <p:cNvSpPr>
            <a:spLocks noChangeArrowheads="1"/>
          </p:cNvSpPr>
          <p:nvPr/>
        </p:nvSpPr>
        <p:spPr bwMode="auto">
          <a:xfrm>
            <a:off x="3086100" y="48164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11" name="Rectangle 68"/>
          <p:cNvSpPr>
            <a:spLocks noChangeArrowheads="1"/>
          </p:cNvSpPr>
          <p:nvPr/>
        </p:nvSpPr>
        <p:spPr bwMode="auto">
          <a:xfrm>
            <a:off x="3924300" y="48164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952500" y="1646238"/>
            <a:ext cx="3886200" cy="3886200"/>
            <a:chOff x="960" y="864"/>
            <a:chExt cx="2448" cy="2448"/>
          </a:xfrm>
        </p:grpSpPr>
        <p:sp>
          <p:nvSpPr>
            <p:cNvPr id="67613" name="Rectangle 70"/>
            <p:cNvSpPr>
              <a:spLocks noChangeArrowheads="1"/>
            </p:cNvSpPr>
            <p:nvPr/>
          </p:nvSpPr>
          <p:spPr bwMode="auto">
            <a:xfrm>
              <a:off x="960" y="864"/>
              <a:ext cx="2448" cy="2448"/>
            </a:xfrm>
            <a:prstGeom prst="rect">
              <a:avLst/>
            </a:prstGeom>
            <a:noFill/>
            <a:ln w="762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4" name="Line 71"/>
            <p:cNvSpPr>
              <a:spLocks noChangeShapeType="1"/>
            </p:cNvSpPr>
            <p:nvPr/>
          </p:nvSpPr>
          <p:spPr bwMode="auto">
            <a:xfrm>
              <a:off x="960" y="2112"/>
              <a:ext cx="2448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5" name="Line 72"/>
            <p:cNvSpPr>
              <a:spLocks noChangeShapeType="1"/>
            </p:cNvSpPr>
            <p:nvPr/>
          </p:nvSpPr>
          <p:spPr bwMode="auto">
            <a:xfrm rot="-5400000">
              <a:off x="936" y="2088"/>
              <a:ext cx="2448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6" name="Line 73"/>
            <p:cNvSpPr>
              <a:spLocks noChangeShapeType="1"/>
            </p:cNvSpPr>
            <p:nvPr/>
          </p:nvSpPr>
          <p:spPr bwMode="auto">
            <a:xfrm>
              <a:off x="960" y="2688"/>
              <a:ext cx="244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7" name="Line 74"/>
            <p:cNvSpPr>
              <a:spLocks noChangeShapeType="1"/>
            </p:cNvSpPr>
            <p:nvPr/>
          </p:nvSpPr>
          <p:spPr bwMode="auto">
            <a:xfrm>
              <a:off x="960" y="1536"/>
              <a:ext cx="244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7618" name="Group 75"/>
            <p:cNvGrpSpPr>
              <a:grpSpLocks/>
            </p:cNvGrpSpPr>
            <p:nvPr/>
          </p:nvGrpSpPr>
          <p:grpSpPr bwMode="auto">
            <a:xfrm rot="-5400000">
              <a:off x="936" y="1512"/>
              <a:ext cx="2448" cy="1152"/>
              <a:chOff x="1056" y="1632"/>
              <a:chExt cx="2448" cy="1152"/>
            </a:xfrm>
          </p:grpSpPr>
          <p:sp>
            <p:nvSpPr>
              <p:cNvPr id="67619" name="Line 76"/>
              <p:cNvSpPr>
                <a:spLocks noChangeShapeType="1"/>
              </p:cNvSpPr>
              <p:nvPr/>
            </p:nvSpPr>
            <p:spPr bwMode="auto">
              <a:xfrm>
                <a:off x="1056" y="2784"/>
                <a:ext cx="244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20" name="Line 77"/>
              <p:cNvSpPr>
                <a:spLocks noChangeShapeType="1"/>
              </p:cNvSpPr>
              <p:nvPr/>
            </p:nvSpPr>
            <p:spPr bwMode="auto">
              <a:xfrm>
                <a:off x="1056" y="1632"/>
                <a:ext cx="244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7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</a:p>
        </p:txBody>
      </p:sp>
      <p:sp>
        <p:nvSpPr>
          <p:cNvPr id="38" name="灯片编号占位符 3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4288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457200" y="1158875"/>
            <a:ext cx="8229600" cy="5330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会议桌问题</a:t>
            </a:r>
            <a:endParaRPr kumimoji="0" lang="zh-CN" altLang="en-US" i="1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问题是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:</a:t>
            </a: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怎样安排他们的座位才能满足条件？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67588" name="Text Box 25"/>
          <p:cNvSpPr txBox="1">
            <a:spLocks noChangeArrowheads="1"/>
          </p:cNvSpPr>
          <p:nvPr/>
        </p:nvSpPr>
        <p:spPr bwMode="auto">
          <a:xfrm>
            <a:off x="5448300" y="3413125"/>
            <a:ext cx="3124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坐在同一行的</a:t>
            </a:r>
            <a:r>
              <a:rPr kumimoji="0" lang="en-US" altLang="zh-CN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4</a:t>
            </a:r>
            <a:r>
              <a:rPr kumimoji="0" lang="zh-CN" altLang="en-US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个人必须具有不同的专业</a:t>
            </a:r>
            <a:endParaRPr kumimoji="0" lang="zh-CN" altLang="en-US" sz="2000" b="0">
              <a:solidFill>
                <a:srgbClr val="003399"/>
              </a:solidFill>
              <a:latin typeface="Times" charset="0"/>
              <a:ea typeface="宋体" pitchFamily="2" charset="-122"/>
            </a:endParaRPr>
          </a:p>
        </p:txBody>
      </p:sp>
      <p:sp>
        <p:nvSpPr>
          <p:cNvPr id="67589" name="Text Box 27"/>
          <p:cNvSpPr txBox="1">
            <a:spLocks noChangeArrowheads="1"/>
          </p:cNvSpPr>
          <p:nvPr/>
        </p:nvSpPr>
        <p:spPr bwMode="auto">
          <a:xfrm>
            <a:off x="5448300" y="4183063"/>
            <a:ext cx="3124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坐在同一列的</a:t>
            </a:r>
            <a:r>
              <a:rPr kumimoji="0" lang="en-US" altLang="zh-CN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4</a:t>
            </a:r>
            <a:r>
              <a:rPr kumimoji="0" lang="zh-CN" altLang="en-US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个人也必须具有不同的专业</a:t>
            </a:r>
            <a:endParaRPr kumimoji="0" lang="zh-CN" altLang="en-US" sz="2000" b="0">
              <a:solidFill>
                <a:srgbClr val="003399"/>
              </a:solidFill>
              <a:latin typeface="Times" charset="0"/>
              <a:ea typeface="宋体" pitchFamily="2" charset="-122"/>
            </a:endParaRPr>
          </a:p>
        </p:txBody>
      </p:sp>
      <p:sp>
        <p:nvSpPr>
          <p:cNvPr id="67590" name="Text Box 29"/>
          <p:cNvSpPr txBox="1">
            <a:spLocks noChangeArrowheads="1"/>
          </p:cNvSpPr>
          <p:nvPr/>
        </p:nvSpPr>
        <p:spPr bwMode="auto">
          <a:xfrm>
            <a:off x="5448300" y="1279525"/>
            <a:ext cx="3124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CN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16</a:t>
            </a:r>
            <a:r>
              <a:rPr kumimoji="0" lang="zh-CN" altLang="en-US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个人来自</a:t>
            </a:r>
            <a:r>
              <a:rPr kumimoji="0" lang="en-US" altLang="zh-CN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4</a:t>
            </a:r>
            <a:r>
              <a:rPr kumimoji="0" lang="zh-CN" altLang="en-US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个不同的专业领域，每个专业</a:t>
            </a:r>
            <a:r>
              <a:rPr kumimoji="0" lang="en-US" altLang="zh-CN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4</a:t>
            </a:r>
            <a:r>
              <a:rPr kumimoji="0" lang="zh-CN" altLang="en-US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个人</a:t>
            </a:r>
            <a:endParaRPr kumimoji="0" lang="zh-CN" altLang="en-US" sz="2000" b="0">
              <a:solidFill>
                <a:srgbClr val="003399"/>
              </a:solidFill>
              <a:latin typeface="Times" charset="0"/>
              <a:ea typeface="宋体" pitchFamily="2" charset="-122"/>
            </a:endParaRPr>
          </a:p>
        </p:txBody>
      </p:sp>
      <p:sp>
        <p:nvSpPr>
          <p:cNvPr id="67591" name="Text Box 30"/>
          <p:cNvSpPr txBox="1">
            <a:spLocks noChangeArrowheads="1"/>
          </p:cNvSpPr>
          <p:nvPr/>
        </p:nvSpPr>
        <p:spPr bwMode="auto">
          <a:xfrm>
            <a:off x="5448300" y="2392363"/>
            <a:ext cx="3124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同一桌上的</a:t>
            </a:r>
            <a:r>
              <a:rPr kumimoji="0" lang="en-US" altLang="zh-CN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4</a:t>
            </a:r>
            <a:r>
              <a:rPr kumimoji="0" lang="zh-CN" altLang="en-US" sz="2000" b="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个人必须具有不同的专业</a:t>
            </a:r>
            <a:endParaRPr kumimoji="0" lang="zh-CN" altLang="en-US" sz="2000" b="0">
              <a:solidFill>
                <a:srgbClr val="003399"/>
              </a:solidFill>
              <a:latin typeface="Times" charset="0"/>
              <a:ea typeface="宋体" pitchFamily="2" charset="-122"/>
            </a:endParaRPr>
          </a:p>
        </p:txBody>
      </p:sp>
      <p:sp>
        <p:nvSpPr>
          <p:cNvPr id="67592" name="Rectangle 49"/>
          <p:cNvSpPr>
            <a:spLocks noChangeArrowheads="1"/>
          </p:cNvSpPr>
          <p:nvPr/>
        </p:nvSpPr>
        <p:spPr bwMode="auto">
          <a:xfrm>
            <a:off x="952500" y="2560638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3" name="Rectangle 50"/>
          <p:cNvSpPr>
            <a:spLocks noChangeArrowheads="1"/>
          </p:cNvSpPr>
          <p:nvPr/>
        </p:nvSpPr>
        <p:spPr bwMode="auto">
          <a:xfrm>
            <a:off x="952500" y="4008438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4" name="Rectangle 51"/>
          <p:cNvSpPr>
            <a:spLocks noChangeArrowheads="1"/>
          </p:cNvSpPr>
          <p:nvPr/>
        </p:nvSpPr>
        <p:spPr bwMode="auto">
          <a:xfrm>
            <a:off x="2933700" y="4008438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5" name="Rectangle 52"/>
          <p:cNvSpPr>
            <a:spLocks noChangeArrowheads="1"/>
          </p:cNvSpPr>
          <p:nvPr/>
        </p:nvSpPr>
        <p:spPr bwMode="auto">
          <a:xfrm>
            <a:off x="2933700" y="2560638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6" name="Rectangle 53"/>
          <p:cNvSpPr>
            <a:spLocks noChangeArrowheads="1"/>
          </p:cNvSpPr>
          <p:nvPr/>
        </p:nvSpPr>
        <p:spPr bwMode="auto">
          <a:xfrm>
            <a:off x="1104900" y="2255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7" name="Rectangle 54"/>
          <p:cNvSpPr>
            <a:spLocks noChangeArrowheads="1"/>
          </p:cNvSpPr>
          <p:nvPr/>
        </p:nvSpPr>
        <p:spPr bwMode="auto">
          <a:xfrm>
            <a:off x="1943100" y="2255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8" name="Rectangle 55"/>
          <p:cNvSpPr>
            <a:spLocks noChangeArrowheads="1"/>
          </p:cNvSpPr>
          <p:nvPr/>
        </p:nvSpPr>
        <p:spPr bwMode="auto">
          <a:xfrm>
            <a:off x="1104900" y="33686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9" name="Rectangle 56"/>
          <p:cNvSpPr>
            <a:spLocks noChangeArrowheads="1"/>
          </p:cNvSpPr>
          <p:nvPr/>
        </p:nvSpPr>
        <p:spPr bwMode="auto">
          <a:xfrm>
            <a:off x="1943100" y="33686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0" name="Rectangle 57"/>
          <p:cNvSpPr>
            <a:spLocks noChangeArrowheads="1"/>
          </p:cNvSpPr>
          <p:nvPr/>
        </p:nvSpPr>
        <p:spPr bwMode="auto">
          <a:xfrm>
            <a:off x="3086100" y="2255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1" name="Rectangle 58"/>
          <p:cNvSpPr>
            <a:spLocks noChangeArrowheads="1"/>
          </p:cNvSpPr>
          <p:nvPr/>
        </p:nvSpPr>
        <p:spPr bwMode="auto">
          <a:xfrm>
            <a:off x="3924300" y="2255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2" name="Rectangle 59"/>
          <p:cNvSpPr>
            <a:spLocks noChangeArrowheads="1"/>
          </p:cNvSpPr>
          <p:nvPr/>
        </p:nvSpPr>
        <p:spPr bwMode="auto">
          <a:xfrm>
            <a:off x="3086100" y="33686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3" name="Rectangle 60"/>
          <p:cNvSpPr>
            <a:spLocks noChangeArrowheads="1"/>
          </p:cNvSpPr>
          <p:nvPr/>
        </p:nvSpPr>
        <p:spPr bwMode="auto">
          <a:xfrm>
            <a:off x="3924300" y="33686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4" name="Rectangle 61"/>
          <p:cNvSpPr>
            <a:spLocks noChangeArrowheads="1"/>
          </p:cNvSpPr>
          <p:nvPr/>
        </p:nvSpPr>
        <p:spPr bwMode="auto">
          <a:xfrm>
            <a:off x="1104900" y="37036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5" name="Rectangle 62"/>
          <p:cNvSpPr>
            <a:spLocks noChangeArrowheads="1"/>
          </p:cNvSpPr>
          <p:nvPr/>
        </p:nvSpPr>
        <p:spPr bwMode="auto">
          <a:xfrm>
            <a:off x="1943100" y="37036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6" name="Rectangle 63"/>
          <p:cNvSpPr>
            <a:spLocks noChangeArrowheads="1"/>
          </p:cNvSpPr>
          <p:nvPr/>
        </p:nvSpPr>
        <p:spPr bwMode="auto">
          <a:xfrm>
            <a:off x="1104900" y="48164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7" name="Rectangle 64"/>
          <p:cNvSpPr>
            <a:spLocks noChangeArrowheads="1"/>
          </p:cNvSpPr>
          <p:nvPr/>
        </p:nvSpPr>
        <p:spPr bwMode="auto">
          <a:xfrm>
            <a:off x="1943100" y="48164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8" name="Rectangle 65"/>
          <p:cNvSpPr>
            <a:spLocks noChangeArrowheads="1"/>
          </p:cNvSpPr>
          <p:nvPr/>
        </p:nvSpPr>
        <p:spPr bwMode="auto">
          <a:xfrm>
            <a:off x="3086100" y="37036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9" name="Rectangle 66"/>
          <p:cNvSpPr>
            <a:spLocks noChangeArrowheads="1"/>
          </p:cNvSpPr>
          <p:nvPr/>
        </p:nvSpPr>
        <p:spPr bwMode="auto">
          <a:xfrm>
            <a:off x="3924300" y="37036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10" name="Rectangle 67"/>
          <p:cNvSpPr>
            <a:spLocks noChangeArrowheads="1"/>
          </p:cNvSpPr>
          <p:nvPr/>
        </p:nvSpPr>
        <p:spPr bwMode="auto">
          <a:xfrm>
            <a:off x="3086100" y="48164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11" name="Rectangle 68"/>
          <p:cNvSpPr>
            <a:spLocks noChangeArrowheads="1"/>
          </p:cNvSpPr>
          <p:nvPr/>
        </p:nvSpPr>
        <p:spPr bwMode="auto">
          <a:xfrm>
            <a:off x="3924300" y="48164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952500" y="1646238"/>
            <a:ext cx="3886200" cy="3886200"/>
            <a:chOff x="960" y="864"/>
            <a:chExt cx="2448" cy="2448"/>
          </a:xfrm>
        </p:grpSpPr>
        <p:sp>
          <p:nvSpPr>
            <p:cNvPr id="67613" name="Rectangle 70"/>
            <p:cNvSpPr>
              <a:spLocks noChangeArrowheads="1"/>
            </p:cNvSpPr>
            <p:nvPr/>
          </p:nvSpPr>
          <p:spPr bwMode="auto">
            <a:xfrm>
              <a:off x="960" y="864"/>
              <a:ext cx="2448" cy="2448"/>
            </a:xfrm>
            <a:prstGeom prst="rect">
              <a:avLst/>
            </a:prstGeom>
            <a:noFill/>
            <a:ln w="762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4" name="Line 71"/>
            <p:cNvSpPr>
              <a:spLocks noChangeShapeType="1"/>
            </p:cNvSpPr>
            <p:nvPr/>
          </p:nvSpPr>
          <p:spPr bwMode="auto">
            <a:xfrm>
              <a:off x="960" y="2112"/>
              <a:ext cx="2448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5" name="Line 72"/>
            <p:cNvSpPr>
              <a:spLocks noChangeShapeType="1"/>
            </p:cNvSpPr>
            <p:nvPr/>
          </p:nvSpPr>
          <p:spPr bwMode="auto">
            <a:xfrm rot="-5400000">
              <a:off x="936" y="2088"/>
              <a:ext cx="2448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6" name="Line 73"/>
            <p:cNvSpPr>
              <a:spLocks noChangeShapeType="1"/>
            </p:cNvSpPr>
            <p:nvPr/>
          </p:nvSpPr>
          <p:spPr bwMode="auto">
            <a:xfrm>
              <a:off x="960" y="2688"/>
              <a:ext cx="244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7" name="Line 74"/>
            <p:cNvSpPr>
              <a:spLocks noChangeShapeType="1"/>
            </p:cNvSpPr>
            <p:nvPr/>
          </p:nvSpPr>
          <p:spPr bwMode="auto">
            <a:xfrm>
              <a:off x="960" y="1536"/>
              <a:ext cx="244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7618" name="Group 75"/>
            <p:cNvGrpSpPr>
              <a:grpSpLocks/>
            </p:cNvGrpSpPr>
            <p:nvPr/>
          </p:nvGrpSpPr>
          <p:grpSpPr bwMode="auto">
            <a:xfrm rot="-5400000">
              <a:off x="936" y="1512"/>
              <a:ext cx="2448" cy="1152"/>
              <a:chOff x="1056" y="1632"/>
              <a:chExt cx="2448" cy="1152"/>
            </a:xfrm>
          </p:grpSpPr>
          <p:sp>
            <p:nvSpPr>
              <p:cNvPr id="67619" name="Line 76"/>
              <p:cNvSpPr>
                <a:spLocks noChangeShapeType="1"/>
              </p:cNvSpPr>
              <p:nvPr/>
            </p:nvSpPr>
            <p:spPr bwMode="auto">
              <a:xfrm>
                <a:off x="1056" y="2784"/>
                <a:ext cx="244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20" name="Line 77"/>
              <p:cNvSpPr>
                <a:spLocks noChangeShapeType="1"/>
              </p:cNvSpPr>
              <p:nvPr/>
            </p:nvSpPr>
            <p:spPr bwMode="auto">
              <a:xfrm>
                <a:off x="1056" y="1632"/>
                <a:ext cx="244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7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</a:p>
        </p:txBody>
      </p:sp>
      <p:sp>
        <p:nvSpPr>
          <p:cNvPr id="38" name="灯片编号占位符 3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5053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457200" y="1158875"/>
            <a:ext cx="8229600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会议桌问题</a:t>
            </a:r>
            <a:endParaRPr kumimoji="0" lang="zh-CN" altLang="en-US" i="1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问题是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:</a:t>
            </a: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怎样解这个数字谜？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</p:txBody>
      </p:sp>
      <p:grpSp>
        <p:nvGrpSpPr>
          <p:cNvPr id="68612" name="Group 28"/>
          <p:cNvGrpSpPr>
            <a:grpSpLocks/>
          </p:cNvGrpSpPr>
          <p:nvPr/>
        </p:nvGrpSpPr>
        <p:grpSpPr bwMode="auto">
          <a:xfrm>
            <a:off x="952500" y="1646238"/>
            <a:ext cx="3886200" cy="3886200"/>
            <a:chOff x="960" y="864"/>
            <a:chExt cx="2448" cy="2448"/>
          </a:xfrm>
        </p:grpSpPr>
        <p:sp>
          <p:nvSpPr>
            <p:cNvPr id="68621" name="Rectangle 29"/>
            <p:cNvSpPr>
              <a:spLocks noChangeArrowheads="1"/>
            </p:cNvSpPr>
            <p:nvPr/>
          </p:nvSpPr>
          <p:spPr bwMode="auto">
            <a:xfrm>
              <a:off x="960" y="864"/>
              <a:ext cx="2448" cy="2448"/>
            </a:xfrm>
            <a:prstGeom prst="rect">
              <a:avLst/>
            </a:prstGeom>
            <a:noFill/>
            <a:ln w="76200">
              <a:solidFill>
                <a:srgbClr val="007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2" name="Line 30"/>
            <p:cNvSpPr>
              <a:spLocks noChangeShapeType="1"/>
            </p:cNvSpPr>
            <p:nvPr/>
          </p:nvSpPr>
          <p:spPr bwMode="auto">
            <a:xfrm>
              <a:off x="960" y="2112"/>
              <a:ext cx="2448" cy="0"/>
            </a:xfrm>
            <a:prstGeom prst="line">
              <a:avLst/>
            </a:prstGeom>
            <a:noFill/>
            <a:ln w="762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3" name="Line 31"/>
            <p:cNvSpPr>
              <a:spLocks noChangeShapeType="1"/>
            </p:cNvSpPr>
            <p:nvPr/>
          </p:nvSpPr>
          <p:spPr bwMode="auto">
            <a:xfrm rot="-5400000">
              <a:off x="936" y="2088"/>
              <a:ext cx="2448" cy="0"/>
            </a:xfrm>
            <a:prstGeom prst="line">
              <a:avLst/>
            </a:prstGeom>
            <a:noFill/>
            <a:ln w="762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4" name="Line 32"/>
            <p:cNvSpPr>
              <a:spLocks noChangeShapeType="1"/>
            </p:cNvSpPr>
            <p:nvPr/>
          </p:nvSpPr>
          <p:spPr bwMode="auto">
            <a:xfrm>
              <a:off x="960" y="2688"/>
              <a:ext cx="2448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5" name="Line 33"/>
            <p:cNvSpPr>
              <a:spLocks noChangeShapeType="1"/>
            </p:cNvSpPr>
            <p:nvPr/>
          </p:nvSpPr>
          <p:spPr bwMode="auto">
            <a:xfrm>
              <a:off x="960" y="1536"/>
              <a:ext cx="2448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8626" name="Group 34"/>
            <p:cNvGrpSpPr>
              <a:grpSpLocks/>
            </p:cNvGrpSpPr>
            <p:nvPr/>
          </p:nvGrpSpPr>
          <p:grpSpPr bwMode="auto">
            <a:xfrm rot="-5400000">
              <a:off x="936" y="1512"/>
              <a:ext cx="2448" cy="1152"/>
              <a:chOff x="1056" y="1632"/>
              <a:chExt cx="2448" cy="1152"/>
            </a:xfrm>
          </p:grpSpPr>
          <p:sp>
            <p:nvSpPr>
              <p:cNvPr id="68627" name="Line 35"/>
              <p:cNvSpPr>
                <a:spLocks noChangeShapeType="1"/>
              </p:cNvSpPr>
              <p:nvPr/>
            </p:nvSpPr>
            <p:spPr bwMode="auto">
              <a:xfrm>
                <a:off x="1056" y="2784"/>
                <a:ext cx="2448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28" name="Line 36"/>
              <p:cNvSpPr>
                <a:spLocks noChangeShapeType="1"/>
              </p:cNvSpPr>
              <p:nvPr/>
            </p:nvSpPr>
            <p:spPr bwMode="auto">
              <a:xfrm>
                <a:off x="1056" y="1632"/>
                <a:ext cx="2448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80293" name="Text Box 37"/>
          <p:cNvSpPr txBox="1">
            <a:spLocks noChangeArrowheads="1"/>
          </p:cNvSpPr>
          <p:nvPr/>
        </p:nvSpPr>
        <p:spPr bwMode="auto">
          <a:xfrm>
            <a:off x="3771900" y="1706563"/>
            <a:ext cx="10668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6000" b="0">
                <a:solidFill>
                  <a:srgbClr val="FF5050"/>
                </a:solidFill>
                <a:latin typeface="Edwardian Script ITC" pitchFamily="66" charset="0"/>
                <a:ea typeface="宋体" pitchFamily="2" charset="-122"/>
              </a:rPr>
              <a:t>1</a:t>
            </a:r>
            <a:endParaRPr kumimoji="0" lang="en-US" altLang="zh-CN" sz="4400" b="0">
              <a:solidFill>
                <a:srgbClr val="FF5050"/>
              </a:solidFill>
              <a:latin typeface="Monotype Sorts" pitchFamily="2" charset="2"/>
              <a:ea typeface="宋体" pitchFamily="2" charset="-122"/>
            </a:endParaRPr>
          </a:p>
        </p:txBody>
      </p:sp>
      <p:sp>
        <p:nvSpPr>
          <p:cNvPr id="480294" name="Text Box 38"/>
          <p:cNvSpPr txBox="1">
            <a:spLocks noChangeArrowheads="1"/>
          </p:cNvSpPr>
          <p:nvPr/>
        </p:nvSpPr>
        <p:spPr bwMode="auto">
          <a:xfrm>
            <a:off x="2857500" y="2713038"/>
            <a:ext cx="10668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6000" b="0" dirty="0">
                <a:solidFill>
                  <a:srgbClr val="FF5050"/>
                </a:solidFill>
                <a:latin typeface="Edwardian Script ITC" pitchFamily="66" charset="0"/>
                <a:ea typeface="宋体" pitchFamily="2" charset="-122"/>
              </a:rPr>
              <a:t>2</a:t>
            </a:r>
            <a:endParaRPr kumimoji="0" lang="en-US" altLang="zh-CN" sz="4400" b="0" dirty="0">
              <a:solidFill>
                <a:srgbClr val="FF5050"/>
              </a:solidFill>
              <a:latin typeface="Monotype Sorts" pitchFamily="2" charset="2"/>
              <a:ea typeface="宋体" pitchFamily="2" charset="-122"/>
            </a:endParaRPr>
          </a:p>
        </p:txBody>
      </p:sp>
      <p:sp>
        <p:nvSpPr>
          <p:cNvPr id="480295" name="Text Box 39"/>
          <p:cNvSpPr txBox="1">
            <a:spLocks noChangeArrowheads="1"/>
          </p:cNvSpPr>
          <p:nvPr/>
        </p:nvSpPr>
        <p:spPr bwMode="auto">
          <a:xfrm>
            <a:off x="1943100" y="3535363"/>
            <a:ext cx="10668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6000" b="0">
                <a:solidFill>
                  <a:srgbClr val="FF5050"/>
                </a:solidFill>
                <a:latin typeface="Edwardian Script ITC" pitchFamily="66" charset="0"/>
                <a:ea typeface="宋体" pitchFamily="2" charset="-122"/>
              </a:rPr>
              <a:t>2</a:t>
            </a:r>
            <a:endParaRPr kumimoji="0" lang="en-US" altLang="zh-CN" sz="4400" b="0">
              <a:solidFill>
                <a:srgbClr val="FF5050"/>
              </a:solidFill>
              <a:latin typeface="Monotype Sorts" pitchFamily="2" charset="2"/>
              <a:ea typeface="宋体" pitchFamily="2" charset="-122"/>
            </a:endParaRPr>
          </a:p>
        </p:txBody>
      </p:sp>
      <p:sp>
        <p:nvSpPr>
          <p:cNvPr id="480296" name="Text Box 40"/>
          <p:cNvSpPr txBox="1">
            <a:spLocks noChangeArrowheads="1"/>
          </p:cNvSpPr>
          <p:nvPr/>
        </p:nvSpPr>
        <p:spPr bwMode="auto">
          <a:xfrm>
            <a:off x="876300" y="4541838"/>
            <a:ext cx="10668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6000" b="0">
                <a:solidFill>
                  <a:srgbClr val="FF5050"/>
                </a:solidFill>
                <a:latin typeface="Edwardian Script ITC" pitchFamily="66" charset="0"/>
                <a:ea typeface="宋体" pitchFamily="2" charset="-122"/>
              </a:rPr>
              <a:t>3</a:t>
            </a:r>
            <a:endParaRPr kumimoji="0" lang="en-US" altLang="zh-CN" sz="4400" b="0">
              <a:solidFill>
                <a:srgbClr val="FF5050"/>
              </a:solidFill>
              <a:latin typeface="Monotype Sorts" pitchFamily="2" charset="2"/>
              <a:ea typeface="宋体" pitchFamily="2" charset="-122"/>
            </a:endParaRPr>
          </a:p>
        </p:txBody>
      </p:sp>
      <p:sp>
        <p:nvSpPr>
          <p:cNvPr id="480297" name="Text Box 41"/>
          <p:cNvSpPr txBox="1">
            <a:spLocks noChangeArrowheads="1"/>
          </p:cNvSpPr>
          <p:nvPr/>
        </p:nvSpPr>
        <p:spPr bwMode="auto">
          <a:xfrm>
            <a:off x="3771900" y="3535363"/>
            <a:ext cx="10668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6000" b="0" dirty="0">
                <a:solidFill>
                  <a:srgbClr val="FF5050"/>
                </a:solidFill>
                <a:latin typeface="Edwardian Script ITC" pitchFamily="66" charset="0"/>
                <a:ea typeface="宋体" pitchFamily="2" charset="-122"/>
              </a:rPr>
              <a:t>4</a:t>
            </a:r>
            <a:endParaRPr kumimoji="0" lang="en-US" altLang="zh-CN" sz="4400" b="0" dirty="0">
              <a:solidFill>
                <a:srgbClr val="FF5050"/>
              </a:solidFill>
              <a:latin typeface="Monotype Sorts" pitchFamily="2" charset="2"/>
              <a:ea typeface="宋体" pitchFamily="2" charset="-122"/>
            </a:endParaRPr>
          </a:p>
        </p:txBody>
      </p:sp>
      <p:sp>
        <p:nvSpPr>
          <p:cNvPr id="68618" name="Text Box 43"/>
          <p:cNvSpPr txBox="1">
            <a:spLocks noChangeArrowheads="1"/>
          </p:cNvSpPr>
          <p:nvPr/>
        </p:nvSpPr>
        <p:spPr bwMode="auto">
          <a:xfrm>
            <a:off x="5337175" y="2259013"/>
            <a:ext cx="3124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dirty="0">
                <a:solidFill>
                  <a:srgbClr val="000000"/>
                </a:solidFill>
                <a:latin typeface="+mn-ea"/>
                <a:ea typeface="+mn-ea"/>
              </a:rPr>
              <a:t>转化为一个数字谜问题，每一行、每一列以及粗体的小方框内都必须拥有</a:t>
            </a:r>
            <a:r>
              <a:rPr kumimoji="0" lang="en-US" altLang="zh-CN" dirty="0">
                <a:solidFill>
                  <a:srgbClr val="000000"/>
                </a:solidFill>
                <a:latin typeface="+mn-ea"/>
                <a:ea typeface="+mn-ea"/>
              </a:rPr>
              <a:t>1—4</a:t>
            </a:r>
            <a:r>
              <a:rPr kumimoji="0" lang="zh-CN" altLang="en-US" dirty="0">
                <a:solidFill>
                  <a:srgbClr val="000000"/>
                </a:solidFill>
                <a:latin typeface="+mn-ea"/>
                <a:ea typeface="+mn-ea"/>
              </a:rPr>
              <a:t>数字</a:t>
            </a:r>
          </a:p>
        </p:txBody>
      </p:sp>
      <p:sp>
        <p:nvSpPr>
          <p:cNvPr id="480300" name="AutoShape 44"/>
          <p:cNvSpPr>
            <a:spLocks noChangeArrowheads="1"/>
          </p:cNvSpPr>
          <p:nvPr/>
        </p:nvSpPr>
        <p:spPr bwMode="auto">
          <a:xfrm>
            <a:off x="5067300" y="5548313"/>
            <a:ext cx="900113" cy="401637"/>
          </a:xfrm>
          <a:prstGeom prst="rightArrow">
            <a:avLst>
              <a:gd name="adj1" fmla="val 50000"/>
              <a:gd name="adj2" fmla="val 560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0301" name="Text Box 45"/>
          <p:cNvSpPr txBox="1">
            <a:spLocks noChangeArrowheads="1"/>
          </p:cNvSpPr>
          <p:nvPr/>
        </p:nvSpPr>
        <p:spPr bwMode="auto">
          <a:xfrm>
            <a:off x="6102350" y="5532438"/>
            <a:ext cx="2070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3399"/>
                </a:solidFill>
              </a:rPr>
              <a:t>图的填色问题</a:t>
            </a:r>
          </a:p>
        </p:txBody>
      </p:sp>
      <p:sp>
        <p:nvSpPr>
          <p:cNvPr id="21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462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8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93" grpId="0"/>
      <p:bldP spid="480294" grpId="0"/>
      <p:bldP spid="480295" grpId="0"/>
      <p:bldP spid="480296" grpId="0"/>
      <p:bldP spid="480297" grpId="0"/>
      <p:bldP spid="480300" grpId="0" animBg="1"/>
      <p:bldP spid="48030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457200" y="1358900"/>
            <a:ext cx="8229600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32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零件加工</a:t>
            </a:r>
            <a:endParaRPr kumimoji="0" lang="zh-CN" altLang="en-US" sz="3200" i="1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问题是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:</a:t>
            </a: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在机械加工中,经常需要在一块金属薄板上钻若干孔，如何确定钻孔的次序,使之加工的时间最短？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</p:txBody>
      </p:sp>
      <p:grpSp>
        <p:nvGrpSpPr>
          <p:cNvPr id="69636" name="Group 26"/>
          <p:cNvGrpSpPr>
            <a:grpSpLocks/>
          </p:cNvGrpSpPr>
          <p:nvPr/>
        </p:nvGrpSpPr>
        <p:grpSpPr bwMode="auto">
          <a:xfrm>
            <a:off x="1169988" y="2084388"/>
            <a:ext cx="2819400" cy="1524000"/>
            <a:chOff x="528" y="912"/>
            <a:chExt cx="1776" cy="960"/>
          </a:xfrm>
          <a:solidFill>
            <a:srgbClr val="00B0F0"/>
          </a:solidFill>
        </p:grpSpPr>
        <p:sp>
          <p:nvSpPr>
            <p:cNvPr id="69646" name="Rectangle 27"/>
            <p:cNvSpPr>
              <a:spLocks noChangeArrowheads="1"/>
            </p:cNvSpPr>
            <p:nvPr/>
          </p:nvSpPr>
          <p:spPr bwMode="auto">
            <a:xfrm>
              <a:off x="528" y="960"/>
              <a:ext cx="1776" cy="91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7" name="Text Box 28"/>
            <p:cNvSpPr txBox="1">
              <a:spLocks noChangeArrowheads="1"/>
            </p:cNvSpPr>
            <p:nvPr/>
          </p:nvSpPr>
          <p:spPr bwMode="auto">
            <a:xfrm>
              <a:off x="624" y="1008"/>
              <a:ext cx="240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69648" name="Rectangle 29"/>
            <p:cNvSpPr>
              <a:spLocks noChangeArrowheads="1"/>
            </p:cNvSpPr>
            <p:nvPr/>
          </p:nvSpPr>
          <p:spPr bwMode="auto">
            <a:xfrm>
              <a:off x="720" y="1299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69649" name="Rectangle 30"/>
            <p:cNvSpPr>
              <a:spLocks noChangeArrowheads="1"/>
            </p:cNvSpPr>
            <p:nvPr/>
          </p:nvSpPr>
          <p:spPr bwMode="auto">
            <a:xfrm>
              <a:off x="960" y="1488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69650" name="Rectangle 31"/>
            <p:cNvSpPr>
              <a:spLocks noChangeArrowheads="1"/>
            </p:cNvSpPr>
            <p:nvPr/>
          </p:nvSpPr>
          <p:spPr bwMode="auto">
            <a:xfrm>
              <a:off x="1584" y="912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69651" name="Rectangle 32"/>
            <p:cNvSpPr>
              <a:spLocks noChangeArrowheads="1"/>
            </p:cNvSpPr>
            <p:nvPr/>
          </p:nvSpPr>
          <p:spPr bwMode="auto">
            <a:xfrm>
              <a:off x="1392" y="1488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69652" name="Rectangle 33"/>
            <p:cNvSpPr>
              <a:spLocks noChangeArrowheads="1"/>
            </p:cNvSpPr>
            <p:nvPr/>
          </p:nvSpPr>
          <p:spPr bwMode="auto">
            <a:xfrm>
              <a:off x="1968" y="1152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69653" name="Rectangle 34"/>
            <p:cNvSpPr>
              <a:spLocks noChangeArrowheads="1"/>
            </p:cNvSpPr>
            <p:nvPr/>
          </p:nvSpPr>
          <p:spPr bwMode="auto">
            <a:xfrm>
              <a:off x="1872" y="1488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</p:grpSp>
      <p:sp>
        <p:nvSpPr>
          <p:cNvPr id="482339" name="Rectangle 35"/>
          <p:cNvSpPr>
            <a:spLocks noChangeArrowheads="1"/>
          </p:cNvSpPr>
          <p:nvPr/>
        </p:nvSpPr>
        <p:spPr bwMode="auto">
          <a:xfrm>
            <a:off x="5665788" y="2236788"/>
            <a:ext cx="2819400" cy="144780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2340" name="Text Box 36"/>
          <p:cNvSpPr txBox="1">
            <a:spLocks noChangeArrowheads="1"/>
          </p:cNvSpPr>
          <p:nvPr/>
        </p:nvSpPr>
        <p:spPr bwMode="auto">
          <a:xfrm>
            <a:off x="5799138" y="2312988"/>
            <a:ext cx="476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ea typeface="宋体" pitchFamily="2" charset="-122"/>
                <a:sym typeface="MT Extra" pitchFamily="18" charset="2"/>
              </a:rPr>
              <a:t></a:t>
            </a:r>
            <a:endParaRPr lang="en-US" altLang="zh-CN" sz="1800">
              <a:solidFill>
                <a:srgbClr val="FF0000"/>
              </a:solidFill>
              <a:ea typeface="宋体" pitchFamily="2" charset="-122"/>
              <a:sym typeface="MT Extra" pitchFamily="18" charset="2"/>
            </a:endParaRPr>
          </a:p>
        </p:txBody>
      </p:sp>
      <p:sp>
        <p:nvSpPr>
          <p:cNvPr id="482341" name="Rectangle 37"/>
          <p:cNvSpPr>
            <a:spLocks noChangeArrowheads="1"/>
          </p:cNvSpPr>
          <p:nvPr/>
        </p:nvSpPr>
        <p:spPr bwMode="auto">
          <a:xfrm>
            <a:off x="5970588" y="2774950"/>
            <a:ext cx="382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a typeface="宋体" pitchFamily="2" charset="-122"/>
                <a:sym typeface="MT Extra" pitchFamily="18" charset="2"/>
              </a:rPr>
              <a:t></a:t>
            </a:r>
            <a:endParaRPr lang="en-US" altLang="zh-CN" sz="1800">
              <a:solidFill>
                <a:srgbClr val="FF0000"/>
              </a:solidFill>
              <a:ea typeface="宋体" pitchFamily="2" charset="-122"/>
              <a:sym typeface="MT Extra" pitchFamily="18" charset="2"/>
            </a:endParaRPr>
          </a:p>
        </p:txBody>
      </p:sp>
      <p:sp>
        <p:nvSpPr>
          <p:cNvPr id="482342" name="Rectangle 38"/>
          <p:cNvSpPr>
            <a:spLocks noChangeArrowheads="1"/>
          </p:cNvSpPr>
          <p:nvPr/>
        </p:nvSpPr>
        <p:spPr bwMode="auto">
          <a:xfrm>
            <a:off x="6351588" y="3074988"/>
            <a:ext cx="382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a typeface="宋体" pitchFamily="2" charset="-122"/>
                <a:sym typeface="MT Extra" pitchFamily="18" charset="2"/>
              </a:rPr>
              <a:t></a:t>
            </a:r>
            <a:endParaRPr lang="en-US" altLang="zh-CN" sz="1800">
              <a:solidFill>
                <a:srgbClr val="FF0000"/>
              </a:solidFill>
              <a:ea typeface="宋体" pitchFamily="2" charset="-122"/>
              <a:sym typeface="MT Extra" pitchFamily="18" charset="2"/>
            </a:endParaRPr>
          </a:p>
        </p:txBody>
      </p:sp>
      <p:sp>
        <p:nvSpPr>
          <p:cNvPr id="482343" name="Rectangle 39"/>
          <p:cNvSpPr>
            <a:spLocks noChangeArrowheads="1"/>
          </p:cNvSpPr>
          <p:nvPr/>
        </p:nvSpPr>
        <p:spPr bwMode="auto">
          <a:xfrm>
            <a:off x="7342188" y="2160588"/>
            <a:ext cx="382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a typeface="宋体" pitchFamily="2" charset="-122"/>
                <a:sym typeface="MT Extra" pitchFamily="18" charset="2"/>
              </a:rPr>
              <a:t></a:t>
            </a:r>
            <a:endParaRPr lang="en-US" altLang="zh-CN" sz="1800">
              <a:solidFill>
                <a:srgbClr val="FF0000"/>
              </a:solidFill>
              <a:ea typeface="宋体" pitchFamily="2" charset="-122"/>
              <a:sym typeface="MT Extra" pitchFamily="18" charset="2"/>
            </a:endParaRPr>
          </a:p>
        </p:txBody>
      </p:sp>
      <p:sp>
        <p:nvSpPr>
          <p:cNvPr id="482344" name="Rectangle 40"/>
          <p:cNvSpPr>
            <a:spLocks noChangeArrowheads="1"/>
          </p:cNvSpPr>
          <p:nvPr/>
        </p:nvSpPr>
        <p:spPr bwMode="auto">
          <a:xfrm>
            <a:off x="7037388" y="3074988"/>
            <a:ext cx="382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a typeface="宋体" pitchFamily="2" charset="-122"/>
                <a:sym typeface="MT Extra" pitchFamily="18" charset="2"/>
              </a:rPr>
              <a:t></a:t>
            </a:r>
            <a:endParaRPr lang="en-US" altLang="zh-CN" sz="1800">
              <a:solidFill>
                <a:srgbClr val="FF0000"/>
              </a:solidFill>
              <a:ea typeface="宋体" pitchFamily="2" charset="-122"/>
              <a:sym typeface="MT Extra" pitchFamily="18" charset="2"/>
            </a:endParaRPr>
          </a:p>
        </p:txBody>
      </p:sp>
      <p:sp>
        <p:nvSpPr>
          <p:cNvPr id="482345" name="Rectangle 41"/>
          <p:cNvSpPr>
            <a:spLocks noChangeArrowheads="1"/>
          </p:cNvSpPr>
          <p:nvPr/>
        </p:nvSpPr>
        <p:spPr bwMode="auto">
          <a:xfrm>
            <a:off x="7951788" y="2541588"/>
            <a:ext cx="382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a typeface="宋体" pitchFamily="2" charset="-122"/>
                <a:sym typeface="MT Extra" pitchFamily="18" charset="2"/>
              </a:rPr>
              <a:t></a:t>
            </a:r>
            <a:endParaRPr lang="en-US" altLang="zh-CN" sz="1800">
              <a:solidFill>
                <a:srgbClr val="FF0000"/>
              </a:solidFill>
              <a:ea typeface="宋体" pitchFamily="2" charset="-122"/>
              <a:sym typeface="MT Extra" pitchFamily="18" charset="2"/>
            </a:endParaRPr>
          </a:p>
        </p:txBody>
      </p:sp>
      <p:sp>
        <p:nvSpPr>
          <p:cNvPr id="482346" name="Rectangle 42"/>
          <p:cNvSpPr>
            <a:spLocks noChangeArrowheads="1"/>
          </p:cNvSpPr>
          <p:nvPr/>
        </p:nvSpPr>
        <p:spPr bwMode="auto">
          <a:xfrm>
            <a:off x="7799388" y="3074988"/>
            <a:ext cx="382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a typeface="宋体" pitchFamily="2" charset="-122"/>
                <a:sym typeface="MT Extra" pitchFamily="18" charset="2"/>
              </a:rPr>
              <a:t></a:t>
            </a:r>
            <a:endParaRPr lang="en-US" altLang="zh-CN" sz="1800">
              <a:solidFill>
                <a:srgbClr val="FF0000"/>
              </a:solidFill>
              <a:ea typeface="宋体" pitchFamily="2" charset="-122"/>
              <a:sym typeface="MT Extra" pitchFamily="18" charset="2"/>
            </a:endParaRPr>
          </a:p>
        </p:txBody>
      </p:sp>
      <p:sp>
        <p:nvSpPr>
          <p:cNvPr id="482347" name="Text Box 43"/>
          <p:cNvSpPr txBox="1">
            <a:spLocks noChangeArrowheads="1"/>
          </p:cNvSpPr>
          <p:nvPr/>
        </p:nvSpPr>
        <p:spPr bwMode="auto">
          <a:xfrm>
            <a:off x="4217988" y="2389188"/>
            <a:ext cx="12192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sz="2000">
                <a:solidFill>
                  <a:srgbClr val="FF0000"/>
                </a:solidFill>
                <a:ea typeface="宋体" pitchFamily="2" charset="-122"/>
              </a:rPr>
              <a:t>这样钻孔显然是不合适的：</a:t>
            </a:r>
          </a:p>
        </p:txBody>
      </p:sp>
      <p:sp>
        <p:nvSpPr>
          <p:cNvPr id="22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39" grpId="0" animBg="1"/>
      <p:bldP spid="482340" grpId="0" autoUpdateAnimBg="0"/>
      <p:bldP spid="482341" grpId="0" autoUpdateAnimBg="0"/>
      <p:bldP spid="482342" grpId="0" autoUpdateAnimBg="0"/>
      <p:bldP spid="482343" grpId="0" autoUpdateAnimBg="0"/>
      <p:bldP spid="482344" grpId="0" autoUpdateAnimBg="0"/>
      <p:bldP spid="482345" grpId="0" autoUpdateAnimBg="0"/>
      <p:bldP spid="482346" grpId="0" autoUpdateAnimBg="0"/>
      <p:bldP spid="482347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457200" y="1358900"/>
            <a:ext cx="8524875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32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零件加工</a:t>
            </a:r>
            <a:endParaRPr kumimoji="0" lang="zh-CN" altLang="en-US" sz="3200" i="1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3200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转化为</a:t>
            </a: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在一个图上求从某一个结点出发,经过所有结点一次, 使得此路径最短.  如何找到此路径.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类似的: 旅行最优问题, 工程最优问题,  成本(费用)最低.   …... ？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</p:txBody>
      </p:sp>
      <p:grpSp>
        <p:nvGrpSpPr>
          <p:cNvPr id="70660" name="Group 4"/>
          <p:cNvGrpSpPr>
            <a:grpSpLocks/>
          </p:cNvGrpSpPr>
          <p:nvPr/>
        </p:nvGrpSpPr>
        <p:grpSpPr bwMode="auto">
          <a:xfrm>
            <a:off x="1169988" y="2160588"/>
            <a:ext cx="2819400" cy="1447800"/>
            <a:chOff x="528" y="960"/>
            <a:chExt cx="1776" cy="912"/>
          </a:xfrm>
          <a:solidFill>
            <a:srgbClr val="00B0F0"/>
          </a:solidFill>
        </p:grpSpPr>
        <p:sp>
          <p:nvSpPr>
            <p:cNvPr id="70695" name="Rectangle 5"/>
            <p:cNvSpPr>
              <a:spLocks noChangeArrowheads="1"/>
            </p:cNvSpPr>
            <p:nvPr/>
          </p:nvSpPr>
          <p:spPr bwMode="auto">
            <a:xfrm>
              <a:off x="528" y="960"/>
              <a:ext cx="1776" cy="91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96" name="Text Box 6"/>
            <p:cNvSpPr txBox="1">
              <a:spLocks noChangeArrowheads="1"/>
            </p:cNvSpPr>
            <p:nvPr/>
          </p:nvSpPr>
          <p:spPr bwMode="auto">
            <a:xfrm>
              <a:off x="624" y="1008"/>
              <a:ext cx="240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697" name="Rectangle 7"/>
            <p:cNvSpPr>
              <a:spLocks noChangeArrowheads="1"/>
            </p:cNvSpPr>
            <p:nvPr/>
          </p:nvSpPr>
          <p:spPr bwMode="auto">
            <a:xfrm>
              <a:off x="720" y="1299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698" name="Rectangle 8"/>
            <p:cNvSpPr>
              <a:spLocks noChangeArrowheads="1"/>
            </p:cNvSpPr>
            <p:nvPr/>
          </p:nvSpPr>
          <p:spPr bwMode="auto">
            <a:xfrm>
              <a:off x="960" y="1488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699" name="Rectangle 9"/>
            <p:cNvSpPr>
              <a:spLocks noChangeArrowheads="1"/>
            </p:cNvSpPr>
            <p:nvPr/>
          </p:nvSpPr>
          <p:spPr bwMode="auto">
            <a:xfrm rot="16200000">
              <a:off x="1584" y="923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 dirty="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700" name="Rectangle 10"/>
            <p:cNvSpPr>
              <a:spLocks noChangeArrowheads="1"/>
            </p:cNvSpPr>
            <p:nvPr/>
          </p:nvSpPr>
          <p:spPr bwMode="auto">
            <a:xfrm>
              <a:off x="1392" y="1488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701" name="Rectangle 11"/>
            <p:cNvSpPr>
              <a:spLocks noChangeArrowheads="1"/>
            </p:cNvSpPr>
            <p:nvPr/>
          </p:nvSpPr>
          <p:spPr bwMode="auto">
            <a:xfrm>
              <a:off x="1968" y="1152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702" name="Rectangle 12"/>
            <p:cNvSpPr>
              <a:spLocks noChangeArrowheads="1"/>
            </p:cNvSpPr>
            <p:nvPr/>
          </p:nvSpPr>
          <p:spPr bwMode="auto">
            <a:xfrm>
              <a:off x="1872" y="1488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</p:grp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5183188" y="2084388"/>
            <a:ext cx="2819400" cy="1524000"/>
            <a:chOff x="2448" y="912"/>
            <a:chExt cx="1776" cy="960"/>
          </a:xfrm>
        </p:grpSpPr>
        <p:sp>
          <p:nvSpPr>
            <p:cNvPr id="70663" name="Rectangle 23"/>
            <p:cNvSpPr>
              <a:spLocks noChangeArrowheads="1"/>
            </p:cNvSpPr>
            <p:nvPr/>
          </p:nvSpPr>
          <p:spPr bwMode="auto">
            <a:xfrm>
              <a:off x="2448" y="960"/>
              <a:ext cx="1776" cy="912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4" name="Text Box 24"/>
            <p:cNvSpPr txBox="1">
              <a:spLocks noChangeArrowheads="1"/>
            </p:cNvSpPr>
            <p:nvPr/>
          </p:nvSpPr>
          <p:spPr bwMode="auto">
            <a:xfrm>
              <a:off x="2544" y="1008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665" name="Rectangle 25"/>
            <p:cNvSpPr>
              <a:spLocks noChangeArrowheads="1"/>
            </p:cNvSpPr>
            <p:nvPr/>
          </p:nvSpPr>
          <p:spPr bwMode="auto">
            <a:xfrm>
              <a:off x="2640" y="1299"/>
              <a:ext cx="19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666" name="Rectangle 26"/>
            <p:cNvSpPr>
              <a:spLocks noChangeArrowheads="1"/>
            </p:cNvSpPr>
            <p:nvPr/>
          </p:nvSpPr>
          <p:spPr bwMode="auto">
            <a:xfrm>
              <a:off x="2880" y="1488"/>
              <a:ext cx="19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667" name="Rectangle 27"/>
            <p:cNvSpPr>
              <a:spLocks noChangeArrowheads="1"/>
            </p:cNvSpPr>
            <p:nvPr/>
          </p:nvSpPr>
          <p:spPr bwMode="auto">
            <a:xfrm>
              <a:off x="3360" y="912"/>
              <a:ext cx="19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668" name="Rectangle 28"/>
            <p:cNvSpPr>
              <a:spLocks noChangeArrowheads="1"/>
            </p:cNvSpPr>
            <p:nvPr/>
          </p:nvSpPr>
          <p:spPr bwMode="auto">
            <a:xfrm>
              <a:off x="3312" y="1488"/>
              <a:ext cx="19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669" name="Rectangle 29"/>
            <p:cNvSpPr>
              <a:spLocks noChangeArrowheads="1"/>
            </p:cNvSpPr>
            <p:nvPr/>
          </p:nvSpPr>
          <p:spPr bwMode="auto">
            <a:xfrm>
              <a:off x="3888" y="1152"/>
              <a:ext cx="19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670" name="Rectangle 30"/>
            <p:cNvSpPr>
              <a:spLocks noChangeArrowheads="1"/>
            </p:cNvSpPr>
            <p:nvPr/>
          </p:nvSpPr>
          <p:spPr bwMode="auto">
            <a:xfrm>
              <a:off x="3792" y="1488"/>
              <a:ext cx="19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671" name="Line 31"/>
            <p:cNvSpPr>
              <a:spLocks noChangeShapeType="1"/>
            </p:cNvSpPr>
            <p:nvPr/>
          </p:nvSpPr>
          <p:spPr bwMode="auto">
            <a:xfrm flipV="1">
              <a:off x="2640" y="1056"/>
              <a:ext cx="86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2" name="Line 32"/>
            <p:cNvSpPr>
              <a:spLocks noChangeShapeType="1"/>
            </p:cNvSpPr>
            <p:nvPr/>
          </p:nvSpPr>
          <p:spPr bwMode="auto">
            <a:xfrm>
              <a:off x="3456" y="1056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3" name="Line 33"/>
            <p:cNvSpPr>
              <a:spLocks noChangeShapeType="1"/>
            </p:cNvSpPr>
            <p:nvPr/>
          </p:nvSpPr>
          <p:spPr bwMode="auto">
            <a:xfrm flipH="1">
              <a:off x="3408" y="1056"/>
              <a:ext cx="4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4" name="Line 34"/>
            <p:cNvSpPr>
              <a:spLocks noChangeShapeType="1"/>
            </p:cNvSpPr>
            <p:nvPr/>
          </p:nvSpPr>
          <p:spPr bwMode="auto">
            <a:xfrm>
              <a:off x="3456" y="1056"/>
              <a:ext cx="43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5" name="Line 35"/>
            <p:cNvSpPr>
              <a:spLocks noChangeShapeType="1"/>
            </p:cNvSpPr>
            <p:nvPr/>
          </p:nvSpPr>
          <p:spPr bwMode="auto">
            <a:xfrm>
              <a:off x="2640" y="1152"/>
              <a:ext cx="9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6" name="Line 36"/>
            <p:cNvSpPr>
              <a:spLocks noChangeShapeType="1"/>
            </p:cNvSpPr>
            <p:nvPr/>
          </p:nvSpPr>
          <p:spPr bwMode="auto">
            <a:xfrm>
              <a:off x="2640" y="1152"/>
              <a:ext cx="33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7" name="Line 37"/>
            <p:cNvSpPr>
              <a:spLocks noChangeShapeType="1"/>
            </p:cNvSpPr>
            <p:nvPr/>
          </p:nvSpPr>
          <p:spPr bwMode="auto">
            <a:xfrm>
              <a:off x="2640" y="1152"/>
              <a:ext cx="76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8" name="Line 38"/>
            <p:cNvSpPr>
              <a:spLocks noChangeShapeType="1"/>
            </p:cNvSpPr>
            <p:nvPr/>
          </p:nvSpPr>
          <p:spPr bwMode="auto">
            <a:xfrm>
              <a:off x="3360" y="1632"/>
              <a:ext cx="52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9" name="Line 39"/>
            <p:cNvSpPr>
              <a:spLocks noChangeShapeType="1"/>
            </p:cNvSpPr>
            <p:nvPr/>
          </p:nvSpPr>
          <p:spPr bwMode="auto">
            <a:xfrm>
              <a:off x="2640" y="1200"/>
              <a:ext cx="13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0" name="Line 40"/>
            <p:cNvSpPr>
              <a:spLocks noChangeShapeType="1"/>
            </p:cNvSpPr>
            <p:nvPr/>
          </p:nvSpPr>
          <p:spPr bwMode="auto">
            <a:xfrm flipV="1">
              <a:off x="2736" y="1056"/>
              <a:ext cx="72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1" name="Line 41"/>
            <p:cNvSpPr>
              <a:spLocks noChangeShapeType="1"/>
            </p:cNvSpPr>
            <p:nvPr/>
          </p:nvSpPr>
          <p:spPr bwMode="auto">
            <a:xfrm>
              <a:off x="2736" y="1440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2" name="Line 42"/>
            <p:cNvSpPr>
              <a:spLocks noChangeShapeType="1"/>
            </p:cNvSpPr>
            <p:nvPr/>
          </p:nvSpPr>
          <p:spPr bwMode="auto">
            <a:xfrm>
              <a:off x="2736" y="1440"/>
              <a:ext cx="67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3" name="Line 43"/>
            <p:cNvSpPr>
              <a:spLocks noChangeShapeType="1"/>
            </p:cNvSpPr>
            <p:nvPr/>
          </p:nvSpPr>
          <p:spPr bwMode="auto">
            <a:xfrm>
              <a:off x="2976" y="1632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4" name="Line 44"/>
            <p:cNvSpPr>
              <a:spLocks noChangeShapeType="1"/>
            </p:cNvSpPr>
            <p:nvPr/>
          </p:nvSpPr>
          <p:spPr bwMode="auto">
            <a:xfrm flipV="1">
              <a:off x="2976" y="1104"/>
              <a:ext cx="48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5" name="Line 45"/>
            <p:cNvSpPr>
              <a:spLocks noChangeShapeType="1"/>
            </p:cNvSpPr>
            <p:nvPr/>
          </p:nvSpPr>
          <p:spPr bwMode="auto">
            <a:xfrm flipV="1">
              <a:off x="2736" y="1296"/>
              <a:ext cx="12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6" name="Line 46"/>
            <p:cNvSpPr>
              <a:spLocks noChangeShapeType="1"/>
            </p:cNvSpPr>
            <p:nvPr/>
          </p:nvSpPr>
          <p:spPr bwMode="auto">
            <a:xfrm flipV="1">
              <a:off x="3408" y="1296"/>
              <a:ext cx="57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7" name="Line 47"/>
            <p:cNvSpPr>
              <a:spLocks noChangeShapeType="1"/>
            </p:cNvSpPr>
            <p:nvPr/>
          </p:nvSpPr>
          <p:spPr bwMode="auto">
            <a:xfrm flipH="1">
              <a:off x="3888" y="1296"/>
              <a:ext cx="9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8" name="Line 48"/>
            <p:cNvSpPr>
              <a:spLocks noChangeShapeType="1"/>
            </p:cNvSpPr>
            <p:nvPr/>
          </p:nvSpPr>
          <p:spPr bwMode="auto">
            <a:xfrm>
              <a:off x="2640" y="1152"/>
              <a:ext cx="124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9" name="Line 49"/>
            <p:cNvSpPr>
              <a:spLocks noChangeShapeType="1"/>
            </p:cNvSpPr>
            <p:nvPr/>
          </p:nvSpPr>
          <p:spPr bwMode="auto">
            <a:xfrm>
              <a:off x="2736" y="1440"/>
              <a:ext cx="115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90" name="Line 50"/>
            <p:cNvSpPr>
              <a:spLocks noChangeShapeType="1"/>
            </p:cNvSpPr>
            <p:nvPr/>
          </p:nvSpPr>
          <p:spPr bwMode="auto">
            <a:xfrm flipV="1">
              <a:off x="2976" y="1296"/>
              <a:ext cx="100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91" name="Text Box 51"/>
            <p:cNvSpPr txBox="1">
              <a:spLocks noChangeArrowheads="1"/>
            </p:cNvSpPr>
            <p:nvPr/>
          </p:nvSpPr>
          <p:spPr bwMode="auto">
            <a:xfrm>
              <a:off x="2832" y="1008"/>
              <a:ext cx="19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0">
                  <a:ea typeface="宋体" pitchFamily="2" charset="-122"/>
                </a:rPr>
                <a:t>5</a:t>
              </a:r>
              <a:endParaRPr lang="en-US" altLang="zh-CN" b="0">
                <a:ea typeface="宋体" pitchFamily="2" charset="-122"/>
              </a:endParaRPr>
            </a:p>
          </p:txBody>
        </p:sp>
        <p:sp>
          <p:nvSpPr>
            <p:cNvPr id="70692" name="Text Box 52"/>
            <p:cNvSpPr txBox="1">
              <a:spLocks noChangeArrowheads="1"/>
            </p:cNvSpPr>
            <p:nvPr/>
          </p:nvSpPr>
          <p:spPr bwMode="auto">
            <a:xfrm>
              <a:off x="3600" y="1056"/>
              <a:ext cx="19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0">
                  <a:ea typeface="宋体" pitchFamily="2" charset="-122"/>
                </a:rPr>
                <a:t>3</a:t>
              </a:r>
              <a:endParaRPr lang="en-US" altLang="zh-CN" b="0">
                <a:ea typeface="宋体" pitchFamily="2" charset="-122"/>
              </a:endParaRPr>
            </a:p>
          </p:txBody>
        </p:sp>
        <p:sp>
          <p:nvSpPr>
            <p:cNvPr id="70693" name="Text Box 53"/>
            <p:cNvSpPr txBox="1">
              <a:spLocks noChangeArrowheads="1"/>
            </p:cNvSpPr>
            <p:nvPr/>
          </p:nvSpPr>
          <p:spPr bwMode="auto">
            <a:xfrm>
              <a:off x="3168" y="1152"/>
              <a:ext cx="19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0">
                  <a:ea typeface="宋体" pitchFamily="2" charset="-122"/>
                </a:rPr>
                <a:t>7</a:t>
              </a:r>
              <a:endParaRPr lang="en-US" altLang="zh-CN" b="0">
                <a:ea typeface="宋体" pitchFamily="2" charset="-122"/>
              </a:endParaRPr>
            </a:p>
          </p:txBody>
        </p:sp>
        <p:sp>
          <p:nvSpPr>
            <p:cNvPr id="70694" name="Text Box 54"/>
            <p:cNvSpPr txBox="1">
              <a:spLocks noChangeArrowheads="1"/>
            </p:cNvSpPr>
            <p:nvPr/>
          </p:nvSpPr>
          <p:spPr bwMode="auto">
            <a:xfrm>
              <a:off x="2592" y="1248"/>
              <a:ext cx="19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0">
                  <a:ea typeface="宋体" pitchFamily="2" charset="-122"/>
                </a:rPr>
                <a:t>2</a:t>
              </a:r>
              <a:endParaRPr lang="en-US" altLang="zh-CN" b="0">
                <a:ea typeface="宋体" pitchFamily="2" charset="-122"/>
              </a:endParaRPr>
            </a:p>
          </p:txBody>
        </p:sp>
      </p:grpSp>
      <p:sp>
        <p:nvSpPr>
          <p:cNvPr id="70662" name="AutoShape 55"/>
          <p:cNvSpPr>
            <a:spLocks noChangeArrowheads="1"/>
          </p:cNvSpPr>
          <p:nvPr/>
        </p:nvSpPr>
        <p:spPr bwMode="auto">
          <a:xfrm>
            <a:off x="4257675" y="2801938"/>
            <a:ext cx="674688" cy="354012"/>
          </a:xfrm>
          <a:prstGeom prst="rightArrow">
            <a:avLst>
              <a:gd name="adj1" fmla="val 50000"/>
              <a:gd name="adj2" fmla="val 4764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</a:p>
        </p:txBody>
      </p:sp>
      <p:sp>
        <p:nvSpPr>
          <p:cNvPr id="48" name="灯片编号占位符 4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7" name="Rectangle 3"/>
          <p:cNvSpPr>
            <a:spLocks noChangeArrowheads="1"/>
          </p:cNvSpPr>
          <p:nvPr/>
        </p:nvSpPr>
        <p:spPr bwMode="auto">
          <a:xfrm>
            <a:off x="341530" y="1223755"/>
            <a:ext cx="8100900" cy="389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dirty="0">
                <a:solidFill>
                  <a:schemeClr val="bg2"/>
                </a:solidFill>
              </a:rPr>
              <a:t>    </a:t>
            </a:r>
            <a:r>
              <a:rPr kumimoji="0" lang="en-US" altLang="zh-CN" dirty="0" err="1">
                <a:solidFill>
                  <a:schemeClr val="bg2">
                    <a:lumMod val="10000"/>
                  </a:schemeClr>
                </a:solidFill>
              </a:rPr>
              <a:t>D.E.Knuth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</a:rPr>
              <a:t>，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</a:rPr>
              <a:t>Discrete Mathematics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</a:rPr>
              <a:t>      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</a:rPr>
              <a:t>传统数学研究对象过于抽象，需要直接面向计算机应用</a:t>
            </a:r>
            <a:endParaRPr kumimoji="0" lang="en-US" altLang="zh-CN" sz="2200" dirty="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en-US" altLang="zh-CN" sz="2200" dirty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kumimoji="0" lang="en-US" altLang="zh-CN" sz="2200" dirty="0">
                <a:solidFill>
                  <a:schemeClr val="bg2">
                    <a:lumMod val="10000"/>
                  </a:schemeClr>
                </a:solidFill>
              </a:rPr>
              <a:t>Discrete  Mathematics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</a:rPr>
              <a:t>”</a:t>
            </a:r>
            <a:endParaRPr kumimoji="0" lang="en-US" altLang="zh-CN" sz="2200" dirty="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en-US" altLang="zh-CN" sz="2200" dirty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kumimoji="0" lang="en-US" altLang="zh-CN" sz="2200" dirty="0">
                <a:solidFill>
                  <a:schemeClr val="bg2">
                    <a:lumMod val="10000"/>
                  </a:schemeClr>
                </a:solidFill>
              </a:rPr>
              <a:t>Concrete Mathematics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</a:rPr>
              <a:t>”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</a:rPr>
              <a:t>      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  </a:t>
            </a:r>
            <a:r>
              <a:rPr kumimoji="0" lang="en-US" altLang="zh-CN" dirty="0" err="1">
                <a:solidFill>
                  <a:schemeClr val="bg2">
                    <a:lumMod val="10000"/>
                  </a:schemeClr>
                </a:solidFill>
              </a:rPr>
              <a:t>D.E.Knuth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1974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年图灵奖获得者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   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“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The Art of Computer Programming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”</a:t>
            </a: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楷体_GB2312" pitchFamily="49" charset="-122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chemeClr val="bg2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5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为什么要学习离散数学</a:t>
            </a:r>
            <a:r>
              <a:rPr lang="en-US" altLang="zh-CN" sz="4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endParaRPr lang="zh-CN" altLang="en-US" sz="40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04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9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9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79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79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79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79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9" name="Rectangle 47"/>
          <p:cNvSpPr>
            <a:spLocks noChangeArrowheads="1"/>
          </p:cNvSpPr>
          <p:nvPr/>
        </p:nvSpPr>
        <p:spPr bwMode="auto">
          <a:xfrm>
            <a:off x="457200" y="1268413"/>
            <a:ext cx="8229600" cy="5130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32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程序调用的图论模型</a:t>
            </a:r>
            <a:r>
              <a:rPr kumimoji="0" lang="en-US" altLang="zh-CN" sz="32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:  </a:t>
            </a:r>
            <a:r>
              <a:rPr kumimoji="0" lang="zh-CN" altLang="en-US" sz="32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有向图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32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32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32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32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32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32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e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8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: 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v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3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可调用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v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2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;  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e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1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: 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v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2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可调用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v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1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; 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e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4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: 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v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5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可调用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v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5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自身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.</a:t>
            </a:r>
          </a:p>
        </p:txBody>
      </p:sp>
      <p:sp>
        <p:nvSpPr>
          <p:cNvPr id="8210" name="Oval 132"/>
          <p:cNvSpPr>
            <a:spLocks noChangeArrowheads="1"/>
          </p:cNvSpPr>
          <p:nvPr/>
        </p:nvSpPr>
        <p:spPr bwMode="auto">
          <a:xfrm>
            <a:off x="4041775" y="2609850"/>
            <a:ext cx="142875" cy="1444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1" name="Oval 133"/>
          <p:cNvSpPr>
            <a:spLocks noChangeArrowheads="1"/>
          </p:cNvSpPr>
          <p:nvPr/>
        </p:nvSpPr>
        <p:spPr bwMode="auto">
          <a:xfrm>
            <a:off x="5915025" y="2609850"/>
            <a:ext cx="142875" cy="1444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2" name="Oval 134"/>
          <p:cNvSpPr>
            <a:spLocks noChangeArrowheads="1"/>
          </p:cNvSpPr>
          <p:nvPr/>
        </p:nvSpPr>
        <p:spPr bwMode="auto">
          <a:xfrm>
            <a:off x="4041775" y="4265613"/>
            <a:ext cx="142875" cy="1444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3" name="Oval 135"/>
          <p:cNvSpPr>
            <a:spLocks noChangeArrowheads="1"/>
          </p:cNvSpPr>
          <p:nvPr/>
        </p:nvSpPr>
        <p:spPr bwMode="auto">
          <a:xfrm>
            <a:off x="5913438" y="4265613"/>
            <a:ext cx="142875" cy="1444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4" name="Oval 136"/>
          <p:cNvSpPr>
            <a:spLocks noChangeArrowheads="1"/>
          </p:cNvSpPr>
          <p:nvPr/>
        </p:nvSpPr>
        <p:spPr bwMode="auto">
          <a:xfrm>
            <a:off x="2528888" y="3473450"/>
            <a:ext cx="142875" cy="1444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5" name="Line 137"/>
          <p:cNvSpPr>
            <a:spLocks noChangeShapeType="1"/>
          </p:cNvSpPr>
          <p:nvPr/>
        </p:nvSpPr>
        <p:spPr bwMode="auto">
          <a:xfrm flipH="1" flipV="1">
            <a:off x="5984875" y="2754313"/>
            <a:ext cx="0" cy="1511300"/>
          </a:xfrm>
          <a:prstGeom prst="line">
            <a:avLst/>
          </a:prstGeom>
          <a:ln w="1905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16" name="Line 138"/>
          <p:cNvSpPr>
            <a:spLocks noChangeShapeType="1"/>
          </p:cNvSpPr>
          <p:nvPr/>
        </p:nvSpPr>
        <p:spPr bwMode="auto">
          <a:xfrm flipH="1">
            <a:off x="4184650" y="2681288"/>
            <a:ext cx="1728788" cy="0"/>
          </a:xfrm>
          <a:prstGeom prst="line">
            <a:avLst/>
          </a:prstGeom>
          <a:ln w="1905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17" name="Line 139"/>
          <p:cNvSpPr>
            <a:spLocks noChangeShapeType="1"/>
          </p:cNvSpPr>
          <p:nvPr/>
        </p:nvSpPr>
        <p:spPr bwMode="auto">
          <a:xfrm>
            <a:off x="4113213" y="2754313"/>
            <a:ext cx="0" cy="1439862"/>
          </a:xfrm>
          <a:prstGeom prst="line">
            <a:avLst/>
          </a:prstGeom>
          <a:ln w="1905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18" name="Line 140"/>
          <p:cNvSpPr>
            <a:spLocks noChangeShapeType="1"/>
          </p:cNvSpPr>
          <p:nvPr/>
        </p:nvSpPr>
        <p:spPr bwMode="auto">
          <a:xfrm flipV="1">
            <a:off x="4184650" y="2825750"/>
            <a:ext cx="1657350" cy="1512888"/>
          </a:xfrm>
          <a:prstGeom prst="line">
            <a:avLst/>
          </a:prstGeom>
          <a:ln w="1905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19" name="Line 141"/>
          <p:cNvSpPr>
            <a:spLocks noChangeShapeType="1"/>
          </p:cNvSpPr>
          <p:nvPr/>
        </p:nvSpPr>
        <p:spPr bwMode="auto">
          <a:xfrm flipH="1">
            <a:off x="2744788" y="2754313"/>
            <a:ext cx="1296987" cy="719137"/>
          </a:xfrm>
          <a:prstGeom prst="line">
            <a:avLst/>
          </a:prstGeom>
          <a:ln w="1905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20" name="Line 142"/>
          <p:cNvSpPr>
            <a:spLocks noChangeShapeType="1"/>
          </p:cNvSpPr>
          <p:nvPr/>
        </p:nvSpPr>
        <p:spPr bwMode="auto">
          <a:xfrm flipH="1" flipV="1">
            <a:off x="2816225" y="3689350"/>
            <a:ext cx="1225550" cy="649288"/>
          </a:xfrm>
          <a:prstGeom prst="line">
            <a:avLst/>
          </a:prstGeom>
          <a:ln w="1905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21" name="Freeform 143"/>
          <p:cNvSpPr>
            <a:spLocks/>
          </p:cNvSpPr>
          <p:nvPr/>
        </p:nvSpPr>
        <p:spPr bwMode="auto">
          <a:xfrm>
            <a:off x="4184650" y="4037013"/>
            <a:ext cx="1657350" cy="301625"/>
          </a:xfrm>
          <a:custGeom>
            <a:avLst/>
            <a:gdLst>
              <a:gd name="T0" fmla="*/ 0 w 1044"/>
              <a:gd name="T1" fmla="*/ 2147483647 h 190"/>
              <a:gd name="T2" fmla="*/ 2147483647 w 1044"/>
              <a:gd name="T3" fmla="*/ 2147483647 h 190"/>
              <a:gd name="T4" fmla="*/ 2147483647 w 1044"/>
              <a:gd name="T5" fmla="*/ 2147483647 h 190"/>
              <a:gd name="T6" fmla="*/ 0 60000 65536"/>
              <a:gd name="T7" fmla="*/ 0 60000 65536"/>
              <a:gd name="T8" fmla="*/ 0 60000 65536"/>
              <a:gd name="T9" fmla="*/ 0 w 1044"/>
              <a:gd name="T10" fmla="*/ 0 h 190"/>
              <a:gd name="T11" fmla="*/ 1044 w 1044"/>
              <a:gd name="T12" fmla="*/ 190 h 19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44" h="190">
                <a:moveTo>
                  <a:pt x="0" y="190"/>
                </a:moveTo>
                <a:cubicBezTo>
                  <a:pt x="162" y="103"/>
                  <a:pt x="325" y="16"/>
                  <a:pt x="499" y="8"/>
                </a:cubicBezTo>
                <a:cubicBezTo>
                  <a:pt x="673" y="0"/>
                  <a:pt x="858" y="72"/>
                  <a:pt x="1044" y="144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22" name="Freeform 144"/>
          <p:cNvSpPr>
            <a:spLocks/>
          </p:cNvSpPr>
          <p:nvPr/>
        </p:nvSpPr>
        <p:spPr bwMode="auto">
          <a:xfrm>
            <a:off x="4257675" y="4481513"/>
            <a:ext cx="1727200" cy="373062"/>
          </a:xfrm>
          <a:custGeom>
            <a:avLst/>
            <a:gdLst>
              <a:gd name="T0" fmla="*/ 2147483647 w 1088"/>
              <a:gd name="T1" fmla="*/ 0 h 235"/>
              <a:gd name="T2" fmla="*/ 2147483647 w 1088"/>
              <a:gd name="T3" fmla="*/ 2147483647 h 235"/>
              <a:gd name="T4" fmla="*/ 0 w 1088"/>
              <a:gd name="T5" fmla="*/ 2147483647 h 235"/>
              <a:gd name="T6" fmla="*/ 0 60000 65536"/>
              <a:gd name="T7" fmla="*/ 0 60000 65536"/>
              <a:gd name="T8" fmla="*/ 0 60000 65536"/>
              <a:gd name="T9" fmla="*/ 0 w 1088"/>
              <a:gd name="T10" fmla="*/ 0 h 235"/>
              <a:gd name="T11" fmla="*/ 1088 w 1088"/>
              <a:gd name="T12" fmla="*/ 235 h 2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88" h="235">
                <a:moveTo>
                  <a:pt x="1088" y="0"/>
                </a:moveTo>
                <a:cubicBezTo>
                  <a:pt x="952" y="109"/>
                  <a:pt x="816" y="219"/>
                  <a:pt x="635" y="227"/>
                </a:cubicBezTo>
                <a:cubicBezTo>
                  <a:pt x="454" y="235"/>
                  <a:pt x="227" y="140"/>
                  <a:pt x="0" y="46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23" name="Freeform 145"/>
          <p:cNvSpPr>
            <a:spLocks/>
          </p:cNvSpPr>
          <p:nvPr/>
        </p:nvSpPr>
        <p:spPr bwMode="auto">
          <a:xfrm>
            <a:off x="1568450" y="2959100"/>
            <a:ext cx="1031875" cy="1114425"/>
          </a:xfrm>
          <a:custGeom>
            <a:avLst/>
            <a:gdLst>
              <a:gd name="T0" fmla="*/ 2147483647 w 650"/>
              <a:gd name="T1" fmla="*/ 2147483647 h 702"/>
              <a:gd name="T2" fmla="*/ 2147483647 w 650"/>
              <a:gd name="T3" fmla="*/ 2147483647 h 702"/>
              <a:gd name="T4" fmla="*/ 2147483647 w 650"/>
              <a:gd name="T5" fmla="*/ 2147483647 h 702"/>
              <a:gd name="T6" fmla="*/ 2147483647 w 650"/>
              <a:gd name="T7" fmla="*/ 2147483647 h 702"/>
              <a:gd name="T8" fmla="*/ 2147483647 w 650"/>
              <a:gd name="T9" fmla="*/ 2147483647 h 7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0"/>
              <a:gd name="T16" fmla="*/ 0 h 702"/>
              <a:gd name="T17" fmla="*/ 650 w 650"/>
              <a:gd name="T18" fmla="*/ 702 h 70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0" h="702">
                <a:moveTo>
                  <a:pt x="650" y="415"/>
                </a:moveTo>
                <a:cubicBezTo>
                  <a:pt x="635" y="558"/>
                  <a:pt x="620" y="702"/>
                  <a:pt x="514" y="687"/>
                </a:cubicBezTo>
                <a:cubicBezTo>
                  <a:pt x="408" y="672"/>
                  <a:pt x="30" y="437"/>
                  <a:pt x="15" y="324"/>
                </a:cubicBezTo>
                <a:cubicBezTo>
                  <a:pt x="0" y="211"/>
                  <a:pt x="318" y="14"/>
                  <a:pt x="424" y="7"/>
                </a:cubicBezTo>
                <a:cubicBezTo>
                  <a:pt x="530" y="0"/>
                  <a:pt x="590" y="139"/>
                  <a:pt x="650" y="279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graphicFrame>
        <p:nvGraphicFramePr>
          <p:cNvPr id="8194" name="Object 146"/>
          <p:cNvGraphicFramePr>
            <a:graphicFrameLocks noChangeAspect="1"/>
          </p:cNvGraphicFramePr>
          <p:nvPr/>
        </p:nvGraphicFramePr>
        <p:xfrm>
          <a:off x="3824288" y="4481513"/>
          <a:ext cx="3143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4" name="Equation" r:id="rId3" imgW="177840" imgH="279360" progId="Equation.3">
                  <p:embed/>
                </p:oleObj>
              </mc:Choice>
              <mc:Fallback>
                <p:oleObj name="Equation" r:id="rId3" imgW="177840" imgH="279360" progId="Equation.3">
                  <p:embed/>
                  <p:pic>
                    <p:nvPicPr>
                      <p:cNvPr id="0" name="Picture 5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4288" y="4481513"/>
                        <a:ext cx="31432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147"/>
          <p:cNvGraphicFramePr>
            <a:graphicFrameLocks noChangeAspect="1"/>
          </p:cNvGraphicFramePr>
          <p:nvPr/>
        </p:nvGraphicFramePr>
        <p:xfrm>
          <a:off x="6245225" y="4265613"/>
          <a:ext cx="3714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5" name="Equation" r:id="rId5" imgW="203040" imgH="279360" progId="Equation.3">
                  <p:embed/>
                </p:oleObj>
              </mc:Choice>
              <mc:Fallback>
                <p:oleObj name="Equation" r:id="rId5" imgW="203040" imgH="279360" progId="Equation.3">
                  <p:embed/>
                  <p:pic>
                    <p:nvPicPr>
                      <p:cNvPr id="0" name="Picture 5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5225" y="4265613"/>
                        <a:ext cx="3714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148"/>
          <p:cNvGraphicFramePr>
            <a:graphicFrameLocks noChangeAspect="1"/>
          </p:cNvGraphicFramePr>
          <p:nvPr/>
        </p:nvGraphicFramePr>
        <p:xfrm>
          <a:off x="6259513" y="2451100"/>
          <a:ext cx="342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6" name="Equation" r:id="rId7" imgW="190440" imgH="291960" progId="Equation.3">
                  <p:embed/>
                </p:oleObj>
              </mc:Choice>
              <mc:Fallback>
                <p:oleObj name="Equation" r:id="rId7" imgW="190440" imgH="291960" progId="Equation.3">
                  <p:embed/>
                  <p:pic>
                    <p:nvPicPr>
                      <p:cNvPr id="0" name="Picture 5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513" y="2451100"/>
                        <a:ext cx="3429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149"/>
          <p:cNvGraphicFramePr>
            <a:graphicFrameLocks noChangeAspect="1"/>
          </p:cNvGraphicFramePr>
          <p:nvPr/>
        </p:nvGraphicFramePr>
        <p:xfrm>
          <a:off x="4013200" y="2033588"/>
          <a:ext cx="3714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7" name="Equation" r:id="rId9" imgW="203040" imgH="279360" progId="Equation.3">
                  <p:embed/>
                </p:oleObj>
              </mc:Choice>
              <mc:Fallback>
                <p:oleObj name="Equation" r:id="rId9" imgW="203040" imgH="279360" progId="Equation.3">
                  <p:embed/>
                  <p:pic>
                    <p:nvPicPr>
                      <p:cNvPr id="0" name="Picture 5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3200" y="2033588"/>
                        <a:ext cx="3714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150"/>
          <p:cNvGraphicFramePr>
            <a:graphicFrameLocks noChangeAspect="1"/>
          </p:cNvGraphicFramePr>
          <p:nvPr/>
        </p:nvGraphicFramePr>
        <p:xfrm>
          <a:off x="2586038" y="3819525"/>
          <a:ext cx="342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8" name="Equation" r:id="rId11" imgW="190440" imgH="291960" progId="Equation.3">
                  <p:embed/>
                </p:oleObj>
              </mc:Choice>
              <mc:Fallback>
                <p:oleObj name="Equation" r:id="rId11" imgW="190440" imgH="291960" progId="Equation.3">
                  <p:embed/>
                  <p:pic>
                    <p:nvPicPr>
                      <p:cNvPr id="0" name="Picture 5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3819525"/>
                        <a:ext cx="3429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151"/>
          <p:cNvGraphicFramePr>
            <a:graphicFrameLocks noChangeAspect="1"/>
          </p:cNvGraphicFramePr>
          <p:nvPr/>
        </p:nvGraphicFramePr>
        <p:xfrm>
          <a:off x="5064125" y="3560763"/>
          <a:ext cx="3143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9" name="Equation" r:id="rId13" imgW="4455360" imgH="6890760" progId="Equation.3">
                  <p:embed/>
                </p:oleObj>
              </mc:Choice>
              <mc:Fallback>
                <p:oleObj name="Equation" r:id="rId13" imgW="4455360" imgH="6890760" progId="Equation.3">
                  <p:embed/>
                  <p:pic>
                    <p:nvPicPr>
                      <p:cNvPr id="0" name="Picture 5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125" y="3560763"/>
                        <a:ext cx="31432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152"/>
          <p:cNvGraphicFramePr>
            <a:graphicFrameLocks noChangeAspect="1"/>
          </p:cNvGraphicFramePr>
          <p:nvPr/>
        </p:nvGraphicFramePr>
        <p:xfrm>
          <a:off x="5035550" y="4841875"/>
          <a:ext cx="3429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0" name="Equation" r:id="rId15" imgW="4861800" imgH="6890760" progId="Equation.3">
                  <p:embed/>
                </p:oleObj>
              </mc:Choice>
              <mc:Fallback>
                <p:oleObj name="Equation" r:id="rId15" imgW="4861800" imgH="6890760" progId="Equation.3">
                  <p:embed/>
                  <p:pic>
                    <p:nvPicPr>
                      <p:cNvPr id="0" name="Picture 5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5550" y="4841875"/>
                        <a:ext cx="342900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1" name="Object 153"/>
          <p:cNvGraphicFramePr>
            <a:graphicFrameLocks noChangeAspect="1"/>
          </p:cNvGraphicFramePr>
          <p:nvPr/>
        </p:nvGraphicFramePr>
        <p:xfrm>
          <a:off x="3162300" y="4035425"/>
          <a:ext cx="342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1" name="Equation" r:id="rId17" imgW="4861800" imgH="7296840" progId="Equation.3">
                  <p:embed/>
                </p:oleObj>
              </mc:Choice>
              <mc:Fallback>
                <p:oleObj name="Equation" r:id="rId17" imgW="4861800" imgH="7296840" progId="Equation.3">
                  <p:embed/>
                  <p:pic>
                    <p:nvPicPr>
                      <p:cNvPr id="0" name="Picture 5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4035425"/>
                        <a:ext cx="3429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2" name="Object 154"/>
          <p:cNvGraphicFramePr>
            <a:graphicFrameLocks noChangeAspect="1"/>
          </p:cNvGraphicFramePr>
          <p:nvPr/>
        </p:nvGraphicFramePr>
        <p:xfrm>
          <a:off x="1146175" y="3257550"/>
          <a:ext cx="3429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2" name="公式" r:id="rId19" imgW="4861800" imgH="6890760" progId="Equation.3">
                  <p:embed/>
                </p:oleObj>
              </mc:Choice>
              <mc:Fallback>
                <p:oleObj name="公式" r:id="rId19" imgW="4861800" imgH="6890760" progId="Equation.3">
                  <p:embed/>
                  <p:pic>
                    <p:nvPicPr>
                      <p:cNvPr id="0" name="Picture 5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175" y="3257550"/>
                        <a:ext cx="342900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3" name="Object 155"/>
          <p:cNvGraphicFramePr>
            <a:graphicFrameLocks noChangeAspect="1"/>
          </p:cNvGraphicFramePr>
          <p:nvPr/>
        </p:nvGraphicFramePr>
        <p:xfrm>
          <a:off x="3090863" y="2524125"/>
          <a:ext cx="342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3" name="Equation" r:id="rId21" imgW="4861800" imgH="7296840" progId="Equation.3">
                  <p:embed/>
                </p:oleObj>
              </mc:Choice>
              <mc:Fallback>
                <p:oleObj name="Equation" r:id="rId21" imgW="4861800" imgH="7296840" progId="Equation.3">
                  <p:embed/>
                  <p:pic>
                    <p:nvPicPr>
                      <p:cNvPr id="0" name="Picture 5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863" y="2524125"/>
                        <a:ext cx="3429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4" name="Object 156"/>
          <p:cNvGraphicFramePr>
            <a:graphicFrameLocks noChangeAspect="1"/>
          </p:cNvGraphicFramePr>
          <p:nvPr/>
        </p:nvGraphicFramePr>
        <p:xfrm>
          <a:off x="3681413" y="31861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4" name="Equation" r:id="rId23" imgW="4861800" imgH="7296840" progId="Equation.3">
                  <p:embed/>
                </p:oleObj>
              </mc:Choice>
              <mc:Fallback>
                <p:oleObj name="Equation" r:id="rId23" imgW="4861800" imgH="7296840" progId="Equation.3">
                  <p:embed/>
                  <p:pic>
                    <p:nvPicPr>
                      <p:cNvPr id="0" name="Picture 5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1413" y="31861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5" name="Object 157"/>
          <p:cNvGraphicFramePr>
            <a:graphicFrameLocks noChangeAspect="1"/>
          </p:cNvGraphicFramePr>
          <p:nvPr/>
        </p:nvGraphicFramePr>
        <p:xfrm>
          <a:off x="4760913" y="2897188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5" name="Equation" r:id="rId25" imgW="4861800" imgH="7296840" progId="Equation.3">
                  <p:embed/>
                </p:oleObj>
              </mc:Choice>
              <mc:Fallback>
                <p:oleObj name="Equation" r:id="rId25" imgW="4861800" imgH="7296840" progId="Equation.3">
                  <p:embed/>
                  <p:pic>
                    <p:nvPicPr>
                      <p:cNvPr id="0" name="Picture 5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0913" y="2897188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6" name="Object 158"/>
          <p:cNvGraphicFramePr>
            <a:graphicFrameLocks noChangeAspect="1"/>
          </p:cNvGraphicFramePr>
          <p:nvPr/>
        </p:nvGraphicFramePr>
        <p:xfrm>
          <a:off x="6129338" y="31861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6" name="Equation" r:id="rId27" imgW="4861800" imgH="7296840" progId="Equation.3">
                  <p:embed/>
                </p:oleObj>
              </mc:Choice>
              <mc:Fallback>
                <p:oleObj name="Equation" r:id="rId27" imgW="4861800" imgH="7296840" progId="Equation.3">
                  <p:embed/>
                  <p:pic>
                    <p:nvPicPr>
                      <p:cNvPr id="0" name="Picture 5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9338" y="31861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7" name="Object 159"/>
          <p:cNvGraphicFramePr>
            <a:graphicFrameLocks noChangeAspect="1"/>
          </p:cNvGraphicFramePr>
          <p:nvPr/>
        </p:nvGraphicFramePr>
        <p:xfrm>
          <a:off x="4976813" y="2033588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7" name="Equation" r:id="rId29" imgW="4861800" imgH="7296840" progId="Equation.3">
                  <p:embed/>
                </p:oleObj>
              </mc:Choice>
              <mc:Fallback>
                <p:oleObj name="Equation" r:id="rId29" imgW="4861800" imgH="7296840" progId="Equation.3">
                  <p:embed/>
                  <p:pic>
                    <p:nvPicPr>
                      <p:cNvPr id="0" name="Picture 5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6813" y="2033588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</a:p>
        </p:txBody>
      </p:sp>
      <p:sp>
        <p:nvSpPr>
          <p:cNvPr id="33" name="灯片编号占位符 3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780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431800" y="1268413"/>
            <a:ext cx="8075613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需要用到图论的例子还有很多很多。。。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i="1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ea typeface="宋体" pitchFamily="2" charset="-122"/>
              </a:rPr>
              <a:t>排考试日程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   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每个班学生选的课都不同，为了保证每个学生的各门考试时间均不冲突，考试至少需要多少天？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zh-CN" altLang="en-US" sz="20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ea typeface="宋体" pitchFamily="2" charset="-122"/>
              </a:rPr>
              <a:t>熟人关系图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   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可以用图模型来表示人与人之间的各种关系，用有向边连接这两个人。世界上所有人的熟人关系图超过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60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亿个节点和可能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1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万亿条边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zh-CN" altLang="en-US" sz="20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ea typeface="宋体" pitchFamily="2" charset="-122"/>
              </a:rPr>
              <a:t>影响图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   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在社会学对群体行为的研究中，需要研究人对人思维的影响，也可用有向图进行建模</a:t>
            </a:r>
          </a:p>
        </p:txBody>
      </p:sp>
      <p:sp>
        <p:nvSpPr>
          <p:cNvPr id="4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10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8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81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81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81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2" name="Rectangle 4"/>
          <p:cNvSpPr>
            <a:spLocks noChangeArrowheads="1"/>
          </p:cNvSpPr>
          <p:nvPr/>
        </p:nvSpPr>
        <p:spPr bwMode="auto">
          <a:xfrm>
            <a:off x="376238" y="1313765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§"/>
            </a:pP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鲁棒</a:t>
            </a:r>
            <a:endParaRPr kumimoji="0" lang="en-US" altLang="zh-CN" sz="2800" dirty="0">
              <a:solidFill>
                <a:srgbClr val="003399"/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§"/>
            </a:pP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流量均衡</a:t>
            </a:r>
            <a:endParaRPr kumimoji="0" lang="en-US" altLang="zh-CN" sz="2800" dirty="0">
              <a:solidFill>
                <a:srgbClr val="003399"/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§"/>
            </a:pP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省成本</a:t>
            </a:r>
            <a:endParaRPr kumimoji="0" lang="en-US" altLang="zh-CN" sz="2800" dirty="0">
              <a:solidFill>
                <a:srgbClr val="003399"/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§"/>
            </a:pPr>
            <a:r>
              <a:rPr kumimoji="0" lang="zh-CN" altLang="en-US" sz="2800" dirty="0">
                <a:solidFill>
                  <a:schemeClr val="bg1"/>
                </a:solidFill>
                <a:latin typeface="Garamond" pitchFamily="18" charset="0"/>
                <a:ea typeface="宋体" pitchFamily="2" charset="-122"/>
              </a:rPr>
              <a:t>容易。</a:t>
            </a:r>
          </a:p>
        </p:txBody>
      </p:sp>
      <p:sp>
        <p:nvSpPr>
          <p:cNvPr id="4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应用领域</a:t>
            </a: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：在网络上的应用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9033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2" name="Rectangle 4"/>
          <p:cNvSpPr>
            <a:spLocks noChangeArrowheads="1"/>
          </p:cNvSpPr>
          <p:nvPr/>
        </p:nvSpPr>
        <p:spPr bwMode="auto">
          <a:xfrm>
            <a:off x="376238" y="118745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§"/>
            </a:pP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通常用以下的参数来描述和衡量一个网络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§"/>
            </a:pPr>
            <a:r>
              <a:rPr kumimoji="0" lang="zh-CN" altLang="en-US" sz="2800" dirty="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链路的长度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：链路中包含的边数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§"/>
            </a:pPr>
            <a:r>
              <a:rPr kumimoji="0" lang="zh-CN" altLang="en-US" sz="2800" dirty="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距离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：与两个节点之间相连的最少边数。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§"/>
            </a:pPr>
            <a:r>
              <a:rPr kumimoji="0" lang="zh-CN" altLang="en-US" sz="2800" dirty="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网络直径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：网络中任意两个节点间距离的最大值。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§"/>
            </a:pPr>
            <a:r>
              <a:rPr kumimoji="0" lang="zh-CN" altLang="en-US" sz="2800" dirty="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网络规模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：网络中节点数，表示该网络功能连结部件的多少。</a:t>
            </a:r>
            <a:r>
              <a:rPr kumimoji="0" lang="zh-CN" altLang="en-US" sz="2800" dirty="0">
                <a:solidFill>
                  <a:schemeClr val="bg1"/>
                </a:solidFill>
                <a:latin typeface="Garamond" pitchFamily="18" charset="0"/>
                <a:ea typeface="宋体" pitchFamily="2" charset="-122"/>
              </a:rPr>
              <a:t>数称为该网络的等分宽度。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§"/>
            </a:pPr>
            <a:r>
              <a:rPr kumimoji="0" lang="zh-CN" altLang="en-US" sz="2800" dirty="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对称性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：从任何节点看，拓扑结构都一样，这种网络实现和编程都容易</a:t>
            </a:r>
            <a:r>
              <a:rPr kumimoji="0" lang="zh-CN" altLang="en-US" sz="2800" dirty="0">
                <a:solidFill>
                  <a:schemeClr val="bg1"/>
                </a:solidFill>
                <a:latin typeface="Garamond" pitchFamily="18" charset="0"/>
                <a:ea typeface="宋体" pitchFamily="2" charset="-122"/>
              </a:rPr>
              <a:t>很容易。</a:t>
            </a:r>
          </a:p>
        </p:txBody>
      </p:sp>
      <p:sp>
        <p:nvSpPr>
          <p:cNvPr id="4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应用领域</a:t>
            </a: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：在网络上的应用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271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2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2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239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3" name="Rectangle 4"/>
          <p:cNvSpPr>
            <a:spLocks noChangeArrowheads="1"/>
          </p:cNvSpPr>
          <p:nvPr/>
        </p:nvSpPr>
        <p:spPr bwMode="auto">
          <a:xfrm>
            <a:off x="387904" y="1430868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3200" dirty="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线性阵列</a:t>
            </a:r>
            <a:endParaRPr kumimoji="0" lang="zh-CN" altLang="en-US" sz="2800" dirty="0">
              <a:solidFill>
                <a:srgbClr val="9900FF"/>
              </a:solidFill>
              <a:latin typeface="Garamond" pitchFamily="18" charset="0"/>
              <a:ea typeface="宋体" pitchFamily="2" charset="-122"/>
            </a:endParaRPr>
          </a:p>
        </p:txBody>
      </p:sp>
      <p:grpSp>
        <p:nvGrpSpPr>
          <p:cNvPr id="179204" name="Group 5"/>
          <p:cNvGrpSpPr>
            <a:grpSpLocks/>
          </p:cNvGrpSpPr>
          <p:nvPr/>
        </p:nvGrpSpPr>
        <p:grpSpPr bwMode="auto">
          <a:xfrm>
            <a:off x="1871663" y="2528888"/>
            <a:ext cx="5576887" cy="152400"/>
            <a:chOff x="1051" y="1625"/>
            <a:chExt cx="3513" cy="96"/>
          </a:xfrm>
        </p:grpSpPr>
        <p:sp>
          <p:nvSpPr>
            <p:cNvPr id="179206" name="Line 6"/>
            <p:cNvSpPr>
              <a:spLocks noChangeShapeType="1"/>
            </p:cNvSpPr>
            <p:nvPr/>
          </p:nvSpPr>
          <p:spPr bwMode="auto">
            <a:xfrm>
              <a:off x="1152" y="1673"/>
              <a:ext cx="48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07" name="Line 7"/>
            <p:cNvSpPr>
              <a:spLocks noChangeShapeType="1"/>
            </p:cNvSpPr>
            <p:nvPr/>
          </p:nvSpPr>
          <p:spPr bwMode="auto">
            <a:xfrm>
              <a:off x="1728" y="1673"/>
              <a:ext cx="48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08" name="Line 8"/>
            <p:cNvSpPr>
              <a:spLocks noChangeShapeType="1"/>
            </p:cNvSpPr>
            <p:nvPr/>
          </p:nvSpPr>
          <p:spPr bwMode="auto">
            <a:xfrm>
              <a:off x="2880" y="1673"/>
              <a:ext cx="48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09" name="Line 9"/>
            <p:cNvSpPr>
              <a:spLocks noChangeShapeType="1"/>
            </p:cNvSpPr>
            <p:nvPr/>
          </p:nvSpPr>
          <p:spPr bwMode="auto">
            <a:xfrm>
              <a:off x="3456" y="1673"/>
              <a:ext cx="48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0" name="Line 10"/>
            <p:cNvSpPr>
              <a:spLocks noChangeShapeType="1"/>
            </p:cNvSpPr>
            <p:nvPr/>
          </p:nvSpPr>
          <p:spPr bwMode="auto">
            <a:xfrm>
              <a:off x="4032" y="1673"/>
              <a:ext cx="48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1" name="Line 11"/>
            <p:cNvSpPr>
              <a:spLocks noChangeShapeType="1"/>
            </p:cNvSpPr>
            <p:nvPr/>
          </p:nvSpPr>
          <p:spPr bwMode="auto">
            <a:xfrm>
              <a:off x="2304" y="1673"/>
              <a:ext cx="48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2" name="Oval 12"/>
            <p:cNvSpPr>
              <a:spLocks noChangeArrowheads="1"/>
            </p:cNvSpPr>
            <p:nvPr/>
          </p:nvSpPr>
          <p:spPr bwMode="auto">
            <a:xfrm>
              <a:off x="2770" y="1625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3" name="Oval 13"/>
            <p:cNvSpPr>
              <a:spLocks noChangeArrowheads="1"/>
            </p:cNvSpPr>
            <p:nvPr/>
          </p:nvSpPr>
          <p:spPr bwMode="auto">
            <a:xfrm>
              <a:off x="2214" y="1625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4" name="Oval 14"/>
            <p:cNvSpPr>
              <a:spLocks noChangeArrowheads="1"/>
            </p:cNvSpPr>
            <p:nvPr/>
          </p:nvSpPr>
          <p:spPr bwMode="auto">
            <a:xfrm>
              <a:off x="1628" y="1625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5" name="Oval 15"/>
            <p:cNvSpPr>
              <a:spLocks noChangeArrowheads="1"/>
            </p:cNvSpPr>
            <p:nvPr/>
          </p:nvSpPr>
          <p:spPr bwMode="auto">
            <a:xfrm>
              <a:off x="1051" y="1625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6" name="Oval 16"/>
            <p:cNvSpPr>
              <a:spLocks noChangeArrowheads="1"/>
            </p:cNvSpPr>
            <p:nvPr/>
          </p:nvSpPr>
          <p:spPr bwMode="auto">
            <a:xfrm>
              <a:off x="3356" y="1625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7" name="Oval 17"/>
            <p:cNvSpPr>
              <a:spLocks noChangeArrowheads="1"/>
            </p:cNvSpPr>
            <p:nvPr/>
          </p:nvSpPr>
          <p:spPr bwMode="auto">
            <a:xfrm>
              <a:off x="3932" y="1625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8" name="Oval 18"/>
            <p:cNvSpPr>
              <a:spLocks noChangeArrowheads="1"/>
            </p:cNvSpPr>
            <p:nvPr/>
          </p:nvSpPr>
          <p:spPr bwMode="auto">
            <a:xfrm>
              <a:off x="4468" y="1625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79205" name="Text Box 19"/>
          <p:cNvSpPr txBox="1">
            <a:spLocks noChangeArrowheads="1"/>
          </p:cNvSpPr>
          <p:nvPr/>
        </p:nvSpPr>
        <p:spPr bwMode="auto">
          <a:xfrm>
            <a:off x="611188" y="3563938"/>
            <a:ext cx="7945437" cy="138499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kumimoji="0" lang="zh-CN" altLang="en-US" sz="2800" dirty="0">
                <a:solidFill>
                  <a:schemeClr val="bg1"/>
                </a:solidFill>
                <a:latin typeface="+mn-ea"/>
                <a:ea typeface="+mn-ea"/>
              </a:rPr>
              <a:t>对</a:t>
            </a:r>
            <a:r>
              <a:rPr kumimoji="0" lang="en-US" altLang="zh-CN" sz="2800" dirty="0">
                <a:solidFill>
                  <a:srgbClr val="003399"/>
                </a:solidFill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zh-CN" altLang="en-US" sz="2800" dirty="0">
                <a:solidFill>
                  <a:srgbClr val="003399"/>
                </a:solidFill>
                <a:ea typeface="+mn-ea"/>
                <a:cs typeface="Times New Roman" panose="02020603050405020304" pitchFamily="18" charset="0"/>
              </a:rPr>
              <a:t>个结点的线性阵列，有</a:t>
            </a:r>
            <a:r>
              <a:rPr kumimoji="0" lang="en-US" altLang="zh-CN" sz="2800" dirty="0">
                <a:solidFill>
                  <a:srgbClr val="003399"/>
                </a:solidFill>
                <a:ea typeface="+mn-ea"/>
                <a:cs typeface="Times New Roman" panose="02020603050405020304" pitchFamily="18" charset="0"/>
              </a:rPr>
              <a:t>N-1</a:t>
            </a:r>
            <a:r>
              <a:rPr kumimoji="0" lang="zh-CN" altLang="en-US" sz="2800" dirty="0">
                <a:solidFill>
                  <a:srgbClr val="003399"/>
                </a:solidFill>
                <a:ea typeface="+mn-ea"/>
                <a:cs typeface="Times New Roman" panose="02020603050405020304" pitchFamily="18" charset="0"/>
              </a:rPr>
              <a:t>条链路，直径为</a:t>
            </a:r>
            <a:r>
              <a:rPr kumimoji="0" lang="en-US" altLang="zh-CN" sz="2800" dirty="0">
                <a:solidFill>
                  <a:srgbClr val="003399"/>
                </a:solidFill>
                <a:ea typeface="+mn-ea"/>
                <a:cs typeface="Times New Roman" panose="02020603050405020304" pitchFamily="18" charset="0"/>
              </a:rPr>
              <a:t>N-1</a:t>
            </a:r>
            <a:r>
              <a:rPr kumimoji="0" lang="zh-CN" altLang="en-US" sz="2800" dirty="0">
                <a:solidFill>
                  <a:srgbClr val="003399"/>
                </a:solidFill>
                <a:ea typeface="+mn-ea"/>
                <a:cs typeface="Times New Roman" panose="02020603050405020304" pitchFamily="18" charset="0"/>
              </a:rPr>
              <a:t>（任意两点之间距离的最大值）度为</a:t>
            </a:r>
            <a:r>
              <a:rPr kumimoji="0" lang="en-US" altLang="zh-CN" sz="2800" dirty="0">
                <a:solidFill>
                  <a:srgbClr val="003399"/>
                </a:solidFill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zh-CN" altLang="en-US" sz="2800" dirty="0">
                <a:solidFill>
                  <a:srgbClr val="003399"/>
                </a:solidFill>
                <a:ea typeface="+mn-ea"/>
                <a:cs typeface="Times New Roman" panose="02020603050405020304" pitchFamily="18" charset="0"/>
              </a:rPr>
              <a:t>不对称。</a:t>
            </a:r>
            <a:r>
              <a:rPr kumimoji="0" lang="en-US" altLang="zh-CN" sz="2800" dirty="0">
                <a:solidFill>
                  <a:srgbClr val="003399"/>
                </a:solidFill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zh-CN" altLang="en-US" sz="2800" dirty="0">
                <a:solidFill>
                  <a:srgbClr val="003399"/>
                </a:solidFill>
                <a:ea typeface="+mn-ea"/>
                <a:cs typeface="Times New Roman" panose="02020603050405020304" pitchFamily="18" charset="0"/>
              </a:rPr>
              <a:t>很大时，通信效率很低。</a:t>
            </a:r>
          </a:p>
        </p:txBody>
      </p:sp>
      <p:sp>
        <p:nvSpPr>
          <p:cNvPr id="19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</a:p>
        </p:txBody>
      </p:sp>
      <p:sp>
        <p:nvSpPr>
          <p:cNvPr id="20" name="灯片编号占位符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24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4"/>
          <p:cNvSpPr>
            <a:spLocks noChangeArrowheads="1"/>
          </p:cNvSpPr>
          <p:nvPr/>
        </p:nvSpPr>
        <p:spPr bwMode="auto">
          <a:xfrm>
            <a:off x="0" y="1243013"/>
            <a:ext cx="8763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环</a:t>
            </a:r>
          </a:p>
        </p:txBody>
      </p:sp>
      <p:grpSp>
        <p:nvGrpSpPr>
          <p:cNvPr id="180227" name="Group 5"/>
          <p:cNvGrpSpPr>
            <a:grpSpLocks/>
          </p:cNvGrpSpPr>
          <p:nvPr/>
        </p:nvGrpSpPr>
        <p:grpSpPr bwMode="auto">
          <a:xfrm>
            <a:off x="2816225" y="1268413"/>
            <a:ext cx="2819400" cy="2819400"/>
            <a:chOff x="1872" y="432"/>
            <a:chExt cx="1776" cy="1776"/>
          </a:xfrm>
        </p:grpSpPr>
        <p:sp>
          <p:nvSpPr>
            <p:cNvPr id="180230" name="Oval 6"/>
            <p:cNvSpPr>
              <a:spLocks noChangeArrowheads="1"/>
            </p:cNvSpPr>
            <p:nvPr/>
          </p:nvSpPr>
          <p:spPr bwMode="auto">
            <a:xfrm>
              <a:off x="1920" y="480"/>
              <a:ext cx="1680" cy="1680"/>
            </a:xfrm>
            <a:prstGeom prst="ellips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1" name="Oval 7"/>
            <p:cNvSpPr>
              <a:spLocks noChangeArrowheads="1"/>
            </p:cNvSpPr>
            <p:nvPr/>
          </p:nvSpPr>
          <p:spPr bwMode="auto">
            <a:xfrm>
              <a:off x="2688" y="43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2" name="Oval 8"/>
            <p:cNvSpPr>
              <a:spLocks noChangeArrowheads="1"/>
            </p:cNvSpPr>
            <p:nvPr/>
          </p:nvSpPr>
          <p:spPr bwMode="auto">
            <a:xfrm>
              <a:off x="2256" y="5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3" name="Oval 9"/>
            <p:cNvSpPr>
              <a:spLocks noChangeArrowheads="1"/>
            </p:cNvSpPr>
            <p:nvPr/>
          </p:nvSpPr>
          <p:spPr bwMode="auto">
            <a:xfrm>
              <a:off x="3168" y="5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4" name="Oval 10"/>
            <p:cNvSpPr>
              <a:spLocks noChangeArrowheads="1"/>
            </p:cNvSpPr>
            <p:nvPr/>
          </p:nvSpPr>
          <p:spPr bwMode="auto">
            <a:xfrm>
              <a:off x="1968" y="91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5" name="Oval 11"/>
            <p:cNvSpPr>
              <a:spLocks noChangeArrowheads="1"/>
            </p:cNvSpPr>
            <p:nvPr/>
          </p:nvSpPr>
          <p:spPr bwMode="auto">
            <a:xfrm>
              <a:off x="3456" y="91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6" name="Oval 12"/>
            <p:cNvSpPr>
              <a:spLocks noChangeArrowheads="1"/>
            </p:cNvSpPr>
            <p:nvPr/>
          </p:nvSpPr>
          <p:spPr bwMode="auto">
            <a:xfrm>
              <a:off x="1872" y="129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7" name="Oval 13"/>
            <p:cNvSpPr>
              <a:spLocks noChangeArrowheads="1"/>
            </p:cNvSpPr>
            <p:nvPr/>
          </p:nvSpPr>
          <p:spPr bwMode="auto">
            <a:xfrm>
              <a:off x="3552" y="129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8" name="Oval 14"/>
            <p:cNvSpPr>
              <a:spLocks noChangeArrowheads="1"/>
            </p:cNvSpPr>
            <p:nvPr/>
          </p:nvSpPr>
          <p:spPr bwMode="auto">
            <a:xfrm>
              <a:off x="2736" y="211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9" name="Oval 15"/>
            <p:cNvSpPr>
              <a:spLocks noChangeArrowheads="1"/>
            </p:cNvSpPr>
            <p:nvPr/>
          </p:nvSpPr>
          <p:spPr bwMode="auto">
            <a:xfrm>
              <a:off x="1968" y="168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0" name="Oval 16"/>
            <p:cNvSpPr>
              <a:spLocks noChangeArrowheads="1"/>
            </p:cNvSpPr>
            <p:nvPr/>
          </p:nvSpPr>
          <p:spPr bwMode="auto">
            <a:xfrm>
              <a:off x="2256" y="196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1" name="Oval 17"/>
            <p:cNvSpPr>
              <a:spLocks noChangeArrowheads="1"/>
            </p:cNvSpPr>
            <p:nvPr/>
          </p:nvSpPr>
          <p:spPr bwMode="auto">
            <a:xfrm>
              <a:off x="3456" y="168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2" name="Oval 18"/>
            <p:cNvSpPr>
              <a:spLocks noChangeArrowheads="1"/>
            </p:cNvSpPr>
            <p:nvPr/>
          </p:nvSpPr>
          <p:spPr bwMode="auto">
            <a:xfrm>
              <a:off x="3168" y="196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0228" name="Rectangle 19"/>
          <p:cNvSpPr>
            <a:spLocks noChangeArrowheads="1"/>
          </p:cNvSpPr>
          <p:nvPr/>
        </p:nvSpPr>
        <p:spPr bwMode="auto">
          <a:xfrm>
            <a:off x="71500" y="4329100"/>
            <a:ext cx="9144000" cy="202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对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个结点的环，考虑相邻结点数据传送方向：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双向环：链路数为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，直径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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N/2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，度为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2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，对称。</a:t>
            </a:r>
            <a:endParaRPr kumimoji="0" lang="zh-CN" altLang="en-US" dirty="0">
              <a:solidFill>
                <a:srgbClr val="003399"/>
              </a:solidFill>
              <a:latin typeface="Garamond" pitchFamily="18" charset="0"/>
              <a:ea typeface="宋体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单向环：链路数为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，直径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N-1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，度为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2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，对称。</a:t>
            </a:r>
            <a:endParaRPr kumimoji="0" lang="zh-CN" altLang="en-US" dirty="0">
              <a:solidFill>
                <a:srgbClr val="003399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19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</a:p>
        </p:txBody>
      </p:sp>
      <p:sp>
        <p:nvSpPr>
          <p:cNvPr id="20" name="灯片编号占位符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3380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ChangeArrowheads="1"/>
          </p:cNvSpPr>
          <p:nvPr/>
        </p:nvSpPr>
        <p:spPr bwMode="auto">
          <a:xfrm>
            <a:off x="443916" y="4644135"/>
            <a:ext cx="8763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1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对上图中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12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个结点的带弦双向环，</a:t>
            </a:r>
          </a:p>
          <a:p>
            <a:pPr marL="742950" lvl="1" indent="-285750">
              <a:spcBef>
                <a:spcPct val="1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 结点度为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3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：链路数为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18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，直径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4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（比如红色结点），度为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3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，不对称。</a:t>
            </a:r>
          </a:p>
          <a:p>
            <a:pPr marL="742950" lvl="1" indent="-285750">
              <a:spcBef>
                <a:spcPct val="1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 结点度为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4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：链路数为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24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，直径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3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（比如红色结点），度为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4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，对称。</a:t>
            </a:r>
          </a:p>
        </p:txBody>
      </p:sp>
      <p:grpSp>
        <p:nvGrpSpPr>
          <p:cNvPr id="181251" name="Group 3"/>
          <p:cNvGrpSpPr>
            <a:grpSpLocks/>
          </p:cNvGrpSpPr>
          <p:nvPr/>
        </p:nvGrpSpPr>
        <p:grpSpPr bwMode="auto">
          <a:xfrm>
            <a:off x="741363" y="1564760"/>
            <a:ext cx="3678238" cy="2819400"/>
            <a:chOff x="371" y="528"/>
            <a:chExt cx="2317" cy="1776"/>
          </a:xfrm>
        </p:grpSpPr>
        <p:sp>
          <p:nvSpPr>
            <p:cNvPr id="181281" name="Oval 4"/>
            <p:cNvSpPr>
              <a:spLocks noChangeArrowheads="1"/>
            </p:cNvSpPr>
            <p:nvPr/>
          </p:nvSpPr>
          <p:spPr bwMode="auto">
            <a:xfrm>
              <a:off x="960" y="576"/>
              <a:ext cx="1680" cy="1680"/>
            </a:xfrm>
            <a:prstGeom prst="ellips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2" name="Oval 5"/>
            <p:cNvSpPr>
              <a:spLocks noChangeArrowheads="1"/>
            </p:cNvSpPr>
            <p:nvPr/>
          </p:nvSpPr>
          <p:spPr bwMode="auto">
            <a:xfrm>
              <a:off x="1728" y="528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3" name="Oval 6"/>
            <p:cNvSpPr>
              <a:spLocks noChangeArrowheads="1"/>
            </p:cNvSpPr>
            <p:nvPr/>
          </p:nvSpPr>
          <p:spPr bwMode="auto">
            <a:xfrm>
              <a:off x="1296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4" name="Oval 7"/>
            <p:cNvSpPr>
              <a:spLocks noChangeArrowheads="1"/>
            </p:cNvSpPr>
            <p:nvPr/>
          </p:nvSpPr>
          <p:spPr bwMode="auto">
            <a:xfrm>
              <a:off x="2208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5" name="Oval 8"/>
            <p:cNvSpPr>
              <a:spLocks noChangeArrowheads="1"/>
            </p:cNvSpPr>
            <p:nvPr/>
          </p:nvSpPr>
          <p:spPr bwMode="auto">
            <a:xfrm>
              <a:off x="1008" y="100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6" name="Oval 9"/>
            <p:cNvSpPr>
              <a:spLocks noChangeArrowheads="1"/>
            </p:cNvSpPr>
            <p:nvPr/>
          </p:nvSpPr>
          <p:spPr bwMode="auto">
            <a:xfrm>
              <a:off x="2496" y="100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7" name="Oval 10"/>
            <p:cNvSpPr>
              <a:spLocks noChangeArrowheads="1"/>
            </p:cNvSpPr>
            <p:nvPr/>
          </p:nvSpPr>
          <p:spPr bwMode="auto">
            <a:xfrm>
              <a:off x="912" y="139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8" name="Oval 11"/>
            <p:cNvSpPr>
              <a:spLocks noChangeArrowheads="1"/>
            </p:cNvSpPr>
            <p:nvPr/>
          </p:nvSpPr>
          <p:spPr bwMode="auto">
            <a:xfrm>
              <a:off x="2592" y="139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9" name="Oval 12"/>
            <p:cNvSpPr>
              <a:spLocks noChangeArrowheads="1"/>
            </p:cNvSpPr>
            <p:nvPr/>
          </p:nvSpPr>
          <p:spPr bwMode="auto">
            <a:xfrm>
              <a:off x="1776" y="2208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0" name="Oval 13"/>
            <p:cNvSpPr>
              <a:spLocks noChangeArrowheads="1"/>
            </p:cNvSpPr>
            <p:nvPr/>
          </p:nvSpPr>
          <p:spPr bwMode="auto">
            <a:xfrm>
              <a:off x="1008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1" name="Oval 14"/>
            <p:cNvSpPr>
              <a:spLocks noChangeArrowheads="1"/>
            </p:cNvSpPr>
            <p:nvPr/>
          </p:nvSpPr>
          <p:spPr bwMode="auto">
            <a:xfrm>
              <a:off x="1296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2" name="Oval 15"/>
            <p:cNvSpPr>
              <a:spLocks noChangeArrowheads="1"/>
            </p:cNvSpPr>
            <p:nvPr/>
          </p:nvSpPr>
          <p:spPr bwMode="auto">
            <a:xfrm>
              <a:off x="2496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3" name="Oval 16"/>
            <p:cNvSpPr>
              <a:spLocks noChangeArrowheads="1"/>
            </p:cNvSpPr>
            <p:nvPr/>
          </p:nvSpPr>
          <p:spPr bwMode="auto">
            <a:xfrm>
              <a:off x="2208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4" name="Line 17"/>
            <p:cNvSpPr>
              <a:spLocks noChangeShapeType="1"/>
            </p:cNvSpPr>
            <p:nvPr/>
          </p:nvSpPr>
          <p:spPr bwMode="auto">
            <a:xfrm flipH="1">
              <a:off x="1008" y="624"/>
              <a:ext cx="768" cy="81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5" name="Line 18"/>
            <p:cNvSpPr>
              <a:spLocks noChangeShapeType="1"/>
            </p:cNvSpPr>
            <p:nvPr/>
          </p:nvSpPr>
          <p:spPr bwMode="auto">
            <a:xfrm rot="-4934636" flipH="1" flipV="1">
              <a:off x="1800" y="1512"/>
              <a:ext cx="857" cy="631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6" name="Line 19"/>
            <p:cNvSpPr>
              <a:spLocks noChangeShapeType="1"/>
            </p:cNvSpPr>
            <p:nvPr/>
          </p:nvSpPr>
          <p:spPr bwMode="auto">
            <a:xfrm flipH="1">
              <a:off x="1056" y="768"/>
              <a:ext cx="288" cy="100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7" name="Line 20"/>
            <p:cNvSpPr>
              <a:spLocks noChangeShapeType="1"/>
            </p:cNvSpPr>
            <p:nvPr/>
          </p:nvSpPr>
          <p:spPr bwMode="auto">
            <a:xfrm>
              <a:off x="1056" y="1104"/>
              <a:ext cx="288" cy="96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8" name="Line 21"/>
            <p:cNvSpPr>
              <a:spLocks noChangeShapeType="1"/>
            </p:cNvSpPr>
            <p:nvPr/>
          </p:nvSpPr>
          <p:spPr bwMode="auto">
            <a:xfrm flipH="1">
              <a:off x="2256" y="1104"/>
              <a:ext cx="288" cy="96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9" name="Line 22"/>
            <p:cNvSpPr>
              <a:spLocks noChangeShapeType="1"/>
            </p:cNvSpPr>
            <p:nvPr/>
          </p:nvSpPr>
          <p:spPr bwMode="auto">
            <a:xfrm>
              <a:off x="2256" y="768"/>
              <a:ext cx="240" cy="100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0" name="Text Box 23"/>
            <p:cNvSpPr txBox="1">
              <a:spLocks noChangeArrowheads="1"/>
            </p:cNvSpPr>
            <p:nvPr/>
          </p:nvSpPr>
          <p:spPr bwMode="auto">
            <a:xfrm>
              <a:off x="371" y="624"/>
              <a:ext cx="349" cy="1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003399"/>
                  </a:solidFill>
                  <a:ea typeface="宋体" pitchFamily="2" charset="-122"/>
                </a:rPr>
                <a:t>度为</a:t>
              </a:r>
              <a:r>
                <a:rPr lang="en-US" altLang="zh-CN" dirty="0">
                  <a:solidFill>
                    <a:srgbClr val="003399"/>
                  </a:solidFill>
                  <a:ea typeface="宋体" pitchFamily="2" charset="-122"/>
                </a:rPr>
                <a:t>3</a:t>
              </a:r>
              <a:r>
                <a:rPr lang="zh-CN" altLang="en-US" dirty="0">
                  <a:solidFill>
                    <a:srgbClr val="003399"/>
                  </a:solidFill>
                  <a:ea typeface="宋体" pitchFamily="2" charset="-122"/>
                </a:rPr>
                <a:t>的带弦环</a:t>
              </a:r>
            </a:p>
          </p:txBody>
        </p:sp>
      </p:grpSp>
      <p:grpSp>
        <p:nvGrpSpPr>
          <p:cNvPr id="181252" name="Group 24"/>
          <p:cNvGrpSpPr>
            <a:grpSpLocks/>
          </p:cNvGrpSpPr>
          <p:nvPr/>
        </p:nvGrpSpPr>
        <p:grpSpPr bwMode="auto">
          <a:xfrm>
            <a:off x="5176838" y="1552060"/>
            <a:ext cx="3509963" cy="2819400"/>
            <a:chOff x="3165" y="480"/>
            <a:chExt cx="2211" cy="1776"/>
          </a:xfrm>
        </p:grpSpPr>
        <p:sp>
          <p:nvSpPr>
            <p:cNvPr id="181255" name="Oval 25"/>
            <p:cNvSpPr>
              <a:spLocks noChangeArrowheads="1"/>
            </p:cNvSpPr>
            <p:nvPr/>
          </p:nvSpPr>
          <p:spPr bwMode="auto">
            <a:xfrm>
              <a:off x="3648" y="528"/>
              <a:ext cx="1680" cy="1680"/>
            </a:xfrm>
            <a:prstGeom prst="ellips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56" name="Oval 26"/>
            <p:cNvSpPr>
              <a:spLocks noChangeArrowheads="1"/>
            </p:cNvSpPr>
            <p:nvPr/>
          </p:nvSpPr>
          <p:spPr bwMode="auto">
            <a:xfrm>
              <a:off x="4416" y="480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57" name="Oval 27"/>
            <p:cNvSpPr>
              <a:spLocks noChangeArrowheads="1"/>
            </p:cNvSpPr>
            <p:nvPr/>
          </p:nvSpPr>
          <p:spPr bwMode="auto">
            <a:xfrm>
              <a:off x="3984" y="62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58" name="Oval 28"/>
            <p:cNvSpPr>
              <a:spLocks noChangeArrowheads="1"/>
            </p:cNvSpPr>
            <p:nvPr/>
          </p:nvSpPr>
          <p:spPr bwMode="auto">
            <a:xfrm>
              <a:off x="4896" y="62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59" name="Oval 29"/>
            <p:cNvSpPr>
              <a:spLocks noChangeArrowheads="1"/>
            </p:cNvSpPr>
            <p:nvPr/>
          </p:nvSpPr>
          <p:spPr bwMode="auto">
            <a:xfrm>
              <a:off x="3696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0" name="Oval 30"/>
            <p:cNvSpPr>
              <a:spLocks noChangeArrowheads="1"/>
            </p:cNvSpPr>
            <p:nvPr/>
          </p:nvSpPr>
          <p:spPr bwMode="auto">
            <a:xfrm>
              <a:off x="5184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1" name="Oval 31"/>
            <p:cNvSpPr>
              <a:spLocks noChangeArrowheads="1"/>
            </p:cNvSpPr>
            <p:nvPr/>
          </p:nvSpPr>
          <p:spPr bwMode="auto">
            <a:xfrm>
              <a:off x="3600" y="134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2" name="Oval 32"/>
            <p:cNvSpPr>
              <a:spLocks noChangeArrowheads="1"/>
            </p:cNvSpPr>
            <p:nvPr/>
          </p:nvSpPr>
          <p:spPr bwMode="auto">
            <a:xfrm>
              <a:off x="5280" y="134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3" name="Oval 33"/>
            <p:cNvSpPr>
              <a:spLocks noChangeArrowheads="1"/>
            </p:cNvSpPr>
            <p:nvPr/>
          </p:nvSpPr>
          <p:spPr bwMode="auto">
            <a:xfrm>
              <a:off x="4464" y="21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4" name="Oval 34"/>
            <p:cNvSpPr>
              <a:spLocks noChangeArrowheads="1"/>
            </p:cNvSpPr>
            <p:nvPr/>
          </p:nvSpPr>
          <p:spPr bwMode="auto">
            <a:xfrm>
              <a:off x="3696" y="172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5" name="Oval 35"/>
            <p:cNvSpPr>
              <a:spLocks noChangeArrowheads="1"/>
            </p:cNvSpPr>
            <p:nvPr/>
          </p:nvSpPr>
          <p:spPr bwMode="auto">
            <a:xfrm>
              <a:off x="3984" y="2016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6" name="Oval 36"/>
            <p:cNvSpPr>
              <a:spLocks noChangeArrowheads="1"/>
            </p:cNvSpPr>
            <p:nvPr/>
          </p:nvSpPr>
          <p:spPr bwMode="auto">
            <a:xfrm>
              <a:off x="5184" y="172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7" name="Oval 37"/>
            <p:cNvSpPr>
              <a:spLocks noChangeArrowheads="1"/>
            </p:cNvSpPr>
            <p:nvPr/>
          </p:nvSpPr>
          <p:spPr bwMode="auto">
            <a:xfrm>
              <a:off x="4896" y="201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8" name="Line 38"/>
            <p:cNvSpPr>
              <a:spLocks noChangeShapeType="1"/>
            </p:cNvSpPr>
            <p:nvPr/>
          </p:nvSpPr>
          <p:spPr bwMode="auto">
            <a:xfrm flipH="1">
              <a:off x="3696" y="576"/>
              <a:ext cx="768" cy="81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9" name="Line 39"/>
            <p:cNvSpPr>
              <a:spLocks noChangeShapeType="1"/>
            </p:cNvSpPr>
            <p:nvPr/>
          </p:nvSpPr>
          <p:spPr bwMode="auto">
            <a:xfrm>
              <a:off x="4464" y="576"/>
              <a:ext cx="816" cy="81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0" name="Line 40"/>
            <p:cNvSpPr>
              <a:spLocks noChangeShapeType="1"/>
            </p:cNvSpPr>
            <p:nvPr/>
          </p:nvSpPr>
          <p:spPr bwMode="auto">
            <a:xfrm flipH="1">
              <a:off x="3792" y="720"/>
              <a:ext cx="240" cy="105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1" name="Line 41"/>
            <p:cNvSpPr>
              <a:spLocks noChangeShapeType="1"/>
            </p:cNvSpPr>
            <p:nvPr/>
          </p:nvSpPr>
          <p:spPr bwMode="auto">
            <a:xfrm>
              <a:off x="4080" y="672"/>
              <a:ext cx="1104" cy="33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2" name="Line 42"/>
            <p:cNvSpPr>
              <a:spLocks noChangeShapeType="1"/>
            </p:cNvSpPr>
            <p:nvPr/>
          </p:nvSpPr>
          <p:spPr bwMode="auto">
            <a:xfrm>
              <a:off x="3744" y="1056"/>
              <a:ext cx="288" cy="96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3" name="Line 43"/>
            <p:cNvSpPr>
              <a:spLocks noChangeShapeType="1"/>
            </p:cNvSpPr>
            <p:nvPr/>
          </p:nvSpPr>
          <p:spPr bwMode="auto">
            <a:xfrm flipH="1">
              <a:off x="3792" y="672"/>
              <a:ext cx="1104" cy="33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4" name="Line 44"/>
            <p:cNvSpPr>
              <a:spLocks noChangeShapeType="1"/>
            </p:cNvSpPr>
            <p:nvPr/>
          </p:nvSpPr>
          <p:spPr bwMode="auto">
            <a:xfrm>
              <a:off x="3696" y="1392"/>
              <a:ext cx="816" cy="76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5" name="Line 45"/>
            <p:cNvSpPr>
              <a:spLocks noChangeShapeType="1"/>
            </p:cNvSpPr>
            <p:nvPr/>
          </p:nvSpPr>
          <p:spPr bwMode="auto">
            <a:xfrm flipH="1" flipV="1">
              <a:off x="3792" y="1776"/>
              <a:ext cx="1104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6" name="Line 46"/>
            <p:cNvSpPr>
              <a:spLocks noChangeShapeType="1"/>
            </p:cNvSpPr>
            <p:nvPr/>
          </p:nvSpPr>
          <p:spPr bwMode="auto">
            <a:xfrm flipH="1">
              <a:off x="4080" y="1776"/>
              <a:ext cx="1104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7" name="Line 47"/>
            <p:cNvSpPr>
              <a:spLocks noChangeShapeType="1"/>
            </p:cNvSpPr>
            <p:nvPr/>
          </p:nvSpPr>
          <p:spPr bwMode="auto">
            <a:xfrm flipH="1">
              <a:off x="4512" y="1392"/>
              <a:ext cx="768" cy="76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8" name="Line 48"/>
            <p:cNvSpPr>
              <a:spLocks noChangeShapeType="1"/>
            </p:cNvSpPr>
            <p:nvPr/>
          </p:nvSpPr>
          <p:spPr bwMode="auto">
            <a:xfrm flipH="1">
              <a:off x="4944" y="1056"/>
              <a:ext cx="288" cy="96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9" name="Line 49"/>
            <p:cNvSpPr>
              <a:spLocks noChangeShapeType="1"/>
            </p:cNvSpPr>
            <p:nvPr/>
          </p:nvSpPr>
          <p:spPr bwMode="auto">
            <a:xfrm>
              <a:off x="4944" y="720"/>
              <a:ext cx="288" cy="100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0" name="Text Box 50"/>
            <p:cNvSpPr txBox="1">
              <a:spLocks noChangeArrowheads="1"/>
            </p:cNvSpPr>
            <p:nvPr/>
          </p:nvSpPr>
          <p:spPr bwMode="auto">
            <a:xfrm>
              <a:off x="3165" y="624"/>
              <a:ext cx="349" cy="1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003399"/>
                  </a:solidFill>
                  <a:ea typeface="宋体" pitchFamily="2" charset="-122"/>
                </a:rPr>
                <a:t>度为</a:t>
              </a:r>
              <a:r>
                <a:rPr lang="en-US" altLang="zh-CN" dirty="0">
                  <a:solidFill>
                    <a:srgbClr val="003399"/>
                  </a:solidFill>
                  <a:ea typeface="宋体" pitchFamily="2" charset="-122"/>
                </a:rPr>
                <a:t>4</a:t>
              </a:r>
              <a:r>
                <a:rPr lang="zh-CN" altLang="en-US" dirty="0">
                  <a:solidFill>
                    <a:srgbClr val="003399"/>
                  </a:solidFill>
                  <a:ea typeface="宋体" pitchFamily="2" charset="-122"/>
                </a:rPr>
                <a:t>的带弦环</a:t>
              </a:r>
            </a:p>
          </p:txBody>
        </p:sp>
      </p:grpSp>
      <p:sp>
        <p:nvSpPr>
          <p:cNvPr id="181253" name="Rectangle 53"/>
          <p:cNvSpPr>
            <a:spLocks noChangeArrowheads="1"/>
          </p:cNvSpPr>
          <p:nvPr/>
        </p:nvSpPr>
        <p:spPr bwMode="auto">
          <a:xfrm>
            <a:off x="0" y="1202810"/>
            <a:ext cx="8763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带弦环</a:t>
            </a:r>
          </a:p>
        </p:txBody>
      </p:sp>
      <p:sp>
        <p:nvSpPr>
          <p:cNvPr id="53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1"/>
          </p:nvPr>
        </p:nvSpPr>
        <p:spPr>
          <a:xfrm>
            <a:off x="8686800" y="5854185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2816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ChangeArrowheads="1"/>
          </p:cNvSpPr>
          <p:nvPr/>
        </p:nvSpPr>
        <p:spPr bwMode="auto">
          <a:xfrm>
            <a:off x="0" y="1268413"/>
            <a:ext cx="876300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3200" b="0">
                <a:solidFill>
                  <a:srgbClr val="FFCCCC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全连接网络</a:t>
            </a: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2800">
              <a:solidFill>
                <a:schemeClr val="bg1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101600" y="5003800"/>
            <a:ext cx="90424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28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条链路，直径为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1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，度为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7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，对称。	</a:t>
            </a:r>
          </a:p>
        </p:txBody>
      </p:sp>
      <p:grpSp>
        <p:nvGrpSpPr>
          <p:cNvPr id="182276" name="Group 4"/>
          <p:cNvGrpSpPr>
            <a:grpSpLocks/>
          </p:cNvGrpSpPr>
          <p:nvPr/>
        </p:nvGrpSpPr>
        <p:grpSpPr bwMode="auto">
          <a:xfrm>
            <a:off x="3132138" y="1763713"/>
            <a:ext cx="2819400" cy="2819400"/>
            <a:chOff x="2160" y="1584"/>
            <a:chExt cx="1776" cy="1776"/>
          </a:xfrm>
        </p:grpSpPr>
        <p:sp>
          <p:nvSpPr>
            <p:cNvPr id="182278" name="Oval 5"/>
            <p:cNvSpPr>
              <a:spLocks noChangeArrowheads="1"/>
            </p:cNvSpPr>
            <p:nvPr/>
          </p:nvSpPr>
          <p:spPr bwMode="auto">
            <a:xfrm>
              <a:off x="2208" y="1632"/>
              <a:ext cx="1680" cy="1680"/>
            </a:xfrm>
            <a:prstGeom prst="ellips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79" name="Oval 6"/>
            <p:cNvSpPr>
              <a:spLocks noChangeArrowheads="1"/>
            </p:cNvSpPr>
            <p:nvPr/>
          </p:nvSpPr>
          <p:spPr bwMode="auto">
            <a:xfrm>
              <a:off x="2976" y="1584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0" name="Oval 7"/>
            <p:cNvSpPr>
              <a:spLocks noChangeArrowheads="1"/>
            </p:cNvSpPr>
            <p:nvPr/>
          </p:nvSpPr>
          <p:spPr bwMode="auto">
            <a:xfrm>
              <a:off x="3840" y="24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1" name="Line 8"/>
            <p:cNvSpPr>
              <a:spLocks noChangeShapeType="1"/>
            </p:cNvSpPr>
            <p:nvPr/>
          </p:nvSpPr>
          <p:spPr bwMode="auto">
            <a:xfrm>
              <a:off x="3024" y="1680"/>
              <a:ext cx="0" cy="158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2" name="Line 9"/>
            <p:cNvSpPr>
              <a:spLocks noChangeShapeType="1"/>
            </p:cNvSpPr>
            <p:nvPr/>
          </p:nvSpPr>
          <p:spPr bwMode="auto">
            <a:xfrm flipH="1">
              <a:off x="3024" y="2496"/>
              <a:ext cx="816" cy="76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3" name="Line 10"/>
            <p:cNvSpPr>
              <a:spLocks noChangeShapeType="1"/>
            </p:cNvSpPr>
            <p:nvPr/>
          </p:nvSpPr>
          <p:spPr bwMode="auto">
            <a:xfrm flipH="1" flipV="1">
              <a:off x="2256" y="2496"/>
              <a:ext cx="768" cy="76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4" name="Line 11"/>
            <p:cNvSpPr>
              <a:spLocks noChangeShapeType="1"/>
            </p:cNvSpPr>
            <p:nvPr/>
          </p:nvSpPr>
          <p:spPr bwMode="auto">
            <a:xfrm flipH="1" flipV="1">
              <a:off x="3024" y="1680"/>
              <a:ext cx="816" cy="81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5" name="Line 12"/>
            <p:cNvSpPr>
              <a:spLocks noChangeShapeType="1"/>
            </p:cNvSpPr>
            <p:nvPr/>
          </p:nvSpPr>
          <p:spPr bwMode="auto">
            <a:xfrm flipH="1">
              <a:off x="2256" y="1680"/>
              <a:ext cx="768" cy="76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6" name="Line 13"/>
            <p:cNvSpPr>
              <a:spLocks noChangeShapeType="1"/>
            </p:cNvSpPr>
            <p:nvPr/>
          </p:nvSpPr>
          <p:spPr bwMode="auto">
            <a:xfrm flipH="1">
              <a:off x="2256" y="2496"/>
              <a:ext cx="1584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7" name="Line 14"/>
            <p:cNvSpPr>
              <a:spLocks noChangeShapeType="1"/>
            </p:cNvSpPr>
            <p:nvPr/>
          </p:nvSpPr>
          <p:spPr bwMode="auto">
            <a:xfrm>
              <a:off x="2448" y="1920"/>
              <a:ext cx="0" cy="11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8" name="Line 15"/>
            <p:cNvSpPr>
              <a:spLocks noChangeShapeType="1"/>
            </p:cNvSpPr>
            <p:nvPr/>
          </p:nvSpPr>
          <p:spPr bwMode="auto">
            <a:xfrm>
              <a:off x="3696" y="1872"/>
              <a:ext cx="0" cy="11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9" name="Line 16"/>
            <p:cNvSpPr>
              <a:spLocks noChangeShapeType="1"/>
            </p:cNvSpPr>
            <p:nvPr/>
          </p:nvSpPr>
          <p:spPr bwMode="auto">
            <a:xfrm flipH="1">
              <a:off x="2448" y="1920"/>
              <a:ext cx="1248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0" name="Line 17"/>
            <p:cNvSpPr>
              <a:spLocks noChangeShapeType="1"/>
            </p:cNvSpPr>
            <p:nvPr/>
          </p:nvSpPr>
          <p:spPr bwMode="auto">
            <a:xfrm flipH="1">
              <a:off x="2448" y="3024"/>
              <a:ext cx="1248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1" name="Line 18"/>
            <p:cNvSpPr>
              <a:spLocks noChangeShapeType="1"/>
            </p:cNvSpPr>
            <p:nvPr/>
          </p:nvSpPr>
          <p:spPr bwMode="auto">
            <a:xfrm>
              <a:off x="2448" y="1920"/>
              <a:ext cx="576" cy="134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2" name="Line 19"/>
            <p:cNvSpPr>
              <a:spLocks noChangeShapeType="1"/>
            </p:cNvSpPr>
            <p:nvPr/>
          </p:nvSpPr>
          <p:spPr bwMode="auto">
            <a:xfrm flipH="1">
              <a:off x="3024" y="1920"/>
              <a:ext cx="672" cy="134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3" name="Line 20"/>
            <p:cNvSpPr>
              <a:spLocks noChangeShapeType="1"/>
            </p:cNvSpPr>
            <p:nvPr/>
          </p:nvSpPr>
          <p:spPr bwMode="auto">
            <a:xfrm flipH="1">
              <a:off x="2448" y="1680"/>
              <a:ext cx="576" cy="134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4" name="Line 21"/>
            <p:cNvSpPr>
              <a:spLocks noChangeShapeType="1"/>
            </p:cNvSpPr>
            <p:nvPr/>
          </p:nvSpPr>
          <p:spPr bwMode="auto">
            <a:xfrm>
              <a:off x="3024" y="1680"/>
              <a:ext cx="672" cy="134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5" name="Line 22"/>
            <p:cNvSpPr>
              <a:spLocks noChangeShapeType="1"/>
            </p:cNvSpPr>
            <p:nvPr/>
          </p:nvSpPr>
          <p:spPr bwMode="auto">
            <a:xfrm>
              <a:off x="2400" y="1920"/>
              <a:ext cx="1248" cy="11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6" name="Line 23"/>
            <p:cNvSpPr>
              <a:spLocks noChangeShapeType="1"/>
            </p:cNvSpPr>
            <p:nvPr/>
          </p:nvSpPr>
          <p:spPr bwMode="auto">
            <a:xfrm>
              <a:off x="2448" y="1920"/>
              <a:ext cx="1392" cy="57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7" name="Line 24"/>
            <p:cNvSpPr>
              <a:spLocks noChangeShapeType="1"/>
            </p:cNvSpPr>
            <p:nvPr/>
          </p:nvSpPr>
          <p:spPr bwMode="auto">
            <a:xfrm flipH="1">
              <a:off x="2256" y="1920"/>
              <a:ext cx="1440" cy="57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8" name="Line 25"/>
            <p:cNvSpPr>
              <a:spLocks noChangeShapeType="1"/>
            </p:cNvSpPr>
            <p:nvPr/>
          </p:nvSpPr>
          <p:spPr bwMode="auto">
            <a:xfrm flipH="1" flipV="1">
              <a:off x="2256" y="2496"/>
              <a:ext cx="1440" cy="52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9" name="Line 26"/>
            <p:cNvSpPr>
              <a:spLocks noChangeShapeType="1"/>
            </p:cNvSpPr>
            <p:nvPr/>
          </p:nvSpPr>
          <p:spPr bwMode="auto">
            <a:xfrm flipH="1">
              <a:off x="2448" y="1920"/>
              <a:ext cx="1248" cy="11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00" name="Line 27"/>
            <p:cNvSpPr>
              <a:spLocks noChangeShapeType="1"/>
            </p:cNvSpPr>
            <p:nvPr/>
          </p:nvSpPr>
          <p:spPr bwMode="auto">
            <a:xfrm flipH="1">
              <a:off x="2448" y="2496"/>
              <a:ext cx="1392" cy="52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01" name="Oval 28"/>
            <p:cNvSpPr>
              <a:spLocks noChangeArrowheads="1"/>
            </p:cNvSpPr>
            <p:nvPr/>
          </p:nvSpPr>
          <p:spPr bwMode="auto">
            <a:xfrm>
              <a:off x="2160" y="24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02" name="Oval 29"/>
            <p:cNvSpPr>
              <a:spLocks noChangeArrowheads="1"/>
            </p:cNvSpPr>
            <p:nvPr/>
          </p:nvSpPr>
          <p:spPr bwMode="auto">
            <a:xfrm>
              <a:off x="2976" y="3264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03" name="Oval 30"/>
            <p:cNvSpPr>
              <a:spLocks noChangeArrowheads="1"/>
            </p:cNvSpPr>
            <p:nvPr/>
          </p:nvSpPr>
          <p:spPr bwMode="auto">
            <a:xfrm>
              <a:off x="2400" y="18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04" name="Oval 31"/>
            <p:cNvSpPr>
              <a:spLocks noChangeArrowheads="1"/>
            </p:cNvSpPr>
            <p:nvPr/>
          </p:nvSpPr>
          <p:spPr bwMode="auto">
            <a:xfrm>
              <a:off x="3648" y="18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05" name="Oval 32"/>
            <p:cNvSpPr>
              <a:spLocks noChangeArrowheads="1"/>
            </p:cNvSpPr>
            <p:nvPr/>
          </p:nvSpPr>
          <p:spPr bwMode="auto">
            <a:xfrm>
              <a:off x="2400" y="29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06" name="Oval 33"/>
            <p:cNvSpPr>
              <a:spLocks noChangeArrowheads="1"/>
            </p:cNvSpPr>
            <p:nvPr/>
          </p:nvSpPr>
          <p:spPr bwMode="auto">
            <a:xfrm>
              <a:off x="3648" y="29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</a:p>
        </p:txBody>
      </p:sp>
      <p:sp>
        <p:nvSpPr>
          <p:cNvPr id="36" name="灯片编号占位符 3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2496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298" name="Group 2"/>
          <p:cNvGrpSpPr>
            <a:grpSpLocks/>
          </p:cNvGrpSpPr>
          <p:nvPr/>
        </p:nvGrpSpPr>
        <p:grpSpPr bwMode="auto">
          <a:xfrm>
            <a:off x="1281113" y="2092325"/>
            <a:ext cx="6116638" cy="2057400"/>
            <a:chOff x="755" y="528"/>
            <a:chExt cx="3853" cy="1296"/>
          </a:xfrm>
        </p:grpSpPr>
        <p:grpSp>
          <p:nvGrpSpPr>
            <p:cNvPr id="183302" name="Group 3"/>
            <p:cNvGrpSpPr>
              <a:grpSpLocks/>
            </p:cNvGrpSpPr>
            <p:nvPr/>
          </p:nvGrpSpPr>
          <p:grpSpPr bwMode="auto">
            <a:xfrm>
              <a:off x="1488" y="576"/>
              <a:ext cx="3120" cy="1200"/>
              <a:chOff x="1056" y="576"/>
              <a:chExt cx="3120" cy="1200"/>
            </a:xfrm>
          </p:grpSpPr>
          <p:sp>
            <p:nvSpPr>
              <p:cNvPr id="183304" name="Oval 4"/>
              <p:cNvSpPr>
                <a:spLocks noChangeArrowheads="1"/>
              </p:cNvSpPr>
              <p:nvPr/>
            </p:nvSpPr>
            <p:spPr bwMode="auto">
              <a:xfrm>
                <a:off x="2496" y="576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05" name="Oval 5"/>
              <p:cNvSpPr>
                <a:spLocks noChangeArrowheads="1"/>
              </p:cNvSpPr>
              <p:nvPr/>
            </p:nvSpPr>
            <p:spPr bwMode="auto">
              <a:xfrm>
                <a:off x="1296" y="1296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06" name="Oval 6"/>
              <p:cNvSpPr>
                <a:spLocks noChangeArrowheads="1"/>
              </p:cNvSpPr>
              <p:nvPr/>
            </p:nvSpPr>
            <p:spPr bwMode="auto">
              <a:xfrm>
                <a:off x="2016" y="1296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07" name="Oval 7"/>
              <p:cNvSpPr>
                <a:spLocks noChangeArrowheads="1"/>
              </p:cNvSpPr>
              <p:nvPr/>
            </p:nvSpPr>
            <p:spPr bwMode="auto">
              <a:xfrm>
                <a:off x="1632" y="912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08" name="Line 8"/>
              <p:cNvSpPr>
                <a:spLocks noChangeShapeType="1"/>
              </p:cNvSpPr>
              <p:nvPr/>
            </p:nvSpPr>
            <p:spPr bwMode="auto">
              <a:xfrm flipH="1">
                <a:off x="1728" y="624"/>
                <a:ext cx="768" cy="336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09" name="Line 9"/>
              <p:cNvSpPr>
                <a:spLocks noChangeShapeType="1"/>
              </p:cNvSpPr>
              <p:nvPr/>
            </p:nvSpPr>
            <p:spPr bwMode="auto">
              <a:xfrm flipH="1">
                <a:off x="1344" y="1008"/>
                <a:ext cx="336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0" name="Line 10"/>
              <p:cNvSpPr>
                <a:spLocks noChangeShapeType="1"/>
              </p:cNvSpPr>
              <p:nvPr/>
            </p:nvSpPr>
            <p:spPr bwMode="auto">
              <a:xfrm flipH="1" flipV="1">
                <a:off x="1680" y="1008"/>
                <a:ext cx="336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1" name="Line 11"/>
              <p:cNvSpPr>
                <a:spLocks noChangeShapeType="1"/>
              </p:cNvSpPr>
              <p:nvPr/>
            </p:nvSpPr>
            <p:spPr bwMode="auto">
              <a:xfrm>
                <a:off x="2592" y="624"/>
                <a:ext cx="864" cy="336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2" name="Oval 12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3" name="Oval 13"/>
              <p:cNvSpPr>
                <a:spLocks noChangeArrowheads="1"/>
              </p:cNvSpPr>
              <p:nvPr/>
            </p:nvSpPr>
            <p:spPr bwMode="auto">
              <a:xfrm>
                <a:off x="1584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4" name="Line 14"/>
              <p:cNvSpPr>
                <a:spLocks noChangeShapeType="1"/>
              </p:cNvSpPr>
              <p:nvPr/>
            </p:nvSpPr>
            <p:spPr bwMode="auto">
              <a:xfrm flipH="1">
                <a:off x="1104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5" name="Line 15"/>
              <p:cNvSpPr>
                <a:spLocks noChangeShapeType="1"/>
              </p:cNvSpPr>
              <p:nvPr/>
            </p:nvSpPr>
            <p:spPr bwMode="auto">
              <a:xfrm flipH="1" flipV="1">
                <a:off x="1344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6" name="Oval 16"/>
              <p:cNvSpPr>
                <a:spLocks noChangeArrowheads="1"/>
              </p:cNvSpPr>
              <p:nvPr/>
            </p:nvSpPr>
            <p:spPr bwMode="auto">
              <a:xfrm>
                <a:off x="1776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7" name="Oval 17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8" name="Line 18"/>
              <p:cNvSpPr>
                <a:spLocks noChangeShapeType="1"/>
              </p:cNvSpPr>
              <p:nvPr/>
            </p:nvSpPr>
            <p:spPr bwMode="auto">
              <a:xfrm flipH="1">
                <a:off x="1824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9" name="Line 19"/>
              <p:cNvSpPr>
                <a:spLocks noChangeShapeType="1"/>
              </p:cNvSpPr>
              <p:nvPr/>
            </p:nvSpPr>
            <p:spPr bwMode="auto">
              <a:xfrm flipH="1" flipV="1">
                <a:off x="2064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0" name="Oval 20"/>
              <p:cNvSpPr>
                <a:spLocks noChangeArrowheads="1"/>
              </p:cNvSpPr>
              <p:nvPr/>
            </p:nvSpPr>
            <p:spPr bwMode="auto">
              <a:xfrm>
                <a:off x="3072" y="1296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1" name="Oval 21"/>
              <p:cNvSpPr>
                <a:spLocks noChangeArrowheads="1"/>
              </p:cNvSpPr>
              <p:nvPr/>
            </p:nvSpPr>
            <p:spPr bwMode="auto">
              <a:xfrm>
                <a:off x="3792" y="1296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2" name="Oval 22"/>
              <p:cNvSpPr>
                <a:spLocks noChangeArrowheads="1"/>
              </p:cNvSpPr>
              <p:nvPr/>
            </p:nvSpPr>
            <p:spPr bwMode="auto">
              <a:xfrm>
                <a:off x="3408" y="912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3" name="Line 23"/>
              <p:cNvSpPr>
                <a:spLocks noChangeShapeType="1"/>
              </p:cNvSpPr>
              <p:nvPr/>
            </p:nvSpPr>
            <p:spPr bwMode="auto">
              <a:xfrm flipH="1">
                <a:off x="3120" y="1008"/>
                <a:ext cx="336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4" name="Line 24"/>
              <p:cNvSpPr>
                <a:spLocks noChangeShapeType="1"/>
              </p:cNvSpPr>
              <p:nvPr/>
            </p:nvSpPr>
            <p:spPr bwMode="auto">
              <a:xfrm flipH="1" flipV="1">
                <a:off x="3456" y="1008"/>
                <a:ext cx="336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5" name="Oval 25"/>
              <p:cNvSpPr>
                <a:spLocks noChangeArrowheads="1"/>
              </p:cNvSpPr>
              <p:nvPr/>
            </p:nvSpPr>
            <p:spPr bwMode="auto">
              <a:xfrm>
                <a:off x="2832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6" name="Oval 26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7" name="Line 27"/>
              <p:cNvSpPr>
                <a:spLocks noChangeShapeType="1"/>
              </p:cNvSpPr>
              <p:nvPr/>
            </p:nvSpPr>
            <p:spPr bwMode="auto">
              <a:xfrm flipH="1">
                <a:off x="2880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8" name="Line 28"/>
              <p:cNvSpPr>
                <a:spLocks noChangeShapeType="1"/>
              </p:cNvSpPr>
              <p:nvPr/>
            </p:nvSpPr>
            <p:spPr bwMode="auto">
              <a:xfrm flipH="1" flipV="1">
                <a:off x="3120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9" name="Oval 29"/>
              <p:cNvSpPr>
                <a:spLocks noChangeArrowheads="1"/>
              </p:cNvSpPr>
              <p:nvPr/>
            </p:nvSpPr>
            <p:spPr bwMode="auto">
              <a:xfrm>
                <a:off x="3552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30" name="Oval 30"/>
              <p:cNvSpPr>
                <a:spLocks noChangeArrowheads="1"/>
              </p:cNvSpPr>
              <p:nvPr/>
            </p:nvSpPr>
            <p:spPr bwMode="auto">
              <a:xfrm>
                <a:off x="4080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31" name="Line 31"/>
              <p:cNvSpPr>
                <a:spLocks noChangeShapeType="1"/>
              </p:cNvSpPr>
              <p:nvPr/>
            </p:nvSpPr>
            <p:spPr bwMode="auto">
              <a:xfrm flipH="1">
                <a:off x="3600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32" name="Line 32"/>
              <p:cNvSpPr>
                <a:spLocks noChangeShapeType="1"/>
              </p:cNvSpPr>
              <p:nvPr/>
            </p:nvSpPr>
            <p:spPr bwMode="auto">
              <a:xfrm flipH="1" flipV="1">
                <a:off x="3840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3303" name="Text Box 33"/>
            <p:cNvSpPr txBox="1">
              <a:spLocks noChangeArrowheads="1"/>
            </p:cNvSpPr>
            <p:nvPr/>
          </p:nvSpPr>
          <p:spPr bwMode="auto">
            <a:xfrm>
              <a:off x="755" y="528"/>
              <a:ext cx="349" cy="1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rgbClr val="003399"/>
                  </a:solidFill>
                  <a:ea typeface="宋体" pitchFamily="2" charset="-122"/>
                </a:rPr>
                <a:t>4</a:t>
              </a:r>
              <a:r>
                <a:rPr lang="zh-CN" altLang="en-US" dirty="0">
                  <a:solidFill>
                    <a:srgbClr val="003399"/>
                  </a:solidFill>
                  <a:ea typeface="宋体" pitchFamily="2" charset="-122"/>
                </a:rPr>
                <a:t>层的二叉树</a:t>
              </a:r>
            </a:p>
          </p:txBody>
        </p:sp>
      </p:grpSp>
      <p:sp>
        <p:nvSpPr>
          <p:cNvPr id="709669" name="Rectangle 37"/>
          <p:cNvSpPr>
            <a:spLocks noChangeArrowheads="1"/>
          </p:cNvSpPr>
          <p:nvPr/>
        </p:nvSpPr>
        <p:spPr bwMode="auto">
          <a:xfrm>
            <a:off x="381000" y="5229225"/>
            <a:ext cx="8763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问题：根结点存在瓶颈</a:t>
            </a:r>
          </a:p>
        </p:txBody>
      </p:sp>
      <p:sp>
        <p:nvSpPr>
          <p:cNvPr id="183300" name="Rectangle 38"/>
          <p:cNvSpPr>
            <a:spLocks noChangeArrowheads="1"/>
          </p:cNvSpPr>
          <p:nvPr/>
        </p:nvSpPr>
        <p:spPr bwMode="auto">
          <a:xfrm>
            <a:off x="0" y="1268413"/>
            <a:ext cx="876300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3200" b="0">
                <a:solidFill>
                  <a:srgbClr val="FFCCCC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树</a:t>
            </a: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2800">
              <a:solidFill>
                <a:schemeClr val="bg1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37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</a:p>
        </p:txBody>
      </p:sp>
      <p:sp>
        <p:nvSpPr>
          <p:cNvPr id="38" name="灯片编号占位符 3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093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9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66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22" name="Group 2"/>
          <p:cNvGrpSpPr>
            <a:grpSpLocks/>
          </p:cNvGrpSpPr>
          <p:nvPr/>
        </p:nvGrpSpPr>
        <p:grpSpPr bwMode="auto">
          <a:xfrm>
            <a:off x="1101726" y="1673225"/>
            <a:ext cx="6040438" cy="1905000"/>
            <a:chOff x="659" y="432"/>
            <a:chExt cx="3805" cy="1200"/>
          </a:xfrm>
        </p:grpSpPr>
        <p:sp>
          <p:nvSpPr>
            <p:cNvPr id="184378" name="AutoShape 3"/>
            <p:cNvSpPr>
              <a:spLocks noChangeArrowheads="1"/>
            </p:cNvSpPr>
            <p:nvPr/>
          </p:nvSpPr>
          <p:spPr bwMode="auto">
            <a:xfrm>
              <a:off x="1392" y="1488"/>
              <a:ext cx="3024" cy="96"/>
            </a:xfrm>
            <a:prstGeom prst="flowChartTerminator">
              <a:avLst/>
            </a:prstGeom>
            <a:noFill/>
            <a:ln w="1905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9" name="AutoShape 4"/>
            <p:cNvSpPr>
              <a:spLocks noChangeArrowheads="1"/>
            </p:cNvSpPr>
            <p:nvPr/>
          </p:nvSpPr>
          <p:spPr bwMode="auto">
            <a:xfrm>
              <a:off x="1632" y="1104"/>
              <a:ext cx="2496" cy="96"/>
            </a:xfrm>
            <a:prstGeom prst="flowChartTerminator">
              <a:avLst/>
            </a:prstGeom>
            <a:noFill/>
            <a:ln w="1905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0" name="Oval 5"/>
            <p:cNvSpPr>
              <a:spLocks noChangeArrowheads="1"/>
            </p:cNvSpPr>
            <p:nvPr/>
          </p:nvSpPr>
          <p:spPr bwMode="auto">
            <a:xfrm>
              <a:off x="2784" y="43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1" name="Oval 6"/>
            <p:cNvSpPr>
              <a:spLocks noChangeArrowheads="1"/>
            </p:cNvSpPr>
            <p:nvPr/>
          </p:nvSpPr>
          <p:spPr bwMode="auto">
            <a:xfrm>
              <a:off x="1584" y="11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2" name="Oval 7"/>
            <p:cNvSpPr>
              <a:spLocks noChangeArrowheads="1"/>
            </p:cNvSpPr>
            <p:nvPr/>
          </p:nvSpPr>
          <p:spPr bwMode="auto">
            <a:xfrm>
              <a:off x="2304" y="11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3" name="Oval 8"/>
            <p:cNvSpPr>
              <a:spLocks noChangeArrowheads="1"/>
            </p:cNvSpPr>
            <p:nvPr/>
          </p:nvSpPr>
          <p:spPr bwMode="auto">
            <a:xfrm>
              <a:off x="1920" y="76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4" name="Line 9"/>
            <p:cNvSpPr>
              <a:spLocks noChangeShapeType="1"/>
            </p:cNvSpPr>
            <p:nvPr/>
          </p:nvSpPr>
          <p:spPr bwMode="auto">
            <a:xfrm flipH="1">
              <a:off x="2016" y="480"/>
              <a:ext cx="768" cy="33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5" name="Line 10"/>
            <p:cNvSpPr>
              <a:spLocks noChangeShapeType="1"/>
            </p:cNvSpPr>
            <p:nvPr/>
          </p:nvSpPr>
          <p:spPr bwMode="auto">
            <a:xfrm flipH="1">
              <a:off x="1632" y="864"/>
              <a:ext cx="336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6" name="Line 11"/>
            <p:cNvSpPr>
              <a:spLocks noChangeShapeType="1"/>
            </p:cNvSpPr>
            <p:nvPr/>
          </p:nvSpPr>
          <p:spPr bwMode="auto">
            <a:xfrm flipH="1" flipV="1">
              <a:off x="1968" y="864"/>
              <a:ext cx="336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7" name="Line 12"/>
            <p:cNvSpPr>
              <a:spLocks noChangeShapeType="1"/>
            </p:cNvSpPr>
            <p:nvPr/>
          </p:nvSpPr>
          <p:spPr bwMode="auto">
            <a:xfrm>
              <a:off x="2880" y="480"/>
              <a:ext cx="864" cy="33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8" name="Oval 13"/>
            <p:cNvSpPr>
              <a:spLocks noChangeArrowheads="1"/>
            </p:cNvSpPr>
            <p:nvPr/>
          </p:nvSpPr>
          <p:spPr bwMode="auto">
            <a:xfrm>
              <a:off x="1344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9" name="Oval 14"/>
            <p:cNvSpPr>
              <a:spLocks noChangeArrowheads="1"/>
            </p:cNvSpPr>
            <p:nvPr/>
          </p:nvSpPr>
          <p:spPr bwMode="auto">
            <a:xfrm>
              <a:off x="1872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0" name="Line 15"/>
            <p:cNvSpPr>
              <a:spLocks noChangeShapeType="1"/>
            </p:cNvSpPr>
            <p:nvPr/>
          </p:nvSpPr>
          <p:spPr bwMode="auto">
            <a:xfrm flipH="1">
              <a:off x="1392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1" name="Line 16"/>
            <p:cNvSpPr>
              <a:spLocks noChangeShapeType="1"/>
            </p:cNvSpPr>
            <p:nvPr/>
          </p:nvSpPr>
          <p:spPr bwMode="auto">
            <a:xfrm flipH="1" flipV="1">
              <a:off x="1632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2" name="Oval 17"/>
            <p:cNvSpPr>
              <a:spLocks noChangeArrowheads="1"/>
            </p:cNvSpPr>
            <p:nvPr/>
          </p:nvSpPr>
          <p:spPr bwMode="auto">
            <a:xfrm>
              <a:off x="2064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3" name="Oval 18"/>
            <p:cNvSpPr>
              <a:spLocks noChangeArrowheads="1"/>
            </p:cNvSpPr>
            <p:nvPr/>
          </p:nvSpPr>
          <p:spPr bwMode="auto">
            <a:xfrm>
              <a:off x="2592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4" name="Line 19"/>
            <p:cNvSpPr>
              <a:spLocks noChangeShapeType="1"/>
            </p:cNvSpPr>
            <p:nvPr/>
          </p:nvSpPr>
          <p:spPr bwMode="auto">
            <a:xfrm flipH="1">
              <a:off x="2112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5" name="Line 20"/>
            <p:cNvSpPr>
              <a:spLocks noChangeShapeType="1"/>
            </p:cNvSpPr>
            <p:nvPr/>
          </p:nvSpPr>
          <p:spPr bwMode="auto">
            <a:xfrm flipH="1" flipV="1">
              <a:off x="2352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6" name="Oval 21"/>
            <p:cNvSpPr>
              <a:spLocks noChangeArrowheads="1"/>
            </p:cNvSpPr>
            <p:nvPr/>
          </p:nvSpPr>
          <p:spPr bwMode="auto">
            <a:xfrm>
              <a:off x="3360" y="11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7" name="Oval 22"/>
            <p:cNvSpPr>
              <a:spLocks noChangeArrowheads="1"/>
            </p:cNvSpPr>
            <p:nvPr/>
          </p:nvSpPr>
          <p:spPr bwMode="auto">
            <a:xfrm>
              <a:off x="4080" y="11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8" name="Oval 23"/>
            <p:cNvSpPr>
              <a:spLocks noChangeArrowheads="1"/>
            </p:cNvSpPr>
            <p:nvPr/>
          </p:nvSpPr>
          <p:spPr bwMode="auto">
            <a:xfrm>
              <a:off x="3696" y="76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9" name="Line 24"/>
            <p:cNvSpPr>
              <a:spLocks noChangeShapeType="1"/>
            </p:cNvSpPr>
            <p:nvPr/>
          </p:nvSpPr>
          <p:spPr bwMode="auto">
            <a:xfrm flipH="1">
              <a:off x="3408" y="864"/>
              <a:ext cx="336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0" name="Line 25"/>
            <p:cNvSpPr>
              <a:spLocks noChangeShapeType="1"/>
            </p:cNvSpPr>
            <p:nvPr/>
          </p:nvSpPr>
          <p:spPr bwMode="auto">
            <a:xfrm flipH="1" flipV="1">
              <a:off x="3744" y="864"/>
              <a:ext cx="336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1" name="Oval 26"/>
            <p:cNvSpPr>
              <a:spLocks noChangeArrowheads="1"/>
            </p:cNvSpPr>
            <p:nvPr/>
          </p:nvSpPr>
          <p:spPr bwMode="auto">
            <a:xfrm>
              <a:off x="3120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2" name="Oval 27"/>
            <p:cNvSpPr>
              <a:spLocks noChangeArrowheads="1"/>
            </p:cNvSpPr>
            <p:nvPr/>
          </p:nvSpPr>
          <p:spPr bwMode="auto">
            <a:xfrm>
              <a:off x="3648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3" name="Line 28"/>
            <p:cNvSpPr>
              <a:spLocks noChangeShapeType="1"/>
            </p:cNvSpPr>
            <p:nvPr/>
          </p:nvSpPr>
          <p:spPr bwMode="auto">
            <a:xfrm flipH="1">
              <a:off x="3168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4" name="Line 29"/>
            <p:cNvSpPr>
              <a:spLocks noChangeShapeType="1"/>
            </p:cNvSpPr>
            <p:nvPr/>
          </p:nvSpPr>
          <p:spPr bwMode="auto">
            <a:xfrm flipH="1" flipV="1">
              <a:off x="3408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5" name="Oval 30"/>
            <p:cNvSpPr>
              <a:spLocks noChangeArrowheads="1"/>
            </p:cNvSpPr>
            <p:nvPr/>
          </p:nvSpPr>
          <p:spPr bwMode="auto">
            <a:xfrm>
              <a:off x="3840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6" name="Oval 31"/>
            <p:cNvSpPr>
              <a:spLocks noChangeArrowheads="1"/>
            </p:cNvSpPr>
            <p:nvPr/>
          </p:nvSpPr>
          <p:spPr bwMode="auto">
            <a:xfrm>
              <a:off x="4368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7" name="Line 32"/>
            <p:cNvSpPr>
              <a:spLocks noChangeShapeType="1"/>
            </p:cNvSpPr>
            <p:nvPr/>
          </p:nvSpPr>
          <p:spPr bwMode="auto">
            <a:xfrm flipH="1">
              <a:off x="3888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8" name="Line 33"/>
            <p:cNvSpPr>
              <a:spLocks noChangeShapeType="1"/>
            </p:cNvSpPr>
            <p:nvPr/>
          </p:nvSpPr>
          <p:spPr bwMode="auto">
            <a:xfrm flipH="1" flipV="1">
              <a:off x="4128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9" name="Text Box 34"/>
            <p:cNvSpPr txBox="1">
              <a:spLocks noChangeArrowheads="1"/>
            </p:cNvSpPr>
            <p:nvPr/>
          </p:nvSpPr>
          <p:spPr bwMode="auto">
            <a:xfrm>
              <a:off x="659" y="576"/>
              <a:ext cx="349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003399"/>
                  </a:solidFill>
                  <a:ea typeface="宋体" pitchFamily="2" charset="-122"/>
                </a:rPr>
                <a:t>带环树</a:t>
              </a:r>
            </a:p>
          </p:txBody>
        </p:sp>
        <p:sp>
          <p:nvSpPr>
            <p:cNvPr id="184410" name="Line 35"/>
            <p:cNvSpPr>
              <a:spLocks noChangeShapeType="1"/>
            </p:cNvSpPr>
            <p:nvPr/>
          </p:nvSpPr>
          <p:spPr bwMode="auto">
            <a:xfrm flipH="1">
              <a:off x="2016" y="816"/>
              <a:ext cx="1680" cy="0"/>
            </a:xfrm>
            <a:prstGeom prst="lin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741363" y="3698875"/>
            <a:ext cx="6938963" cy="2438400"/>
            <a:chOff x="573" y="2064"/>
            <a:chExt cx="4371" cy="1536"/>
          </a:xfrm>
        </p:grpSpPr>
        <p:sp>
          <p:nvSpPr>
            <p:cNvPr id="184326" name="Rectangle 37" descr="25%"/>
            <p:cNvSpPr>
              <a:spLocks noChangeArrowheads="1"/>
            </p:cNvSpPr>
            <p:nvPr/>
          </p:nvSpPr>
          <p:spPr bwMode="auto">
            <a:xfrm>
              <a:off x="2640" y="2064"/>
              <a:ext cx="768" cy="288"/>
            </a:xfrm>
            <a:prstGeom prst="rect">
              <a:avLst/>
            </a:prstGeom>
            <a:pattFill prst="pct25">
              <a:fgClr>
                <a:srgbClr val="CCFF99"/>
              </a:fgClr>
              <a:bgClr>
                <a:srgbClr val="000000"/>
              </a:bgClr>
            </a:pattFill>
            <a:ln w="9525">
              <a:solidFill>
                <a:srgbClr val="CCFF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27" name="Rectangle 38" descr="25%"/>
            <p:cNvSpPr>
              <a:spLocks noChangeArrowheads="1"/>
            </p:cNvSpPr>
            <p:nvPr/>
          </p:nvSpPr>
          <p:spPr bwMode="auto">
            <a:xfrm>
              <a:off x="1680" y="2592"/>
              <a:ext cx="528" cy="240"/>
            </a:xfrm>
            <a:prstGeom prst="rect">
              <a:avLst/>
            </a:prstGeom>
            <a:pattFill prst="pct25">
              <a:fgClr>
                <a:srgbClr val="CCFF99"/>
              </a:fgClr>
              <a:bgClr>
                <a:srgbClr val="000000"/>
              </a:bgClr>
            </a:pattFill>
            <a:ln w="9525">
              <a:solidFill>
                <a:srgbClr val="CCFF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28" name="Rectangle 39" descr="25%"/>
            <p:cNvSpPr>
              <a:spLocks noChangeArrowheads="1"/>
            </p:cNvSpPr>
            <p:nvPr/>
          </p:nvSpPr>
          <p:spPr bwMode="auto">
            <a:xfrm>
              <a:off x="1200" y="3024"/>
              <a:ext cx="336" cy="192"/>
            </a:xfrm>
            <a:prstGeom prst="rect">
              <a:avLst/>
            </a:prstGeom>
            <a:pattFill prst="pct25">
              <a:fgClr>
                <a:srgbClr val="CCFF99"/>
              </a:fgClr>
              <a:bgClr>
                <a:srgbClr val="000000"/>
              </a:bgClr>
            </a:pattFill>
            <a:ln w="9525">
              <a:solidFill>
                <a:srgbClr val="CCFF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29" name="Line 40"/>
            <p:cNvSpPr>
              <a:spLocks noChangeShapeType="1"/>
            </p:cNvSpPr>
            <p:nvPr/>
          </p:nvSpPr>
          <p:spPr bwMode="auto">
            <a:xfrm>
              <a:off x="1776" y="2112"/>
              <a:ext cx="864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0" name="Line 41"/>
            <p:cNvSpPr>
              <a:spLocks noChangeShapeType="1"/>
            </p:cNvSpPr>
            <p:nvPr/>
          </p:nvSpPr>
          <p:spPr bwMode="auto">
            <a:xfrm>
              <a:off x="1920" y="2208"/>
              <a:ext cx="72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1" name="Line 42"/>
            <p:cNvSpPr>
              <a:spLocks noChangeShapeType="1"/>
            </p:cNvSpPr>
            <p:nvPr/>
          </p:nvSpPr>
          <p:spPr bwMode="auto">
            <a:xfrm>
              <a:off x="2064" y="2304"/>
              <a:ext cx="576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2" name="Line 43"/>
            <p:cNvSpPr>
              <a:spLocks noChangeShapeType="1"/>
            </p:cNvSpPr>
            <p:nvPr/>
          </p:nvSpPr>
          <p:spPr bwMode="auto">
            <a:xfrm>
              <a:off x="2064" y="2304"/>
              <a:ext cx="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3" name="Line 44"/>
            <p:cNvSpPr>
              <a:spLocks noChangeShapeType="1"/>
            </p:cNvSpPr>
            <p:nvPr/>
          </p:nvSpPr>
          <p:spPr bwMode="auto">
            <a:xfrm>
              <a:off x="1920" y="2208"/>
              <a:ext cx="0" cy="38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4" name="Line 45"/>
            <p:cNvSpPr>
              <a:spLocks noChangeShapeType="1"/>
            </p:cNvSpPr>
            <p:nvPr/>
          </p:nvSpPr>
          <p:spPr bwMode="auto">
            <a:xfrm>
              <a:off x="1776" y="2112"/>
              <a:ext cx="0" cy="48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5" name="Line 46"/>
            <p:cNvSpPr>
              <a:spLocks noChangeShapeType="1"/>
            </p:cNvSpPr>
            <p:nvPr/>
          </p:nvSpPr>
          <p:spPr bwMode="auto">
            <a:xfrm>
              <a:off x="1296" y="2640"/>
              <a:ext cx="384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6" name="Line 47"/>
            <p:cNvSpPr>
              <a:spLocks noChangeShapeType="1"/>
            </p:cNvSpPr>
            <p:nvPr/>
          </p:nvSpPr>
          <p:spPr bwMode="auto">
            <a:xfrm>
              <a:off x="1440" y="2736"/>
              <a:ext cx="24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7" name="Line 48"/>
            <p:cNvSpPr>
              <a:spLocks noChangeShapeType="1"/>
            </p:cNvSpPr>
            <p:nvPr/>
          </p:nvSpPr>
          <p:spPr bwMode="auto">
            <a:xfrm>
              <a:off x="1440" y="2736"/>
              <a:ext cx="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8" name="Line 49"/>
            <p:cNvSpPr>
              <a:spLocks noChangeShapeType="1"/>
            </p:cNvSpPr>
            <p:nvPr/>
          </p:nvSpPr>
          <p:spPr bwMode="auto">
            <a:xfrm>
              <a:off x="1296" y="2640"/>
              <a:ext cx="0" cy="38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9" name="Line 50"/>
            <p:cNvSpPr>
              <a:spLocks noChangeShapeType="1"/>
            </p:cNvSpPr>
            <p:nvPr/>
          </p:nvSpPr>
          <p:spPr bwMode="auto">
            <a:xfrm>
              <a:off x="2208" y="2640"/>
              <a:ext cx="384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0" name="Line 51"/>
            <p:cNvSpPr>
              <a:spLocks noChangeShapeType="1"/>
            </p:cNvSpPr>
            <p:nvPr/>
          </p:nvSpPr>
          <p:spPr bwMode="auto">
            <a:xfrm>
              <a:off x="2208" y="2736"/>
              <a:ext cx="24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1" name="Rectangle 52" descr="25%"/>
            <p:cNvSpPr>
              <a:spLocks noChangeArrowheads="1"/>
            </p:cNvSpPr>
            <p:nvPr/>
          </p:nvSpPr>
          <p:spPr bwMode="auto">
            <a:xfrm>
              <a:off x="2352" y="3024"/>
              <a:ext cx="336" cy="192"/>
            </a:xfrm>
            <a:prstGeom prst="rect">
              <a:avLst/>
            </a:prstGeom>
            <a:pattFill prst="pct25">
              <a:fgClr>
                <a:srgbClr val="CCFF99"/>
              </a:fgClr>
              <a:bgClr>
                <a:srgbClr val="000000"/>
              </a:bgClr>
            </a:pattFill>
            <a:ln w="9525">
              <a:solidFill>
                <a:srgbClr val="CCFF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2" name="Line 53"/>
            <p:cNvSpPr>
              <a:spLocks noChangeShapeType="1"/>
            </p:cNvSpPr>
            <p:nvPr/>
          </p:nvSpPr>
          <p:spPr bwMode="auto">
            <a:xfrm>
              <a:off x="2448" y="2736"/>
              <a:ext cx="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3" name="Line 54"/>
            <p:cNvSpPr>
              <a:spLocks noChangeShapeType="1"/>
            </p:cNvSpPr>
            <p:nvPr/>
          </p:nvSpPr>
          <p:spPr bwMode="auto">
            <a:xfrm>
              <a:off x="2592" y="2640"/>
              <a:ext cx="0" cy="38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4" name="Rectangle 55" descr="25%"/>
            <p:cNvSpPr>
              <a:spLocks noChangeArrowheads="1"/>
            </p:cNvSpPr>
            <p:nvPr/>
          </p:nvSpPr>
          <p:spPr bwMode="auto">
            <a:xfrm>
              <a:off x="3840" y="2592"/>
              <a:ext cx="528" cy="240"/>
            </a:xfrm>
            <a:prstGeom prst="rect">
              <a:avLst/>
            </a:prstGeom>
            <a:pattFill prst="pct25">
              <a:fgClr>
                <a:srgbClr val="CCFF99"/>
              </a:fgClr>
              <a:bgClr>
                <a:srgbClr val="000000"/>
              </a:bgClr>
            </a:pattFill>
            <a:ln w="9525">
              <a:solidFill>
                <a:srgbClr val="CCFF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5" name="Rectangle 56" descr="25%"/>
            <p:cNvSpPr>
              <a:spLocks noChangeArrowheads="1"/>
            </p:cNvSpPr>
            <p:nvPr/>
          </p:nvSpPr>
          <p:spPr bwMode="auto">
            <a:xfrm>
              <a:off x="3360" y="3024"/>
              <a:ext cx="336" cy="192"/>
            </a:xfrm>
            <a:prstGeom prst="rect">
              <a:avLst/>
            </a:prstGeom>
            <a:pattFill prst="pct25">
              <a:fgClr>
                <a:srgbClr val="CCFF99"/>
              </a:fgClr>
              <a:bgClr>
                <a:srgbClr val="000000"/>
              </a:bgClr>
            </a:pattFill>
            <a:ln w="9525">
              <a:solidFill>
                <a:srgbClr val="CCFF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6" name="Line 57"/>
            <p:cNvSpPr>
              <a:spLocks noChangeShapeType="1"/>
            </p:cNvSpPr>
            <p:nvPr/>
          </p:nvSpPr>
          <p:spPr bwMode="auto">
            <a:xfrm>
              <a:off x="3408" y="2112"/>
              <a:ext cx="864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7" name="Line 58"/>
            <p:cNvSpPr>
              <a:spLocks noChangeShapeType="1"/>
            </p:cNvSpPr>
            <p:nvPr/>
          </p:nvSpPr>
          <p:spPr bwMode="auto">
            <a:xfrm>
              <a:off x="3408" y="2208"/>
              <a:ext cx="72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8" name="Line 59"/>
            <p:cNvSpPr>
              <a:spLocks noChangeShapeType="1"/>
            </p:cNvSpPr>
            <p:nvPr/>
          </p:nvSpPr>
          <p:spPr bwMode="auto">
            <a:xfrm>
              <a:off x="3408" y="2304"/>
              <a:ext cx="576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9" name="Line 60"/>
            <p:cNvSpPr>
              <a:spLocks noChangeShapeType="1"/>
            </p:cNvSpPr>
            <p:nvPr/>
          </p:nvSpPr>
          <p:spPr bwMode="auto">
            <a:xfrm>
              <a:off x="3984" y="2304"/>
              <a:ext cx="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0" name="Line 61"/>
            <p:cNvSpPr>
              <a:spLocks noChangeShapeType="1"/>
            </p:cNvSpPr>
            <p:nvPr/>
          </p:nvSpPr>
          <p:spPr bwMode="auto">
            <a:xfrm>
              <a:off x="4128" y="2208"/>
              <a:ext cx="0" cy="38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1" name="Line 62"/>
            <p:cNvSpPr>
              <a:spLocks noChangeShapeType="1"/>
            </p:cNvSpPr>
            <p:nvPr/>
          </p:nvSpPr>
          <p:spPr bwMode="auto">
            <a:xfrm>
              <a:off x="4272" y="2112"/>
              <a:ext cx="0" cy="48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2" name="Line 63"/>
            <p:cNvSpPr>
              <a:spLocks noChangeShapeType="1"/>
            </p:cNvSpPr>
            <p:nvPr/>
          </p:nvSpPr>
          <p:spPr bwMode="auto">
            <a:xfrm>
              <a:off x="3456" y="2640"/>
              <a:ext cx="384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3" name="Line 64"/>
            <p:cNvSpPr>
              <a:spLocks noChangeShapeType="1"/>
            </p:cNvSpPr>
            <p:nvPr/>
          </p:nvSpPr>
          <p:spPr bwMode="auto">
            <a:xfrm>
              <a:off x="3600" y="2736"/>
              <a:ext cx="24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4" name="Line 65"/>
            <p:cNvSpPr>
              <a:spLocks noChangeShapeType="1"/>
            </p:cNvSpPr>
            <p:nvPr/>
          </p:nvSpPr>
          <p:spPr bwMode="auto">
            <a:xfrm>
              <a:off x="3600" y="2736"/>
              <a:ext cx="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5" name="Line 66"/>
            <p:cNvSpPr>
              <a:spLocks noChangeShapeType="1"/>
            </p:cNvSpPr>
            <p:nvPr/>
          </p:nvSpPr>
          <p:spPr bwMode="auto">
            <a:xfrm>
              <a:off x="3456" y="2640"/>
              <a:ext cx="0" cy="38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6" name="Line 67"/>
            <p:cNvSpPr>
              <a:spLocks noChangeShapeType="1"/>
            </p:cNvSpPr>
            <p:nvPr/>
          </p:nvSpPr>
          <p:spPr bwMode="auto">
            <a:xfrm>
              <a:off x="4368" y="2640"/>
              <a:ext cx="384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7" name="Line 68"/>
            <p:cNvSpPr>
              <a:spLocks noChangeShapeType="1"/>
            </p:cNvSpPr>
            <p:nvPr/>
          </p:nvSpPr>
          <p:spPr bwMode="auto">
            <a:xfrm>
              <a:off x="4368" y="2736"/>
              <a:ext cx="24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8" name="Rectangle 69" descr="25%"/>
            <p:cNvSpPr>
              <a:spLocks noChangeArrowheads="1"/>
            </p:cNvSpPr>
            <p:nvPr/>
          </p:nvSpPr>
          <p:spPr bwMode="auto">
            <a:xfrm>
              <a:off x="4512" y="3024"/>
              <a:ext cx="336" cy="192"/>
            </a:xfrm>
            <a:prstGeom prst="rect">
              <a:avLst/>
            </a:prstGeom>
            <a:pattFill prst="pct25">
              <a:fgClr>
                <a:srgbClr val="CCFF99"/>
              </a:fgClr>
              <a:bgClr>
                <a:srgbClr val="000000"/>
              </a:bgClr>
            </a:pattFill>
            <a:ln w="9525">
              <a:solidFill>
                <a:srgbClr val="CCFF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9" name="Line 70"/>
            <p:cNvSpPr>
              <a:spLocks noChangeShapeType="1"/>
            </p:cNvSpPr>
            <p:nvPr/>
          </p:nvSpPr>
          <p:spPr bwMode="auto">
            <a:xfrm>
              <a:off x="4608" y="2736"/>
              <a:ext cx="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0" name="Line 71"/>
            <p:cNvSpPr>
              <a:spLocks noChangeShapeType="1"/>
            </p:cNvSpPr>
            <p:nvPr/>
          </p:nvSpPr>
          <p:spPr bwMode="auto">
            <a:xfrm>
              <a:off x="4752" y="2640"/>
              <a:ext cx="0" cy="38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1" name="Line 72"/>
            <p:cNvSpPr>
              <a:spLocks noChangeShapeType="1"/>
            </p:cNvSpPr>
            <p:nvPr/>
          </p:nvSpPr>
          <p:spPr bwMode="auto">
            <a:xfrm flipH="1">
              <a:off x="1152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2" name="Line 73"/>
            <p:cNvSpPr>
              <a:spLocks noChangeShapeType="1"/>
            </p:cNvSpPr>
            <p:nvPr/>
          </p:nvSpPr>
          <p:spPr bwMode="auto">
            <a:xfrm>
              <a:off x="1344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3" name="Oval 74"/>
            <p:cNvSpPr>
              <a:spLocks noChangeArrowheads="1"/>
            </p:cNvSpPr>
            <p:nvPr/>
          </p:nvSpPr>
          <p:spPr bwMode="auto">
            <a:xfrm>
              <a:off x="1104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4" name="Oval 75"/>
            <p:cNvSpPr>
              <a:spLocks noChangeArrowheads="1"/>
            </p:cNvSpPr>
            <p:nvPr/>
          </p:nvSpPr>
          <p:spPr bwMode="auto">
            <a:xfrm>
              <a:off x="1488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5" name="Line 76"/>
            <p:cNvSpPr>
              <a:spLocks noChangeShapeType="1"/>
            </p:cNvSpPr>
            <p:nvPr/>
          </p:nvSpPr>
          <p:spPr bwMode="auto">
            <a:xfrm flipH="1">
              <a:off x="2352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6" name="Line 77"/>
            <p:cNvSpPr>
              <a:spLocks noChangeShapeType="1"/>
            </p:cNvSpPr>
            <p:nvPr/>
          </p:nvSpPr>
          <p:spPr bwMode="auto">
            <a:xfrm>
              <a:off x="2544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7" name="Oval 78"/>
            <p:cNvSpPr>
              <a:spLocks noChangeArrowheads="1"/>
            </p:cNvSpPr>
            <p:nvPr/>
          </p:nvSpPr>
          <p:spPr bwMode="auto">
            <a:xfrm>
              <a:off x="2304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8" name="Oval 79"/>
            <p:cNvSpPr>
              <a:spLocks noChangeArrowheads="1"/>
            </p:cNvSpPr>
            <p:nvPr/>
          </p:nvSpPr>
          <p:spPr bwMode="auto">
            <a:xfrm>
              <a:off x="2688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9" name="Line 80"/>
            <p:cNvSpPr>
              <a:spLocks noChangeShapeType="1"/>
            </p:cNvSpPr>
            <p:nvPr/>
          </p:nvSpPr>
          <p:spPr bwMode="auto">
            <a:xfrm flipH="1">
              <a:off x="3360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0" name="Line 81"/>
            <p:cNvSpPr>
              <a:spLocks noChangeShapeType="1"/>
            </p:cNvSpPr>
            <p:nvPr/>
          </p:nvSpPr>
          <p:spPr bwMode="auto">
            <a:xfrm>
              <a:off x="3552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1" name="Oval 82"/>
            <p:cNvSpPr>
              <a:spLocks noChangeArrowheads="1"/>
            </p:cNvSpPr>
            <p:nvPr/>
          </p:nvSpPr>
          <p:spPr bwMode="auto">
            <a:xfrm>
              <a:off x="3312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2" name="Oval 83"/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3" name="Line 84"/>
            <p:cNvSpPr>
              <a:spLocks noChangeShapeType="1"/>
            </p:cNvSpPr>
            <p:nvPr/>
          </p:nvSpPr>
          <p:spPr bwMode="auto">
            <a:xfrm flipH="1">
              <a:off x="4512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4" name="Line 85"/>
            <p:cNvSpPr>
              <a:spLocks noChangeShapeType="1"/>
            </p:cNvSpPr>
            <p:nvPr/>
          </p:nvSpPr>
          <p:spPr bwMode="auto">
            <a:xfrm>
              <a:off x="4704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5" name="Oval 86"/>
            <p:cNvSpPr>
              <a:spLocks noChangeArrowheads="1"/>
            </p:cNvSpPr>
            <p:nvPr/>
          </p:nvSpPr>
          <p:spPr bwMode="auto">
            <a:xfrm>
              <a:off x="4464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6" name="Oval 87"/>
            <p:cNvSpPr>
              <a:spLocks noChangeArrowheads="1"/>
            </p:cNvSpPr>
            <p:nvPr/>
          </p:nvSpPr>
          <p:spPr bwMode="auto">
            <a:xfrm>
              <a:off x="4848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7" name="Text Box 88"/>
            <p:cNvSpPr txBox="1">
              <a:spLocks noChangeArrowheads="1"/>
            </p:cNvSpPr>
            <p:nvPr/>
          </p:nvSpPr>
          <p:spPr bwMode="auto">
            <a:xfrm>
              <a:off x="573" y="2256"/>
              <a:ext cx="349" cy="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003399"/>
                  </a:solidFill>
                  <a:ea typeface="宋体" pitchFamily="2" charset="-122"/>
                </a:rPr>
                <a:t>二叉胖树</a:t>
              </a:r>
            </a:p>
          </p:txBody>
        </p:sp>
      </p:grpSp>
      <p:sp>
        <p:nvSpPr>
          <p:cNvPr id="184324" name="Rectangle 92"/>
          <p:cNvSpPr>
            <a:spLocks noChangeArrowheads="1"/>
          </p:cNvSpPr>
          <p:nvPr/>
        </p:nvSpPr>
        <p:spPr bwMode="auto">
          <a:xfrm>
            <a:off x="0" y="1268413"/>
            <a:ext cx="8621713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3200" b="0" dirty="0">
                <a:solidFill>
                  <a:srgbClr val="FFCCCC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3200" dirty="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树的扩展</a:t>
            </a: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2800" dirty="0">
              <a:solidFill>
                <a:schemeClr val="bg1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91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</a:p>
        </p:txBody>
      </p:sp>
      <p:sp>
        <p:nvSpPr>
          <p:cNvPr id="92" name="灯片编号占位符 9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70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476545" y="2033845"/>
            <a:ext cx="8055429" cy="301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98525" lvl="1" indent="-441325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建模（图论</a:t>
            </a:r>
            <a:r>
              <a:rPr kumimoji="0" lang="zh-CN" altLang="en-US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）：将问题抽象成一个适当的数学模型</a:t>
            </a:r>
            <a:endParaRPr kumimoji="0" lang="en-US" altLang="zh-CN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93763" lvl="1" indent="-436563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r>
              <a:rPr kumimoji="0" lang="zh-CN" altLang="en-US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：转换成计算机可处理的对象</a:t>
            </a:r>
            <a:r>
              <a:rPr kumimoji="0" lang="en-US" altLang="zh-CN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en-US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数据的存储、数据关系的表达、对数据进行的运算处理等）</a:t>
            </a:r>
            <a:endParaRPr kumimoji="0" lang="en-US" altLang="zh-CN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kumimoji="0" lang="zh-CN" altLang="en-US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：程序性能优化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zh-CN" altLang="en-US" dirty="0">
              <a:solidFill>
                <a:schemeClr val="bg2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图论部分的定位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836585" y="1307761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计算机求解问题的一般步骤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5"/>
          <p:cNvSpPr>
            <a:spLocks noChangeArrowheads="1"/>
          </p:cNvSpPr>
          <p:nvPr/>
        </p:nvSpPr>
        <p:spPr bwMode="auto">
          <a:xfrm>
            <a:off x="0" y="4643438"/>
            <a:ext cx="8915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星形实际上是一种二层树（如右图）。有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个结点的星形网络，有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N - 1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条链路，直径为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2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，最大结点度为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N - 1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，非对称。	</a:t>
            </a:r>
          </a:p>
        </p:txBody>
      </p:sp>
      <p:grpSp>
        <p:nvGrpSpPr>
          <p:cNvPr id="185347" name="Group 6"/>
          <p:cNvGrpSpPr>
            <a:grpSpLocks/>
          </p:cNvGrpSpPr>
          <p:nvPr/>
        </p:nvGrpSpPr>
        <p:grpSpPr bwMode="auto">
          <a:xfrm>
            <a:off x="711200" y="1930400"/>
            <a:ext cx="7696200" cy="2362200"/>
            <a:chOff x="768" y="576"/>
            <a:chExt cx="4848" cy="1488"/>
          </a:xfrm>
        </p:grpSpPr>
        <p:grpSp>
          <p:nvGrpSpPr>
            <p:cNvPr id="185350" name="Group 7"/>
            <p:cNvGrpSpPr>
              <a:grpSpLocks/>
            </p:cNvGrpSpPr>
            <p:nvPr/>
          </p:nvGrpSpPr>
          <p:grpSpPr bwMode="auto">
            <a:xfrm>
              <a:off x="768" y="576"/>
              <a:ext cx="1488" cy="1488"/>
              <a:chOff x="1968" y="528"/>
              <a:chExt cx="1488" cy="1488"/>
            </a:xfrm>
          </p:grpSpPr>
          <p:sp>
            <p:nvSpPr>
              <p:cNvPr id="185370" name="Line 8"/>
              <p:cNvSpPr>
                <a:spLocks noChangeShapeType="1"/>
              </p:cNvSpPr>
              <p:nvPr/>
            </p:nvSpPr>
            <p:spPr bwMode="auto">
              <a:xfrm>
                <a:off x="2688" y="624"/>
                <a:ext cx="0" cy="1296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1" name="Line 9"/>
              <p:cNvSpPr>
                <a:spLocks noChangeShapeType="1"/>
              </p:cNvSpPr>
              <p:nvPr/>
            </p:nvSpPr>
            <p:spPr bwMode="auto">
              <a:xfrm>
                <a:off x="2064" y="1296"/>
                <a:ext cx="1296" cy="0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2" name="Line 10"/>
              <p:cNvSpPr>
                <a:spLocks noChangeShapeType="1"/>
              </p:cNvSpPr>
              <p:nvPr/>
            </p:nvSpPr>
            <p:spPr bwMode="auto">
              <a:xfrm flipV="1">
                <a:off x="2256" y="816"/>
                <a:ext cx="912" cy="912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3" name="Line 11"/>
              <p:cNvSpPr>
                <a:spLocks noChangeShapeType="1"/>
              </p:cNvSpPr>
              <p:nvPr/>
            </p:nvSpPr>
            <p:spPr bwMode="auto">
              <a:xfrm>
                <a:off x="2256" y="864"/>
                <a:ext cx="912" cy="864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4" name="Oval 12"/>
              <p:cNvSpPr>
                <a:spLocks noChangeArrowheads="1"/>
              </p:cNvSpPr>
              <p:nvPr/>
            </p:nvSpPr>
            <p:spPr bwMode="auto">
              <a:xfrm>
                <a:off x="2640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5" name="Oval 13"/>
              <p:cNvSpPr>
                <a:spLocks noChangeArrowheads="1"/>
              </p:cNvSpPr>
              <p:nvPr/>
            </p:nvSpPr>
            <p:spPr bwMode="auto">
              <a:xfrm>
                <a:off x="2640" y="52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6" name="Oval 14"/>
              <p:cNvSpPr>
                <a:spLocks noChangeArrowheads="1"/>
              </p:cNvSpPr>
              <p:nvPr/>
            </p:nvSpPr>
            <p:spPr bwMode="auto">
              <a:xfrm>
                <a:off x="2640" y="192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7" name="Oval 15"/>
              <p:cNvSpPr>
                <a:spLocks noChangeArrowheads="1"/>
              </p:cNvSpPr>
              <p:nvPr/>
            </p:nvSpPr>
            <p:spPr bwMode="auto">
              <a:xfrm>
                <a:off x="1968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8" name="Oval 16"/>
              <p:cNvSpPr>
                <a:spLocks noChangeArrowheads="1"/>
              </p:cNvSpPr>
              <p:nvPr/>
            </p:nvSpPr>
            <p:spPr bwMode="auto">
              <a:xfrm>
                <a:off x="3360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9" name="Oval 17"/>
              <p:cNvSpPr>
                <a:spLocks noChangeArrowheads="1"/>
              </p:cNvSpPr>
              <p:nvPr/>
            </p:nvSpPr>
            <p:spPr bwMode="auto">
              <a:xfrm>
                <a:off x="2160" y="76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80" name="Oval 18"/>
              <p:cNvSpPr>
                <a:spLocks noChangeArrowheads="1"/>
              </p:cNvSpPr>
              <p:nvPr/>
            </p:nvSpPr>
            <p:spPr bwMode="auto">
              <a:xfrm>
                <a:off x="3168" y="76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81" name="Oval 19"/>
              <p:cNvSpPr>
                <a:spLocks noChangeArrowheads="1"/>
              </p:cNvSpPr>
              <p:nvPr/>
            </p:nvSpPr>
            <p:spPr bwMode="auto">
              <a:xfrm>
                <a:off x="2160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82" name="Oval 20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5351" name="AutoShape 21"/>
            <p:cNvSpPr>
              <a:spLocks noChangeArrowheads="1"/>
            </p:cNvSpPr>
            <p:nvPr/>
          </p:nvSpPr>
          <p:spPr bwMode="auto">
            <a:xfrm>
              <a:off x="2544" y="1248"/>
              <a:ext cx="720" cy="192"/>
            </a:xfrm>
            <a:prstGeom prst="leftRightArrow">
              <a:avLst>
                <a:gd name="adj1" fmla="val 50000"/>
                <a:gd name="adj2" fmla="val 75000"/>
              </a:avLst>
            </a:prstGeom>
            <a:solidFill>
              <a:srgbClr val="FF99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85352" name="Group 22"/>
            <p:cNvGrpSpPr>
              <a:grpSpLocks/>
            </p:cNvGrpSpPr>
            <p:nvPr/>
          </p:nvGrpSpPr>
          <p:grpSpPr bwMode="auto">
            <a:xfrm>
              <a:off x="3312" y="768"/>
              <a:ext cx="2304" cy="1200"/>
              <a:chOff x="3456" y="144"/>
              <a:chExt cx="2304" cy="1200"/>
            </a:xfrm>
          </p:grpSpPr>
          <p:sp>
            <p:nvSpPr>
              <p:cNvPr id="185353" name="Oval 23"/>
              <p:cNvSpPr>
                <a:spLocks noChangeArrowheads="1"/>
              </p:cNvSpPr>
              <p:nvPr/>
            </p:nvSpPr>
            <p:spPr bwMode="auto">
              <a:xfrm>
                <a:off x="4560" y="144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54" name="Oval 24"/>
              <p:cNvSpPr>
                <a:spLocks noChangeArrowheads="1"/>
              </p:cNvSpPr>
              <p:nvPr/>
            </p:nvSpPr>
            <p:spPr bwMode="auto">
              <a:xfrm>
                <a:off x="3456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55" name="Oval 25"/>
              <p:cNvSpPr>
                <a:spLocks noChangeArrowheads="1"/>
              </p:cNvSpPr>
              <p:nvPr/>
            </p:nvSpPr>
            <p:spPr bwMode="auto">
              <a:xfrm>
                <a:off x="3792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56" name="Oval 26"/>
              <p:cNvSpPr>
                <a:spLocks noChangeArrowheads="1"/>
              </p:cNvSpPr>
              <p:nvPr/>
            </p:nvSpPr>
            <p:spPr bwMode="auto">
              <a:xfrm>
                <a:off x="4080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57" name="Oval 27"/>
              <p:cNvSpPr>
                <a:spLocks noChangeArrowheads="1"/>
              </p:cNvSpPr>
              <p:nvPr/>
            </p:nvSpPr>
            <p:spPr bwMode="auto">
              <a:xfrm>
                <a:off x="4416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58" name="Oval 28"/>
              <p:cNvSpPr>
                <a:spLocks noChangeArrowheads="1"/>
              </p:cNvSpPr>
              <p:nvPr/>
            </p:nvSpPr>
            <p:spPr bwMode="auto">
              <a:xfrm>
                <a:off x="4704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59" name="Oval 29"/>
              <p:cNvSpPr>
                <a:spLocks noChangeArrowheads="1"/>
              </p:cNvSpPr>
              <p:nvPr/>
            </p:nvSpPr>
            <p:spPr bwMode="auto">
              <a:xfrm>
                <a:off x="5040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0" name="Oval 30"/>
              <p:cNvSpPr>
                <a:spLocks noChangeArrowheads="1"/>
              </p:cNvSpPr>
              <p:nvPr/>
            </p:nvSpPr>
            <p:spPr bwMode="auto">
              <a:xfrm>
                <a:off x="5328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1" name="Oval 31"/>
              <p:cNvSpPr>
                <a:spLocks noChangeArrowheads="1"/>
              </p:cNvSpPr>
              <p:nvPr/>
            </p:nvSpPr>
            <p:spPr bwMode="auto">
              <a:xfrm>
                <a:off x="5664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2" name="Line 32"/>
              <p:cNvSpPr>
                <a:spLocks noChangeShapeType="1"/>
              </p:cNvSpPr>
              <p:nvPr/>
            </p:nvSpPr>
            <p:spPr bwMode="auto">
              <a:xfrm flipH="1">
                <a:off x="3504" y="240"/>
                <a:ext cx="1056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3" name="Line 33"/>
              <p:cNvSpPr>
                <a:spLocks noChangeShapeType="1"/>
              </p:cNvSpPr>
              <p:nvPr/>
            </p:nvSpPr>
            <p:spPr bwMode="auto">
              <a:xfrm flipH="1">
                <a:off x="3840" y="240"/>
                <a:ext cx="720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4" name="Line 34"/>
              <p:cNvSpPr>
                <a:spLocks noChangeShapeType="1"/>
              </p:cNvSpPr>
              <p:nvPr/>
            </p:nvSpPr>
            <p:spPr bwMode="auto">
              <a:xfrm flipH="1">
                <a:off x="4128" y="240"/>
                <a:ext cx="432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5" name="Line 35"/>
              <p:cNvSpPr>
                <a:spLocks noChangeShapeType="1"/>
              </p:cNvSpPr>
              <p:nvPr/>
            </p:nvSpPr>
            <p:spPr bwMode="auto">
              <a:xfrm flipH="1">
                <a:off x="4464" y="240"/>
                <a:ext cx="96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6" name="Line 36"/>
              <p:cNvSpPr>
                <a:spLocks noChangeShapeType="1"/>
              </p:cNvSpPr>
              <p:nvPr/>
            </p:nvSpPr>
            <p:spPr bwMode="auto">
              <a:xfrm>
                <a:off x="4656" y="240"/>
                <a:ext cx="96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7" name="Line 37"/>
              <p:cNvSpPr>
                <a:spLocks noChangeShapeType="1"/>
              </p:cNvSpPr>
              <p:nvPr/>
            </p:nvSpPr>
            <p:spPr bwMode="auto">
              <a:xfrm>
                <a:off x="4656" y="240"/>
                <a:ext cx="432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8" name="Line 38"/>
              <p:cNvSpPr>
                <a:spLocks noChangeShapeType="1"/>
              </p:cNvSpPr>
              <p:nvPr/>
            </p:nvSpPr>
            <p:spPr bwMode="auto">
              <a:xfrm>
                <a:off x="4656" y="240"/>
                <a:ext cx="720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9" name="Line 39"/>
              <p:cNvSpPr>
                <a:spLocks noChangeShapeType="1"/>
              </p:cNvSpPr>
              <p:nvPr/>
            </p:nvSpPr>
            <p:spPr bwMode="auto">
              <a:xfrm>
                <a:off x="4656" y="240"/>
                <a:ext cx="1056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85348" name="Rectangle 40"/>
          <p:cNvSpPr>
            <a:spLocks noChangeArrowheads="1"/>
          </p:cNvSpPr>
          <p:nvPr/>
        </p:nvSpPr>
        <p:spPr bwMode="auto">
          <a:xfrm>
            <a:off x="0" y="1268413"/>
            <a:ext cx="876300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3200" b="0">
                <a:solidFill>
                  <a:srgbClr val="FFCCCC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星形</a:t>
            </a: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2800">
              <a:solidFill>
                <a:schemeClr val="bg1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39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</a:p>
        </p:txBody>
      </p:sp>
      <p:sp>
        <p:nvSpPr>
          <p:cNvPr id="40" name="灯片编号占位符 3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9680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694140"/>
              </p:ext>
            </p:extLst>
          </p:nvPr>
        </p:nvGraphicFramePr>
        <p:xfrm>
          <a:off x="6552220" y="4735798"/>
          <a:ext cx="16732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33" name="公式" r:id="rId3" imgW="16235280" imgH="7296840" progId="Equation.3">
                  <p:embed/>
                </p:oleObj>
              </mc:Choice>
              <mc:Fallback>
                <p:oleObj name="公式" r:id="rId3" imgW="16235280" imgH="7296840" progId="Equation.3">
                  <p:embed/>
                  <p:pic>
                    <p:nvPicPr>
                      <p:cNvPr id="0" name="Picture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2220" y="4735798"/>
                        <a:ext cx="167322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Rectangle 6"/>
          <p:cNvSpPr>
            <a:spLocks noChangeArrowheads="1"/>
          </p:cNvSpPr>
          <p:nvPr/>
        </p:nvSpPr>
        <p:spPr bwMode="auto">
          <a:xfrm>
            <a:off x="0" y="4779150"/>
            <a:ext cx="8532813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22288"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网又称为网格。有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个结点的</a:t>
            </a:r>
            <a:r>
              <a:rPr kumimoji="0" lang="en-US" altLang="zh-CN" sz="2800" dirty="0" err="1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r</a:t>
            </a:r>
            <a:r>
              <a:rPr kumimoji="0" lang="en-US" altLang="zh-CN" sz="2800" dirty="0" err="1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r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网	                 ，有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2N - 2r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条链路，直径为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2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（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r-1)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，结点度为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4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，非对称。	</a:t>
            </a:r>
          </a:p>
        </p:txBody>
      </p:sp>
      <p:grpSp>
        <p:nvGrpSpPr>
          <p:cNvPr id="16390" name="Group 7"/>
          <p:cNvGrpSpPr>
            <a:grpSpLocks/>
          </p:cNvGrpSpPr>
          <p:nvPr/>
        </p:nvGrpSpPr>
        <p:grpSpPr bwMode="auto">
          <a:xfrm>
            <a:off x="2636838" y="1538288"/>
            <a:ext cx="3678237" cy="3059112"/>
            <a:chOff x="1488" y="528"/>
            <a:chExt cx="2832" cy="2304"/>
          </a:xfrm>
        </p:grpSpPr>
        <p:sp>
          <p:nvSpPr>
            <p:cNvPr id="16393" name="Line 8"/>
            <p:cNvSpPr>
              <a:spLocks noChangeShapeType="1"/>
            </p:cNvSpPr>
            <p:nvPr/>
          </p:nvSpPr>
          <p:spPr bwMode="auto">
            <a:xfrm>
              <a:off x="1728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4" name="Line 9"/>
            <p:cNvSpPr>
              <a:spLocks noChangeShapeType="1"/>
            </p:cNvSpPr>
            <p:nvPr/>
          </p:nvSpPr>
          <p:spPr bwMode="auto">
            <a:xfrm>
              <a:off x="2064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5" name="Line 10"/>
            <p:cNvSpPr>
              <a:spLocks noChangeShapeType="1"/>
            </p:cNvSpPr>
            <p:nvPr/>
          </p:nvSpPr>
          <p:spPr bwMode="auto">
            <a:xfrm>
              <a:off x="2400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6" name="Line 11"/>
            <p:cNvSpPr>
              <a:spLocks noChangeShapeType="1"/>
            </p:cNvSpPr>
            <p:nvPr/>
          </p:nvSpPr>
          <p:spPr bwMode="auto">
            <a:xfrm>
              <a:off x="2736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7" name="Line 12"/>
            <p:cNvSpPr>
              <a:spLocks noChangeShapeType="1"/>
            </p:cNvSpPr>
            <p:nvPr/>
          </p:nvSpPr>
          <p:spPr bwMode="auto">
            <a:xfrm>
              <a:off x="3024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8" name="Line 13"/>
            <p:cNvSpPr>
              <a:spLocks noChangeShapeType="1"/>
            </p:cNvSpPr>
            <p:nvPr/>
          </p:nvSpPr>
          <p:spPr bwMode="auto">
            <a:xfrm>
              <a:off x="3360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9" name="Line 14"/>
            <p:cNvSpPr>
              <a:spLocks noChangeShapeType="1"/>
            </p:cNvSpPr>
            <p:nvPr/>
          </p:nvSpPr>
          <p:spPr bwMode="auto">
            <a:xfrm>
              <a:off x="3696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0" name="Line 15"/>
            <p:cNvSpPr>
              <a:spLocks noChangeShapeType="1"/>
            </p:cNvSpPr>
            <p:nvPr/>
          </p:nvSpPr>
          <p:spPr bwMode="auto">
            <a:xfrm>
              <a:off x="4032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1" name="Line 16"/>
            <p:cNvSpPr>
              <a:spLocks noChangeShapeType="1"/>
            </p:cNvSpPr>
            <p:nvPr/>
          </p:nvSpPr>
          <p:spPr bwMode="auto">
            <a:xfrm>
              <a:off x="1488" y="720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2" name="Oval 17"/>
            <p:cNvSpPr>
              <a:spLocks noChangeArrowheads="1"/>
            </p:cNvSpPr>
            <p:nvPr/>
          </p:nvSpPr>
          <p:spPr bwMode="auto">
            <a:xfrm>
              <a:off x="1680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3" name="Oval 18"/>
            <p:cNvSpPr>
              <a:spLocks noChangeArrowheads="1"/>
            </p:cNvSpPr>
            <p:nvPr/>
          </p:nvSpPr>
          <p:spPr bwMode="auto">
            <a:xfrm>
              <a:off x="2016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4" name="Oval 19"/>
            <p:cNvSpPr>
              <a:spLocks noChangeArrowheads="1"/>
            </p:cNvSpPr>
            <p:nvPr/>
          </p:nvSpPr>
          <p:spPr bwMode="auto">
            <a:xfrm>
              <a:off x="2352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5" name="Oval 20"/>
            <p:cNvSpPr>
              <a:spLocks noChangeArrowheads="1"/>
            </p:cNvSpPr>
            <p:nvPr/>
          </p:nvSpPr>
          <p:spPr bwMode="auto">
            <a:xfrm>
              <a:off x="2688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6" name="Oval 21"/>
            <p:cNvSpPr>
              <a:spLocks noChangeArrowheads="1"/>
            </p:cNvSpPr>
            <p:nvPr/>
          </p:nvSpPr>
          <p:spPr bwMode="auto">
            <a:xfrm>
              <a:off x="2976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7" name="Oval 22"/>
            <p:cNvSpPr>
              <a:spLocks noChangeArrowheads="1"/>
            </p:cNvSpPr>
            <p:nvPr/>
          </p:nvSpPr>
          <p:spPr bwMode="auto">
            <a:xfrm>
              <a:off x="3312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8" name="Oval 23"/>
            <p:cNvSpPr>
              <a:spLocks noChangeArrowheads="1"/>
            </p:cNvSpPr>
            <p:nvPr/>
          </p:nvSpPr>
          <p:spPr bwMode="auto">
            <a:xfrm>
              <a:off x="3648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9" name="Oval 24"/>
            <p:cNvSpPr>
              <a:spLocks noChangeArrowheads="1"/>
            </p:cNvSpPr>
            <p:nvPr/>
          </p:nvSpPr>
          <p:spPr bwMode="auto">
            <a:xfrm>
              <a:off x="3984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0" name="Line 25"/>
            <p:cNvSpPr>
              <a:spLocks noChangeShapeType="1"/>
            </p:cNvSpPr>
            <p:nvPr/>
          </p:nvSpPr>
          <p:spPr bwMode="auto">
            <a:xfrm>
              <a:off x="1488" y="1008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1" name="Oval 26"/>
            <p:cNvSpPr>
              <a:spLocks noChangeArrowheads="1"/>
            </p:cNvSpPr>
            <p:nvPr/>
          </p:nvSpPr>
          <p:spPr bwMode="auto">
            <a:xfrm>
              <a:off x="1680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2" name="Oval 27"/>
            <p:cNvSpPr>
              <a:spLocks noChangeArrowheads="1"/>
            </p:cNvSpPr>
            <p:nvPr/>
          </p:nvSpPr>
          <p:spPr bwMode="auto">
            <a:xfrm>
              <a:off x="2016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3" name="Oval 28"/>
            <p:cNvSpPr>
              <a:spLocks noChangeArrowheads="1"/>
            </p:cNvSpPr>
            <p:nvPr/>
          </p:nvSpPr>
          <p:spPr bwMode="auto">
            <a:xfrm>
              <a:off x="2352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4" name="Oval 29"/>
            <p:cNvSpPr>
              <a:spLocks noChangeArrowheads="1"/>
            </p:cNvSpPr>
            <p:nvPr/>
          </p:nvSpPr>
          <p:spPr bwMode="auto">
            <a:xfrm>
              <a:off x="2688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5" name="Oval 30"/>
            <p:cNvSpPr>
              <a:spLocks noChangeArrowheads="1"/>
            </p:cNvSpPr>
            <p:nvPr/>
          </p:nvSpPr>
          <p:spPr bwMode="auto">
            <a:xfrm>
              <a:off x="2976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6" name="Oval 31"/>
            <p:cNvSpPr>
              <a:spLocks noChangeArrowheads="1"/>
            </p:cNvSpPr>
            <p:nvPr/>
          </p:nvSpPr>
          <p:spPr bwMode="auto">
            <a:xfrm>
              <a:off x="3312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7" name="Oval 32"/>
            <p:cNvSpPr>
              <a:spLocks noChangeArrowheads="1"/>
            </p:cNvSpPr>
            <p:nvPr/>
          </p:nvSpPr>
          <p:spPr bwMode="auto">
            <a:xfrm>
              <a:off x="3648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8" name="Oval 33"/>
            <p:cNvSpPr>
              <a:spLocks noChangeArrowheads="1"/>
            </p:cNvSpPr>
            <p:nvPr/>
          </p:nvSpPr>
          <p:spPr bwMode="auto">
            <a:xfrm>
              <a:off x="3984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9" name="Line 34"/>
            <p:cNvSpPr>
              <a:spLocks noChangeShapeType="1"/>
            </p:cNvSpPr>
            <p:nvPr/>
          </p:nvSpPr>
          <p:spPr bwMode="auto">
            <a:xfrm>
              <a:off x="1488" y="1296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0" name="Oval 35"/>
            <p:cNvSpPr>
              <a:spLocks noChangeArrowheads="1"/>
            </p:cNvSpPr>
            <p:nvPr/>
          </p:nvSpPr>
          <p:spPr bwMode="auto">
            <a:xfrm>
              <a:off x="1680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1" name="Oval 36"/>
            <p:cNvSpPr>
              <a:spLocks noChangeArrowheads="1"/>
            </p:cNvSpPr>
            <p:nvPr/>
          </p:nvSpPr>
          <p:spPr bwMode="auto">
            <a:xfrm>
              <a:off x="2016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2" name="Oval 37"/>
            <p:cNvSpPr>
              <a:spLocks noChangeArrowheads="1"/>
            </p:cNvSpPr>
            <p:nvPr/>
          </p:nvSpPr>
          <p:spPr bwMode="auto">
            <a:xfrm>
              <a:off x="2352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3" name="Oval 38"/>
            <p:cNvSpPr>
              <a:spLocks noChangeArrowheads="1"/>
            </p:cNvSpPr>
            <p:nvPr/>
          </p:nvSpPr>
          <p:spPr bwMode="auto">
            <a:xfrm>
              <a:off x="2688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4" name="Oval 39"/>
            <p:cNvSpPr>
              <a:spLocks noChangeArrowheads="1"/>
            </p:cNvSpPr>
            <p:nvPr/>
          </p:nvSpPr>
          <p:spPr bwMode="auto">
            <a:xfrm>
              <a:off x="2976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5" name="Oval 40"/>
            <p:cNvSpPr>
              <a:spLocks noChangeArrowheads="1"/>
            </p:cNvSpPr>
            <p:nvPr/>
          </p:nvSpPr>
          <p:spPr bwMode="auto">
            <a:xfrm>
              <a:off x="3312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6" name="Oval 41"/>
            <p:cNvSpPr>
              <a:spLocks noChangeArrowheads="1"/>
            </p:cNvSpPr>
            <p:nvPr/>
          </p:nvSpPr>
          <p:spPr bwMode="auto">
            <a:xfrm>
              <a:off x="3648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7" name="Oval 42"/>
            <p:cNvSpPr>
              <a:spLocks noChangeArrowheads="1"/>
            </p:cNvSpPr>
            <p:nvPr/>
          </p:nvSpPr>
          <p:spPr bwMode="auto">
            <a:xfrm>
              <a:off x="3984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8" name="Line 43"/>
            <p:cNvSpPr>
              <a:spLocks noChangeShapeType="1"/>
            </p:cNvSpPr>
            <p:nvPr/>
          </p:nvSpPr>
          <p:spPr bwMode="auto">
            <a:xfrm>
              <a:off x="1488" y="1584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9" name="Oval 44"/>
            <p:cNvSpPr>
              <a:spLocks noChangeArrowheads="1"/>
            </p:cNvSpPr>
            <p:nvPr/>
          </p:nvSpPr>
          <p:spPr bwMode="auto">
            <a:xfrm>
              <a:off x="1680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0" name="Oval 45"/>
            <p:cNvSpPr>
              <a:spLocks noChangeArrowheads="1"/>
            </p:cNvSpPr>
            <p:nvPr/>
          </p:nvSpPr>
          <p:spPr bwMode="auto">
            <a:xfrm>
              <a:off x="2016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1" name="Oval 46"/>
            <p:cNvSpPr>
              <a:spLocks noChangeArrowheads="1"/>
            </p:cNvSpPr>
            <p:nvPr/>
          </p:nvSpPr>
          <p:spPr bwMode="auto">
            <a:xfrm>
              <a:off x="2352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2" name="Oval 47"/>
            <p:cNvSpPr>
              <a:spLocks noChangeArrowheads="1"/>
            </p:cNvSpPr>
            <p:nvPr/>
          </p:nvSpPr>
          <p:spPr bwMode="auto">
            <a:xfrm>
              <a:off x="2688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3" name="Oval 48"/>
            <p:cNvSpPr>
              <a:spLocks noChangeArrowheads="1"/>
            </p:cNvSpPr>
            <p:nvPr/>
          </p:nvSpPr>
          <p:spPr bwMode="auto">
            <a:xfrm>
              <a:off x="2976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4" name="Oval 49"/>
            <p:cNvSpPr>
              <a:spLocks noChangeArrowheads="1"/>
            </p:cNvSpPr>
            <p:nvPr/>
          </p:nvSpPr>
          <p:spPr bwMode="auto">
            <a:xfrm>
              <a:off x="3312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5" name="Oval 50"/>
            <p:cNvSpPr>
              <a:spLocks noChangeArrowheads="1"/>
            </p:cNvSpPr>
            <p:nvPr/>
          </p:nvSpPr>
          <p:spPr bwMode="auto">
            <a:xfrm>
              <a:off x="3648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6" name="Oval 51"/>
            <p:cNvSpPr>
              <a:spLocks noChangeArrowheads="1"/>
            </p:cNvSpPr>
            <p:nvPr/>
          </p:nvSpPr>
          <p:spPr bwMode="auto">
            <a:xfrm>
              <a:off x="3984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7" name="Line 52"/>
            <p:cNvSpPr>
              <a:spLocks noChangeShapeType="1"/>
            </p:cNvSpPr>
            <p:nvPr/>
          </p:nvSpPr>
          <p:spPr bwMode="auto">
            <a:xfrm>
              <a:off x="1488" y="1824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8" name="Oval 53"/>
            <p:cNvSpPr>
              <a:spLocks noChangeArrowheads="1"/>
            </p:cNvSpPr>
            <p:nvPr/>
          </p:nvSpPr>
          <p:spPr bwMode="auto">
            <a:xfrm>
              <a:off x="1680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9" name="Oval 54"/>
            <p:cNvSpPr>
              <a:spLocks noChangeArrowheads="1"/>
            </p:cNvSpPr>
            <p:nvPr/>
          </p:nvSpPr>
          <p:spPr bwMode="auto">
            <a:xfrm>
              <a:off x="2016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0" name="Oval 55"/>
            <p:cNvSpPr>
              <a:spLocks noChangeArrowheads="1"/>
            </p:cNvSpPr>
            <p:nvPr/>
          </p:nvSpPr>
          <p:spPr bwMode="auto">
            <a:xfrm>
              <a:off x="2352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1" name="Oval 56"/>
            <p:cNvSpPr>
              <a:spLocks noChangeArrowheads="1"/>
            </p:cNvSpPr>
            <p:nvPr/>
          </p:nvSpPr>
          <p:spPr bwMode="auto">
            <a:xfrm>
              <a:off x="2688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2" name="Oval 57"/>
            <p:cNvSpPr>
              <a:spLocks noChangeArrowheads="1"/>
            </p:cNvSpPr>
            <p:nvPr/>
          </p:nvSpPr>
          <p:spPr bwMode="auto">
            <a:xfrm>
              <a:off x="2976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3" name="Oval 58"/>
            <p:cNvSpPr>
              <a:spLocks noChangeArrowheads="1"/>
            </p:cNvSpPr>
            <p:nvPr/>
          </p:nvSpPr>
          <p:spPr bwMode="auto">
            <a:xfrm>
              <a:off x="3312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4" name="Oval 59"/>
            <p:cNvSpPr>
              <a:spLocks noChangeArrowheads="1"/>
            </p:cNvSpPr>
            <p:nvPr/>
          </p:nvSpPr>
          <p:spPr bwMode="auto">
            <a:xfrm>
              <a:off x="3648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5" name="Oval 60"/>
            <p:cNvSpPr>
              <a:spLocks noChangeArrowheads="1"/>
            </p:cNvSpPr>
            <p:nvPr/>
          </p:nvSpPr>
          <p:spPr bwMode="auto">
            <a:xfrm>
              <a:off x="3984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6" name="Line 61"/>
            <p:cNvSpPr>
              <a:spLocks noChangeShapeType="1"/>
            </p:cNvSpPr>
            <p:nvPr/>
          </p:nvSpPr>
          <p:spPr bwMode="auto">
            <a:xfrm>
              <a:off x="1488" y="2112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7" name="Oval 62"/>
            <p:cNvSpPr>
              <a:spLocks noChangeArrowheads="1"/>
            </p:cNvSpPr>
            <p:nvPr/>
          </p:nvSpPr>
          <p:spPr bwMode="auto">
            <a:xfrm>
              <a:off x="1680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8" name="Oval 63"/>
            <p:cNvSpPr>
              <a:spLocks noChangeArrowheads="1"/>
            </p:cNvSpPr>
            <p:nvPr/>
          </p:nvSpPr>
          <p:spPr bwMode="auto">
            <a:xfrm>
              <a:off x="2016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9" name="Oval 64"/>
            <p:cNvSpPr>
              <a:spLocks noChangeArrowheads="1"/>
            </p:cNvSpPr>
            <p:nvPr/>
          </p:nvSpPr>
          <p:spPr bwMode="auto">
            <a:xfrm>
              <a:off x="2352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0" name="Oval 65"/>
            <p:cNvSpPr>
              <a:spLocks noChangeArrowheads="1"/>
            </p:cNvSpPr>
            <p:nvPr/>
          </p:nvSpPr>
          <p:spPr bwMode="auto">
            <a:xfrm>
              <a:off x="2688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1" name="Oval 66"/>
            <p:cNvSpPr>
              <a:spLocks noChangeArrowheads="1"/>
            </p:cNvSpPr>
            <p:nvPr/>
          </p:nvSpPr>
          <p:spPr bwMode="auto">
            <a:xfrm>
              <a:off x="2976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2" name="Oval 67"/>
            <p:cNvSpPr>
              <a:spLocks noChangeArrowheads="1"/>
            </p:cNvSpPr>
            <p:nvPr/>
          </p:nvSpPr>
          <p:spPr bwMode="auto">
            <a:xfrm>
              <a:off x="3312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3" name="Oval 68"/>
            <p:cNvSpPr>
              <a:spLocks noChangeArrowheads="1"/>
            </p:cNvSpPr>
            <p:nvPr/>
          </p:nvSpPr>
          <p:spPr bwMode="auto">
            <a:xfrm>
              <a:off x="3648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4" name="Oval 69"/>
            <p:cNvSpPr>
              <a:spLocks noChangeArrowheads="1"/>
            </p:cNvSpPr>
            <p:nvPr/>
          </p:nvSpPr>
          <p:spPr bwMode="auto">
            <a:xfrm>
              <a:off x="3984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5" name="Line 70"/>
            <p:cNvSpPr>
              <a:spLocks noChangeShapeType="1"/>
            </p:cNvSpPr>
            <p:nvPr/>
          </p:nvSpPr>
          <p:spPr bwMode="auto">
            <a:xfrm>
              <a:off x="1488" y="2400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6" name="Oval 71"/>
            <p:cNvSpPr>
              <a:spLocks noChangeArrowheads="1"/>
            </p:cNvSpPr>
            <p:nvPr/>
          </p:nvSpPr>
          <p:spPr bwMode="auto">
            <a:xfrm>
              <a:off x="1680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7" name="Oval 72"/>
            <p:cNvSpPr>
              <a:spLocks noChangeArrowheads="1"/>
            </p:cNvSpPr>
            <p:nvPr/>
          </p:nvSpPr>
          <p:spPr bwMode="auto">
            <a:xfrm>
              <a:off x="2016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8" name="Oval 73"/>
            <p:cNvSpPr>
              <a:spLocks noChangeArrowheads="1"/>
            </p:cNvSpPr>
            <p:nvPr/>
          </p:nvSpPr>
          <p:spPr bwMode="auto">
            <a:xfrm>
              <a:off x="2352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9" name="Oval 74"/>
            <p:cNvSpPr>
              <a:spLocks noChangeArrowheads="1"/>
            </p:cNvSpPr>
            <p:nvPr/>
          </p:nvSpPr>
          <p:spPr bwMode="auto">
            <a:xfrm>
              <a:off x="2688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0" name="Oval 75"/>
            <p:cNvSpPr>
              <a:spLocks noChangeArrowheads="1"/>
            </p:cNvSpPr>
            <p:nvPr/>
          </p:nvSpPr>
          <p:spPr bwMode="auto">
            <a:xfrm>
              <a:off x="2976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1" name="Oval 76"/>
            <p:cNvSpPr>
              <a:spLocks noChangeArrowheads="1"/>
            </p:cNvSpPr>
            <p:nvPr/>
          </p:nvSpPr>
          <p:spPr bwMode="auto">
            <a:xfrm>
              <a:off x="3312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2" name="Oval 77"/>
            <p:cNvSpPr>
              <a:spLocks noChangeArrowheads="1"/>
            </p:cNvSpPr>
            <p:nvPr/>
          </p:nvSpPr>
          <p:spPr bwMode="auto">
            <a:xfrm>
              <a:off x="3648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3" name="Oval 78"/>
            <p:cNvSpPr>
              <a:spLocks noChangeArrowheads="1"/>
            </p:cNvSpPr>
            <p:nvPr/>
          </p:nvSpPr>
          <p:spPr bwMode="auto">
            <a:xfrm>
              <a:off x="3984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4" name="Line 79"/>
            <p:cNvSpPr>
              <a:spLocks noChangeShapeType="1"/>
            </p:cNvSpPr>
            <p:nvPr/>
          </p:nvSpPr>
          <p:spPr bwMode="auto">
            <a:xfrm>
              <a:off x="1488" y="2688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5" name="Oval 80"/>
            <p:cNvSpPr>
              <a:spLocks noChangeArrowheads="1"/>
            </p:cNvSpPr>
            <p:nvPr/>
          </p:nvSpPr>
          <p:spPr bwMode="auto">
            <a:xfrm>
              <a:off x="1680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6" name="Oval 81"/>
            <p:cNvSpPr>
              <a:spLocks noChangeArrowheads="1"/>
            </p:cNvSpPr>
            <p:nvPr/>
          </p:nvSpPr>
          <p:spPr bwMode="auto">
            <a:xfrm>
              <a:off x="2016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7" name="Oval 82"/>
            <p:cNvSpPr>
              <a:spLocks noChangeArrowheads="1"/>
            </p:cNvSpPr>
            <p:nvPr/>
          </p:nvSpPr>
          <p:spPr bwMode="auto">
            <a:xfrm>
              <a:off x="2352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8" name="Oval 83"/>
            <p:cNvSpPr>
              <a:spLocks noChangeArrowheads="1"/>
            </p:cNvSpPr>
            <p:nvPr/>
          </p:nvSpPr>
          <p:spPr bwMode="auto">
            <a:xfrm>
              <a:off x="2688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9" name="Oval 84"/>
            <p:cNvSpPr>
              <a:spLocks noChangeArrowheads="1"/>
            </p:cNvSpPr>
            <p:nvPr/>
          </p:nvSpPr>
          <p:spPr bwMode="auto">
            <a:xfrm>
              <a:off x="2976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70" name="Oval 85"/>
            <p:cNvSpPr>
              <a:spLocks noChangeArrowheads="1"/>
            </p:cNvSpPr>
            <p:nvPr/>
          </p:nvSpPr>
          <p:spPr bwMode="auto">
            <a:xfrm>
              <a:off x="3312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71" name="Oval 86"/>
            <p:cNvSpPr>
              <a:spLocks noChangeArrowheads="1"/>
            </p:cNvSpPr>
            <p:nvPr/>
          </p:nvSpPr>
          <p:spPr bwMode="auto">
            <a:xfrm>
              <a:off x="3648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72" name="Oval 87"/>
            <p:cNvSpPr>
              <a:spLocks noChangeArrowheads="1"/>
            </p:cNvSpPr>
            <p:nvPr/>
          </p:nvSpPr>
          <p:spPr bwMode="auto">
            <a:xfrm>
              <a:off x="3984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387" name="Object 88"/>
            <p:cNvGraphicFramePr>
              <a:graphicFrameLocks noChangeAspect="1"/>
            </p:cNvGraphicFramePr>
            <p:nvPr/>
          </p:nvGraphicFramePr>
          <p:xfrm>
            <a:off x="2844" y="2476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134" name="公式" r:id="rId5" imgW="114151" imgH="215619" progId="Equation.3">
                    <p:embed/>
                  </p:oleObj>
                </mc:Choice>
                <mc:Fallback>
                  <p:oleObj name="公式" r:id="rId5" imgW="114151" imgH="215619" progId="Equation.3">
                    <p:embed/>
                    <p:pic>
                      <p:nvPicPr>
                        <p:cNvPr id="0" name="Picture 1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476"/>
                          <a:ext cx="71" cy="1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88" name="Object 89"/>
            <p:cNvGraphicFramePr>
              <a:graphicFrameLocks noChangeAspect="1"/>
            </p:cNvGraphicFramePr>
            <p:nvPr/>
          </p:nvGraphicFramePr>
          <p:xfrm>
            <a:off x="2844" y="2476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135" name="公式" r:id="rId7" imgW="114151" imgH="215619" progId="Equation.3">
                    <p:embed/>
                  </p:oleObj>
                </mc:Choice>
                <mc:Fallback>
                  <p:oleObj name="公式" r:id="rId7" imgW="114151" imgH="215619" progId="Equation.3">
                    <p:embed/>
                    <p:pic>
                      <p:nvPicPr>
                        <p:cNvPr id="0" name="Picture 1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476"/>
                          <a:ext cx="71" cy="1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391" name="Rectangle 90"/>
          <p:cNvSpPr>
            <a:spLocks noChangeArrowheads="1"/>
          </p:cNvSpPr>
          <p:nvPr/>
        </p:nvSpPr>
        <p:spPr bwMode="auto">
          <a:xfrm>
            <a:off x="0" y="1268413"/>
            <a:ext cx="876300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3200" b="0">
                <a:solidFill>
                  <a:srgbClr val="FFCCCC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网</a:t>
            </a: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2800">
              <a:solidFill>
                <a:schemeClr val="bg1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89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</a:p>
        </p:txBody>
      </p:sp>
      <p:sp>
        <p:nvSpPr>
          <p:cNvPr id="90" name="灯片编号占位符 8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7062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5246688" y="5184775"/>
          <a:ext cx="16732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5" name="公式" r:id="rId3" imgW="660240" imgH="291960" progId="Equation.3">
                  <p:embed/>
                </p:oleObj>
              </mc:Choice>
              <mc:Fallback>
                <p:oleObj name="公式" r:id="rId3" imgW="660240" imgH="291960" progId="Equation.3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6688" y="5184775"/>
                        <a:ext cx="167322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0" y="5184775"/>
            <a:ext cx="8915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	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个结点的</a:t>
            </a:r>
            <a:r>
              <a:rPr kumimoji="0" lang="en-US" altLang="zh-CN" sz="2800" dirty="0" err="1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r</a:t>
            </a:r>
            <a:r>
              <a:rPr kumimoji="0" lang="en-US" altLang="zh-CN" sz="2800" dirty="0" err="1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r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网（其中 		      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)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2N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条链路，直径为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r-1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，结点度为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4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。	</a:t>
            </a:r>
          </a:p>
        </p:txBody>
      </p:sp>
      <p:grpSp>
        <p:nvGrpSpPr>
          <p:cNvPr id="17412" name="Group 4"/>
          <p:cNvGrpSpPr>
            <a:grpSpLocks/>
          </p:cNvGrpSpPr>
          <p:nvPr/>
        </p:nvGrpSpPr>
        <p:grpSpPr bwMode="auto">
          <a:xfrm>
            <a:off x="2570163" y="1689100"/>
            <a:ext cx="4127500" cy="3302000"/>
            <a:chOff x="3027" y="918"/>
            <a:chExt cx="2600" cy="2080"/>
          </a:xfrm>
        </p:grpSpPr>
        <p:sp>
          <p:nvSpPr>
            <p:cNvPr id="17415" name="Line 5"/>
            <p:cNvSpPr>
              <a:spLocks noChangeShapeType="1"/>
            </p:cNvSpPr>
            <p:nvPr/>
          </p:nvSpPr>
          <p:spPr bwMode="auto">
            <a:xfrm flipH="1">
              <a:off x="5627" y="1032"/>
              <a:ext cx="0" cy="1713"/>
            </a:xfrm>
            <a:prstGeom prst="line">
              <a:avLst/>
            </a:pr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6" name="Arc 6"/>
            <p:cNvSpPr>
              <a:spLocks/>
            </p:cNvSpPr>
            <p:nvPr/>
          </p:nvSpPr>
          <p:spPr bwMode="auto">
            <a:xfrm rot="-5572392">
              <a:off x="5407" y="858"/>
              <a:ext cx="158" cy="279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7" name="Arc 7"/>
            <p:cNvSpPr>
              <a:spLocks/>
            </p:cNvSpPr>
            <p:nvPr/>
          </p:nvSpPr>
          <p:spPr bwMode="auto">
            <a:xfrm rot="5572392" flipV="1">
              <a:off x="5408" y="2665"/>
              <a:ext cx="158" cy="279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8" name="Line 8"/>
            <p:cNvSpPr>
              <a:spLocks noChangeShapeType="1"/>
            </p:cNvSpPr>
            <p:nvPr/>
          </p:nvSpPr>
          <p:spPr bwMode="auto">
            <a:xfrm>
              <a:off x="5350" y="1074"/>
              <a:ext cx="0" cy="167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9" name="Line 9"/>
            <p:cNvSpPr>
              <a:spLocks noChangeShapeType="1"/>
            </p:cNvSpPr>
            <p:nvPr/>
          </p:nvSpPr>
          <p:spPr bwMode="auto">
            <a:xfrm flipH="1">
              <a:off x="4979" y="1031"/>
              <a:ext cx="0" cy="1713"/>
            </a:xfrm>
            <a:prstGeom prst="line">
              <a:avLst/>
            </a:pr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0" name="Arc 10"/>
            <p:cNvSpPr>
              <a:spLocks/>
            </p:cNvSpPr>
            <p:nvPr/>
          </p:nvSpPr>
          <p:spPr bwMode="auto">
            <a:xfrm rot="-5572392">
              <a:off x="4759" y="857"/>
              <a:ext cx="158" cy="279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1" name="Arc 11"/>
            <p:cNvSpPr>
              <a:spLocks/>
            </p:cNvSpPr>
            <p:nvPr/>
          </p:nvSpPr>
          <p:spPr bwMode="auto">
            <a:xfrm rot="5572392" flipV="1">
              <a:off x="4760" y="2664"/>
              <a:ext cx="158" cy="279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2" name="Line 12"/>
            <p:cNvSpPr>
              <a:spLocks noChangeShapeType="1"/>
            </p:cNvSpPr>
            <p:nvPr/>
          </p:nvSpPr>
          <p:spPr bwMode="auto">
            <a:xfrm>
              <a:off x="4702" y="1073"/>
              <a:ext cx="0" cy="167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3" name="Line 13"/>
            <p:cNvSpPr>
              <a:spLocks noChangeShapeType="1"/>
            </p:cNvSpPr>
            <p:nvPr/>
          </p:nvSpPr>
          <p:spPr bwMode="auto">
            <a:xfrm flipH="1">
              <a:off x="4327" y="1031"/>
              <a:ext cx="0" cy="1713"/>
            </a:xfrm>
            <a:prstGeom prst="line">
              <a:avLst/>
            </a:pr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4" name="Arc 14"/>
            <p:cNvSpPr>
              <a:spLocks/>
            </p:cNvSpPr>
            <p:nvPr/>
          </p:nvSpPr>
          <p:spPr bwMode="auto">
            <a:xfrm rot="-5572392">
              <a:off x="4107" y="858"/>
              <a:ext cx="158" cy="278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5" name="Arc 15"/>
            <p:cNvSpPr>
              <a:spLocks/>
            </p:cNvSpPr>
            <p:nvPr/>
          </p:nvSpPr>
          <p:spPr bwMode="auto">
            <a:xfrm rot="5572392" flipV="1">
              <a:off x="4108" y="2665"/>
              <a:ext cx="158" cy="278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6" name="Line 16"/>
            <p:cNvSpPr>
              <a:spLocks noChangeShapeType="1"/>
            </p:cNvSpPr>
            <p:nvPr/>
          </p:nvSpPr>
          <p:spPr bwMode="auto">
            <a:xfrm>
              <a:off x="4051" y="1073"/>
              <a:ext cx="0" cy="167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7" name="Line 17"/>
            <p:cNvSpPr>
              <a:spLocks noChangeShapeType="1"/>
            </p:cNvSpPr>
            <p:nvPr/>
          </p:nvSpPr>
          <p:spPr bwMode="auto">
            <a:xfrm flipH="1">
              <a:off x="3727" y="1031"/>
              <a:ext cx="0" cy="1713"/>
            </a:xfrm>
            <a:prstGeom prst="line">
              <a:avLst/>
            </a:pr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8" name="Arc 18"/>
            <p:cNvSpPr>
              <a:spLocks/>
            </p:cNvSpPr>
            <p:nvPr/>
          </p:nvSpPr>
          <p:spPr bwMode="auto">
            <a:xfrm rot="-5572392">
              <a:off x="3507" y="857"/>
              <a:ext cx="158" cy="279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9" name="Arc 19"/>
            <p:cNvSpPr>
              <a:spLocks/>
            </p:cNvSpPr>
            <p:nvPr/>
          </p:nvSpPr>
          <p:spPr bwMode="auto">
            <a:xfrm rot="5572392" flipV="1">
              <a:off x="3508" y="2664"/>
              <a:ext cx="158" cy="279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0" name="Line 20"/>
            <p:cNvSpPr>
              <a:spLocks noChangeShapeType="1"/>
            </p:cNvSpPr>
            <p:nvPr/>
          </p:nvSpPr>
          <p:spPr bwMode="auto">
            <a:xfrm>
              <a:off x="3450" y="1073"/>
              <a:ext cx="0" cy="167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1" name="Line 21"/>
            <p:cNvSpPr>
              <a:spLocks noChangeShapeType="1"/>
            </p:cNvSpPr>
            <p:nvPr/>
          </p:nvSpPr>
          <p:spPr bwMode="auto">
            <a:xfrm>
              <a:off x="3449" y="1060"/>
              <a:ext cx="1905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2" name="Line 22"/>
            <p:cNvSpPr>
              <a:spLocks noChangeShapeType="1"/>
            </p:cNvSpPr>
            <p:nvPr/>
          </p:nvSpPr>
          <p:spPr bwMode="auto">
            <a:xfrm>
              <a:off x="3449" y="1619"/>
              <a:ext cx="1905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3" name="Line 23"/>
            <p:cNvSpPr>
              <a:spLocks noChangeShapeType="1"/>
            </p:cNvSpPr>
            <p:nvPr/>
          </p:nvSpPr>
          <p:spPr bwMode="auto">
            <a:xfrm>
              <a:off x="3449" y="2729"/>
              <a:ext cx="1905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7434" name="Group 24"/>
            <p:cNvGrpSpPr>
              <a:grpSpLocks/>
            </p:cNvGrpSpPr>
            <p:nvPr/>
          </p:nvGrpSpPr>
          <p:grpSpPr bwMode="auto">
            <a:xfrm>
              <a:off x="3281" y="1624"/>
              <a:ext cx="2235" cy="559"/>
              <a:chOff x="3884" y="4048"/>
              <a:chExt cx="5771" cy="1441"/>
            </a:xfrm>
          </p:grpSpPr>
          <p:sp>
            <p:nvSpPr>
              <p:cNvPr id="17468" name="Line 25"/>
              <p:cNvSpPr>
                <a:spLocks noChangeShapeType="1"/>
              </p:cNvSpPr>
              <p:nvPr/>
            </p:nvSpPr>
            <p:spPr bwMode="auto">
              <a:xfrm>
                <a:off x="4181" y="4758"/>
                <a:ext cx="5167" cy="0"/>
              </a:xfrm>
              <a:prstGeom prst="line">
                <a:avLst/>
              </a:pr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9" name="Arc 26"/>
              <p:cNvSpPr>
                <a:spLocks/>
              </p:cNvSpPr>
              <p:nvPr/>
            </p:nvSpPr>
            <p:spPr bwMode="auto">
              <a:xfrm rot="-5569773">
                <a:off x="3705" y="4951"/>
                <a:ext cx="717" cy="360"/>
              </a:xfrm>
              <a:custGeom>
                <a:avLst/>
                <a:gdLst>
                  <a:gd name="T0" fmla="*/ 0 w 43074"/>
                  <a:gd name="T1" fmla="*/ 0 h 21600"/>
                  <a:gd name="T2" fmla="*/ 0 w 43074"/>
                  <a:gd name="T3" fmla="*/ 0 h 21600"/>
                  <a:gd name="T4" fmla="*/ 0 w 4307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074"/>
                  <a:gd name="T10" fmla="*/ 0 h 21600"/>
                  <a:gd name="T11" fmla="*/ 43074 w 4307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074" h="21600" fill="none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</a:path>
                  <a:path w="43074" h="21600" stroke="0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  <a:lnTo>
                      <a:pt x="21474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70" name="Arc 27"/>
              <p:cNvSpPr>
                <a:spLocks/>
              </p:cNvSpPr>
              <p:nvPr/>
            </p:nvSpPr>
            <p:spPr bwMode="auto">
              <a:xfrm rot="5569773" flipH="1">
                <a:off x="9116" y="4227"/>
                <a:ext cx="717" cy="360"/>
              </a:xfrm>
              <a:custGeom>
                <a:avLst/>
                <a:gdLst>
                  <a:gd name="T0" fmla="*/ 0 w 43074"/>
                  <a:gd name="T1" fmla="*/ 0 h 21600"/>
                  <a:gd name="T2" fmla="*/ 0 w 43074"/>
                  <a:gd name="T3" fmla="*/ 0 h 21600"/>
                  <a:gd name="T4" fmla="*/ 0 w 4307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074"/>
                  <a:gd name="T10" fmla="*/ 0 h 21600"/>
                  <a:gd name="T11" fmla="*/ 43074 w 4307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074" h="21600" fill="none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</a:path>
                  <a:path w="43074" h="21600" stroke="0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  <a:lnTo>
                      <a:pt x="21474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435" name="Group 28"/>
            <p:cNvGrpSpPr>
              <a:grpSpLocks/>
            </p:cNvGrpSpPr>
            <p:nvPr/>
          </p:nvGrpSpPr>
          <p:grpSpPr bwMode="auto">
            <a:xfrm>
              <a:off x="3282" y="1065"/>
              <a:ext cx="2235" cy="559"/>
              <a:chOff x="3884" y="4048"/>
              <a:chExt cx="5771" cy="1441"/>
            </a:xfrm>
          </p:grpSpPr>
          <p:sp>
            <p:nvSpPr>
              <p:cNvPr id="17465" name="Line 29"/>
              <p:cNvSpPr>
                <a:spLocks noChangeShapeType="1"/>
              </p:cNvSpPr>
              <p:nvPr/>
            </p:nvSpPr>
            <p:spPr bwMode="auto">
              <a:xfrm>
                <a:off x="4181" y="4758"/>
                <a:ext cx="5167" cy="0"/>
              </a:xfrm>
              <a:prstGeom prst="line">
                <a:avLst/>
              </a:pr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6" name="Arc 30"/>
              <p:cNvSpPr>
                <a:spLocks/>
              </p:cNvSpPr>
              <p:nvPr/>
            </p:nvSpPr>
            <p:spPr bwMode="auto">
              <a:xfrm rot="-5569773">
                <a:off x="3705" y="4951"/>
                <a:ext cx="717" cy="360"/>
              </a:xfrm>
              <a:custGeom>
                <a:avLst/>
                <a:gdLst>
                  <a:gd name="T0" fmla="*/ 0 w 43074"/>
                  <a:gd name="T1" fmla="*/ 0 h 21600"/>
                  <a:gd name="T2" fmla="*/ 0 w 43074"/>
                  <a:gd name="T3" fmla="*/ 0 h 21600"/>
                  <a:gd name="T4" fmla="*/ 0 w 4307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074"/>
                  <a:gd name="T10" fmla="*/ 0 h 21600"/>
                  <a:gd name="T11" fmla="*/ 43074 w 4307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074" h="21600" fill="none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</a:path>
                  <a:path w="43074" h="21600" stroke="0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  <a:lnTo>
                      <a:pt x="21474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7" name="Arc 31"/>
              <p:cNvSpPr>
                <a:spLocks/>
              </p:cNvSpPr>
              <p:nvPr/>
            </p:nvSpPr>
            <p:spPr bwMode="auto">
              <a:xfrm rot="5569773" flipH="1">
                <a:off x="9116" y="4227"/>
                <a:ext cx="717" cy="360"/>
              </a:xfrm>
              <a:custGeom>
                <a:avLst/>
                <a:gdLst>
                  <a:gd name="T0" fmla="*/ 0 w 43074"/>
                  <a:gd name="T1" fmla="*/ 0 h 21600"/>
                  <a:gd name="T2" fmla="*/ 0 w 43074"/>
                  <a:gd name="T3" fmla="*/ 0 h 21600"/>
                  <a:gd name="T4" fmla="*/ 0 w 4307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074"/>
                  <a:gd name="T10" fmla="*/ 0 h 21600"/>
                  <a:gd name="T11" fmla="*/ 43074 w 4307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074" h="21600" fill="none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</a:path>
                  <a:path w="43074" h="21600" stroke="0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  <a:lnTo>
                      <a:pt x="21474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436" name="Group 32"/>
            <p:cNvGrpSpPr>
              <a:grpSpLocks/>
            </p:cNvGrpSpPr>
            <p:nvPr/>
          </p:nvGrpSpPr>
          <p:grpSpPr bwMode="auto">
            <a:xfrm>
              <a:off x="3282" y="2174"/>
              <a:ext cx="2235" cy="559"/>
              <a:chOff x="3884" y="4048"/>
              <a:chExt cx="5771" cy="1441"/>
            </a:xfrm>
          </p:grpSpPr>
          <p:sp>
            <p:nvSpPr>
              <p:cNvPr id="17462" name="Line 33"/>
              <p:cNvSpPr>
                <a:spLocks noChangeShapeType="1"/>
              </p:cNvSpPr>
              <p:nvPr/>
            </p:nvSpPr>
            <p:spPr bwMode="auto">
              <a:xfrm>
                <a:off x="4181" y="4758"/>
                <a:ext cx="5167" cy="0"/>
              </a:xfrm>
              <a:prstGeom prst="line">
                <a:avLst/>
              </a:pr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3" name="Arc 34"/>
              <p:cNvSpPr>
                <a:spLocks/>
              </p:cNvSpPr>
              <p:nvPr/>
            </p:nvSpPr>
            <p:spPr bwMode="auto">
              <a:xfrm rot="-5569773">
                <a:off x="3705" y="4951"/>
                <a:ext cx="717" cy="360"/>
              </a:xfrm>
              <a:custGeom>
                <a:avLst/>
                <a:gdLst>
                  <a:gd name="T0" fmla="*/ 0 w 43074"/>
                  <a:gd name="T1" fmla="*/ 0 h 21600"/>
                  <a:gd name="T2" fmla="*/ 0 w 43074"/>
                  <a:gd name="T3" fmla="*/ 0 h 21600"/>
                  <a:gd name="T4" fmla="*/ 0 w 4307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074"/>
                  <a:gd name="T10" fmla="*/ 0 h 21600"/>
                  <a:gd name="T11" fmla="*/ 43074 w 4307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074" h="21600" fill="none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</a:path>
                  <a:path w="43074" h="21600" stroke="0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  <a:lnTo>
                      <a:pt x="21474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4" name="Arc 35"/>
              <p:cNvSpPr>
                <a:spLocks/>
              </p:cNvSpPr>
              <p:nvPr/>
            </p:nvSpPr>
            <p:spPr bwMode="auto">
              <a:xfrm rot="5569773" flipH="1">
                <a:off x="9116" y="4227"/>
                <a:ext cx="717" cy="360"/>
              </a:xfrm>
              <a:custGeom>
                <a:avLst/>
                <a:gdLst>
                  <a:gd name="T0" fmla="*/ 0 w 43074"/>
                  <a:gd name="T1" fmla="*/ 0 h 21600"/>
                  <a:gd name="T2" fmla="*/ 0 w 43074"/>
                  <a:gd name="T3" fmla="*/ 0 h 21600"/>
                  <a:gd name="T4" fmla="*/ 0 w 4307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074"/>
                  <a:gd name="T10" fmla="*/ 0 h 21600"/>
                  <a:gd name="T11" fmla="*/ 43074 w 4307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074" h="21600" fill="none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</a:path>
                  <a:path w="43074" h="21600" stroke="0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  <a:lnTo>
                      <a:pt x="21474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437" name="Group 36"/>
            <p:cNvGrpSpPr>
              <a:grpSpLocks/>
            </p:cNvGrpSpPr>
            <p:nvPr/>
          </p:nvGrpSpPr>
          <p:grpSpPr bwMode="auto">
            <a:xfrm>
              <a:off x="3027" y="1059"/>
              <a:ext cx="2485" cy="1939"/>
              <a:chOff x="3229" y="2589"/>
              <a:chExt cx="6419" cy="5005"/>
            </a:xfrm>
          </p:grpSpPr>
          <p:sp>
            <p:nvSpPr>
              <p:cNvPr id="17456" name="Line 37"/>
              <p:cNvSpPr>
                <a:spLocks noChangeShapeType="1"/>
              </p:cNvSpPr>
              <p:nvPr/>
            </p:nvSpPr>
            <p:spPr bwMode="auto">
              <a:xfrm>
                <a:off x="3616" y="2595"/>
                <a:ext cx="640" cy="0"/>
              </a:xfrm>
              <a:prstGeom prst="line">
                <a:avLst/>
              </a:pr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7" name="Line 38"/>
              <p:cNvSpPr>
                <a:spLocks noChangeShapeType="1"/>
              </p:cNvSpPr>
              <p:nvPr/>
            </p:nvSpPr>
            <p:spPr bwMode="auto">
              <a:xfrm>
                <a:off x="3240" y="2903"/>
                <a:ext cx="0" cy="4313"/>
              </a:xfrm>
              <a:prstGeom prst="line">
                <a:avLst/>
              </a:pr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8" name="Arc 39"/>
              <p:cNvSpPr>
                <a:spLocks/>
              </p:cNvSpPr>
              <p:nvPr/>
            </p:nvSpPr>
            <p:spPr bwMode="auto">
              <a:xfrm rot="-10577248">
                <a:off x="3229" y="7212"/>
                <a:ext cx="360" cy="3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9" name="Line 40"/>
              <p:cNvSpPr>
                <a:spLocks noChangeShapeType="1"/>
              </p:cNvSpPr>
              <p:nvPr/>
            </p:nvSpPr>
            <p:spPr bwMode="auto">
              <a:xfrm>
                <a:off x="3540" y="7583"/>
                <a:ext cx="5830" cy="0"/>
              </a:xfrm>
              <a:prstGeom prst="line">
                <a:avLst/>
              </a:pr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0" name="Arc 41"/>
              <p:cNvSpPr>
                <a:spLocks/>
              </p:cNvSpPr>
              <p:nvPr/>
            </p:nvSpPr>
            <p:spPr bwMode="auto">
              <a:xfrm rot="5569773" flipH="1">
                <a:off x="9109" y="7056"/>
                <a:ext cx="717" cy="360"/>
              </a:xfrm>
              <a:custGeom>
                <a:avLst/>
                <a:gdLst>
                  <a:gd name="T0" fmla="*/ 0 w 43074"/>
                  <a:gd name="T1" fmla="*/ 0 h 21600"/>
                  <a:gd name="T2" fmla="*/ 0 w 43074"/>
                  <a:gd name="T3" fmla="*/ 0 h 21600"/>
                  <a:gd name="T4" fmla="*/ 0 w 4307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074"/>
                  <a:gd name="T10" fmla="*/ 0 h 21600"/>
                  <a:gd name="T11" fmla="*/ 43074 w 4307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074" h="21600" fill="none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</a:path>
                  <a:path w="43074" h="21600" stroke="0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  <a:lnTo>
                      <a:pt x="21474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1" name="Arc 42"/>
              <p:cNvSpPr>
                <a:spLocks/>
              </p:cNvSpPr>
              <p:nvPr/>
            </p:nvSpPr>
            <p:spPr bwMode="auto">
              <a:xfrm rot="-5177248">
                <a:off x="3253" y="2589"/>
                <a:ext cx="360" cy="3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438" name="Line 43"/>
            <p:cNvSpPr>
              <a:spLocks noChangeShapeType="1"/>
            </p:cNvSpPr>
            <p:nvPr/>
          </p:nvSpPr>
          <p:spPr bwMode="auto">
            <a:xfrm>
              <a:off x="3449" y="2176"/>
              <a:ext cx="1905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7439" name="Group 44"/>
            <p:cNvGrpSpPr>
              <a:grpSpLocks/>
            </p:cNvGrpSpPr>
            <p:nvPr/>
          </p:nvGrpSpPr>
          <p:grpSpPr bwMode="auto">
            <a:xfrm>
              <a:off x="3403" y="1014"/>
              <a:ext cx="1998" cy="1763"/>
              <a:chOff x="4200" y="2472"/>
              <a:chExt cx="5160" cy="4551"/>
            </a:xfrm>
          </p:grpSpPr>
          <p:sp>
            <p:nvSpPr>
              <p:cNvPr id="17440" name="Oval 45"/>
              <p:cNvSpPr>
                <a:spLocks noChangeArrowheads="1"/>
              </p:cNvSpPr>
              <p:nvPr/>
            </p:nvSpPr>
            <p:spPr bwMode="auto">
              <a:xfrm>
                <a:off x="4200" y="247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1" name="Oval 46"/>
              <p:cNvSpPr>
                <a:spLocks noChangeArrowheads="1"/>
              </p:cNvSpPr>
              <p:nvPr/>
            </p:nvSpPr>
            <p:spPr bwMode="auto">
              <a:xfrm>
                <a:off x="5760" y="247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2" name="Oval 47"/>
              <p:cNvSpPr>
                <a:spLocks noChangeArrowheads="1"/>
              </p:cNvSpPr>
              <p:nvPr/>
            </p:nvSpPr>
            <p:spPr bwMode="auto">
              <a:xfrm>
                <a:off x="7440" y="247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3" name="Oval 48"/>
              <p:cNvSpPr>
                <a:spLocks noChangeArrowheads="1"/>
              </p:cNvSpPr>
              <p:nvPr/>
            </p:nvSpPr>
            <p:spPr bwMode="auto">
              <a:xfrm>
                <a:off x="9120" y="247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4" name="Oval 49"/>
              <p:cNvSpPr>
                <a:spLocks noChangeArrowheads="1"/>
              </p:cNvSpPr>
              <p:nvPr/>
            </p:nvSpPr>
            <p:spPr bwMode="auto">
              <a:xfrm>
                <a:off x="4200" y="391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5" name="Oval 50"/>
              <p:cNvSpPr>
                <a:spLocks noChangeArrowheads="1"/>
              </p:cNvSpPr>
              <p:nvPr/>
            </p:nvSpPr>
            <p:spPr bwMode="auto">
              <a:xfrm>
                <a:off x="5760" y="391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6" name="Oval 51"/>
              <p:cNvSpPr>
                <a:spLocks noChangeArrowheads="1"/>
              </p:cNvSpPr>
              <p:nvPr/>
            </p:nvSpPr>
            <p:spPr bwMode="auto">
              <a:xfrm>
                <a:off x="7440" y="391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7" name="Oval 52"/>
              <p:cNvSpPr>
                <a:spLocks noChangeArrowheads="1"/>
              </p:cNvSpPr>
              <p:nvPr/>
            </p:nvSpPr>
            <p:spPr bwMode="auto">
              <a:xfrm>
                <a:off x="9120" y="391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8" name="Oval 53"/>
              <p:cNvSpPr>
                <a:spLocks noChangeArrowheads="1"/>
              </p:cNvSpPr>
              <p:nvPr/>
            </p:nvSpPr>
            <p:spPr bwMode="auto">
              <a:xfrm>
                <a:off x="4200" y="535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9" name="Oval 54"/>
              <p:cNvSpPr>
                <a:spLocks noChangeArrowheads="1"/>
              </p:cNvSpPr>
              <p:nvPr/>
            </p:nvSpPr>
            <p:spPr bwMode="auto">
              <a:xfrm>
                <a:off x="5760" y="535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0" name="Oval 55"/>
              <p:cNvSpPr>
                <a:spLocks noChangeArrowheads="1"/>
              </p:cNvSpPr>
              <p:nvPr/>
            </p:nvSpPr>
            <p:spPr bwMode="auto">
              <a:xfrm>
                <a:off x="7440" y="535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1" name="Oval 56"/>
              <p:cNvSpPr>
                <a:spLocks noChangeArrowheads="1"/>
              </p:cNvSpPr>
              <p:nvPr/>
            </p:nvSpPr>
            <p:spPr bwMode="auto">
              <a:xfrm>
                <a:off x="9120" y="535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2" name="Oval 57"/>
              <p:cNvSpPr>
                <a:spLocks noChangeArrowheads="1"/>
              </p:cNvSpPr>
              <p:nvPr/>
            </p:nvSpPr>
            <p:spPr bwMode="auto">
              <a:xfrm>
                <a:off x="4200" y="6782"/>
                <a:ext cx="240" cy="241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3" name="Oval 58"/>
              <p:cNvSpPr>
                <a:spLocks noChangeArrowheads="1"/>
              </p:cNvSpPr>
              <p:nvPr/>
            </p:nvSpPr>
            <p:spPr bwMode="auto">
              <a:xfrm>
                <a:off x="5760" y="6782"/>
                <a:ext cx="240" cy="241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4" name="Oval 59"/>
              <p:cNvSpPr>
                <a:spLocks noChangeArrowheads="1"/>
              </p:cNvSpPr>
              <p:nvPr/>
            </p:nvSpPr>
            <p:spPr bwMode="auto">
              <a:xfrm>
                <a:off x="7440" y="6782"/>
                <a:ext cx="240" cy="241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5" name="Oval 60"/>
              <p:cNvSpPr>
                <a:spLocks noChangeArrowheads="1"/>
              </p:cNvSpPr>
              <p:nvPr/>
            </p:nvSpPr>
            <p:spPr bwMode="auto">
              <a:xfrm>
                <a:off x="9120" y="6782"/>
                <a:ext cx="240" cy="241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7413" name="Rectangle 64"/>
          <p:cNvSpPr>
            <a:spLocks noChangeArrowheads="1"/>
          </p:cNvSpPr>
          <p:nvPr/>
        </p:nvSpPr>
        <p:spPr bwMode="auto">
          <a:xfrm>
            <a:off x="0" y="1268413"/>
            <a:ext cx="876300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3200" b="0">
                <a:solidFill>
                  <a:srgbClr val="FFCCCC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网的变形</a:t>
            </a: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2800">
              <a:solidFill>
                <a:schemeClr val="bg1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63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6859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28600" y="5138738"/>
            <a:ext cx="8915400" cy="97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	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个结点的</a:t>
            </a:r>
            <a:r>
              <a:rPr kumimoji="0" lang="en-US" altLang="zh-CN" sz="2800" dirty="0" err="1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r</a:t>
            </a:r>
            <a:r>
              <a:rPr kumimoji="0" lang="en-US" altLang="zh-CN" sz="2800" dirty="0" err="1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r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网（其中 		      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)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2N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条链路，结点度为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4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，对称。	</a:t>
            </a:r>
          </a:p>
        </p:txBody>
      </p:sp>
      <p:grpSp>
        <p:nvGrpSpPr>
          <p:cNvPr id="18436" name="Group 7"/>
          <p:cNvGrpSpPr>
            <a:grpSpLocks/>
          </p:cNvGrpSpPr>
          <p:nvPr/>
        </p:nvGrpSpPr>
        <p:grpSpPr bwMode="auto">
          <a:xfrm>
            <a:off x="3041650" y="1628775"/>
            <a:ext cx="3282950" cy="3333750"/>
            <a:chOff x="605" y="767"/>
            <a:chExt cx="2068" cy="2100"/>
          </a:xfrm>
        </p:grpSpPr>
        <p:sp>
          <p:nvSpPr>
            <p:cNvPr id="18439" name="Line 8"/>
            <p:cNvSpPr>
              <a:spLocks noChangeShapeType="1"/>
            </p:cNvSpPr>
            <p:nvPr/>
          </p:nvSpPr>
          <p:spPr bwMode="auto">
            <a:xfrm>
              <a:off x="2424" y="1008"/>
              <a:ext cx="0" cy="171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" name="Line 9"/>
            <p:cNvSpPr>
              <a:spLocks noChangeShapeType="1"/>
            </p:cNvSpPr>
            <p:nvPr/>
          </p:nvSpPr>
          <p:spPr bwMode="auto">
            <a:xfrm>
              <a:off x="2673" y="1005"/>
              <a:ext cx="0" cy="1717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1" name="Arc 10"/>
            <p:cNvSpPr>
              <a:spLocks/>
            </p:cNvSpPr>
            <p:nvPr/>
          </p:nvSpPr>
          <p:spPr bwMode="auto">
            <a:xfrm rot="-5572392">
              <a:off x="2473" y="828"/>
              <a:ext cx="150" cy="245"/>
            </a:xfrm>
            <a:custGeom>
              <a:avLst/>
              <a:gdLst>
                <a:gd name="T0" fmla="*/ 0 w 22578"/>
                <a:gd name="T1" fmla="*/ 0 h 43200"/>
                <a:gd name="T2" fmla="*/ 0 w 22578"/>
                <a:gd name="T3" fmla="*/ 0 h 43200"/>
                <a:gd name="T4" fmla="*/ 0 w 22578"/>
                <a:gd name="T5" fmla="*/ 0 h 43200"/>
                <a:gd name="T6" fmla="*/ 0 60000 65536"/>
                <a:gd name="T7" fmla="*/ 0 60000 65536"/>
                <a:gd name="T8" fmla="*/ 0 60000 65536"/>
                <a:gd name="T9" fmla="*/ 0 w 22578"/>
                <a:gd name="T10" fmla="*/ 0 h 43200"/>
                <a:gd name="T11" fmla="*/ 22578 w 22578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78" h="43200" fill="none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</a:path>
                <a:path w="22578" h="43200" stroke="0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  <a:lnTo>
                    <a:pt x="978" y="21600"/>
                  </a:lnTo>
                  <a:close/>
                </a:path>
              </a:pathLst>
            </a:cu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2" name="Arc 11"/>
            <p:cNvSpPr>
              <a:spLocks/>
            </p:cNvSpPr>
            <p:nvPr/>
          </p:nvSpPr>
          <p:spPr bwMode="auto">
            <a:xfrm rot="5572392" flipV="1">
              <a:off x="2470" y="2667"/>
              <a:ext cx="150" cy="245"/>
            </a:xfrm>
            <a:custGeom>
              <a:avLst/>
              <a:gdLst>
                <a:gd name="T0" fmla="*/ 0 w 22578"/>
                <a:gd name="T1" fmla="*/ 0 h 43200"/>
                <a:gd name="T2" fmla="*/ 0 w 22578"/>
                <a:gd name="T3" fmla="*/ 0 h 43200"/>
                <a:gd name="T4" fmla="*/ 0 w 22578"/>
                <a:gd name="T5" fmla="*/ 0 h 43200"/>
                <a:gd name="T6" fmla="*/ 0 60000 65536"/>
                <a:gd name="T7" fmla="*/ 0 60000 65536"/>
                <a:gd name="T8" fmla="*/ 0 60000 65536"/>
                <a:gd name="T9" fmla="*/ 0 w 22578"/>
                <a:gd name="T10" fmla="*/ 0 h 43200"/>
                <a:gd name="T11" fmla="*/ 22578 w 22578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78" h="43200" fill="none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</a:path>
                <a:path w="22578" h="43200" stroke="0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  <a:lnTo>
                    <a:pt x="978" y="21600"/>
                  </a:lnTo>
                  <a:close/>
                </a:path>
              </a:pathLst>
            </a:cu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3" name="Line 12"/>
            <p:cNvSpPr>
              <a:spLocks noChangeShapeType="1"/>
            </p:cNvSpPr>
            <p:nvPr/>
          </p:nvSpPr>
          <p:spPr bwMode="auto">
            <a:xfrm>
              <a:off x="742" y="1052"/>
              <a:ext cx="169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4" name="Arc 13"/>
            <p:cNvSpPr>
              <a:spLocks/>
            </p:cNvSpPr>
            <p:nvPr/>
          </p:nvSpPr>
          <p:spPr bwMode="auto">
            <a:xfrm rot="85671">
              <a:off x="2440" y="767"/>
              <a:ext cx="129" cy="286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5" name="Line 14"/>
            <p:cNvSpPr>
              <a:spLocks noChangeShapeType="1"/>
            </p:cNvSpPr>
            <p:nvPr/>
          </p:nvSpPr>
          <p:spPr bwMode="auto">
            <a:xfrm rot="5400000" flipV="1">
              <a:off x="1594" y="-99"/>
              <a:ext cx="0" cy="1731"/>
            </a:xfrm>
            <a:prstGeom prst="line">
              <a:avLst/>
            </a:pr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6" name="Arc 15"/>
            <p:cNvSpPr>
              <a:spLocks/>
            </p:cNvSpPr>
            <p:nvPr/>
          </p:nvSpPr>
          <p:spPr bwMode="auto">
            <a:xfrm rot="21514329" flipH="1">
              <a:off x="612" y="768"/>
              <a:ext cx="129" cy="286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7" name="Line 16"/>
            <p:cNvSpPr>
              <a:spLocks noChangeShapeType="1"/>
            </p:cNvSpPr>
            <p:nvPr/>
          </p:nvSpPr>
          <p:spPr bwMode="auto">
            <a:xfrm>
              <a:off x="747" y="1009"/>
              <a:ext cx="0" cy="1709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8448" name="Group 17"/>
            <p:cNvGrpSpPr>
              <a:grpSpLocks/>
            </p:cNvGrpSpPr>
            <p:nvPr/>
          </p:nvGrpSpPr>
          <p:grpSpPr bwMode="auto">
            <a:xfrm>
              <a:off x="745" y="878"/>
              <a:ext cx="251" cy="1987"/>
              <a:chOff x="745" y="878"/>
              <a:chExt cx="251" cy="1987"/>
            </a:xfrm>
          </p:grpSpPr>
          <p:sp>
            <p:nvSpPr>
              <p:cNvPr id="18485" name="Line 18"/>
              <p:cNvSpPr>
                <a:spLocks noChangeShapeType="1"/>
              </p:cNvSpPr>
              <p:nvPr/>
            </p:nvSpPr>
            <p:spPr bwMode="auto">
              <a:xfrm>
                <a:off x="996" y="1007"/>
                <a:ext cx="0" cy="1715"/>
              </a:xfrm>
              <a:prstGeom prst="line">
                <a:avLst/>
              </a:prstGeom>
              <a:noFill/>
              <a:ln w="19050">
                <a:solidFill>
                  <a:srgbClr val="33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486" name="Arc 19"/>
              <p:cNvSpPr>
                <a:spLocks/>
              </p:cNvSpPr>
              <p:nvPr/>
            </p:nvSpPr>
            <p:spPr bwMode="auto">
              <a:xfrm rot="-5572392">
                <a:off x="796" y="830"/>
                <a:ext cx="150" cy="245"/>
              </a:xfrm>
              <a:custGeom>
                <a:avLst/>
                <a:gdLst>
                  <a:gd name="T0" fmla="*/ 0 w 22578"/>
                  <a:gd name="T1" fmla="*/ 0 h 43200"/>
                  <a:gd name="T2" fmla="*/ 0 w 22578"/>
                  <a:gd name="T3" fmla="*/ 0 h 43200"/>
                  <a:gd name="T4" fmla="*/ 0 w 22578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578"/>
                  <a:gd name="T10" fmla="*/ 0 h 43200"/>
                  <a:gd name="T11" fmla="*/ 22578 w 22578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578" h="43200" fill="none" extrusionOk="0">
                    <a:moveTo>
                      <a:pt x="977" y="0"/>
                    </a:moveTo>
                    <a:cubicBezTo>
                      <a:pt x="12907" y="0"/>
                      <a:pt x="22578" y="9670"/>
                      <a:pt x="22578" y="21600"/>
                    </a:cubicBezTo>
                    <a:cubicBezTo>
                      <a:pt x="22578" y="33529"/>
                      <a:pt x="12907" y="43200"/>
                      <a:pt x="978" y="43200"/>
                    </a:cubicBezTo>
                    <a:cubicBezTo>
                      <a:pt x="651" y="43200"/>
                      <a:pt x="325" y="43192"/>
                      <a:pt x="0" y="43177"/>
                    </a:cubicBezTo>
                  </a:path>
                  <a:path w="22578" h="43200" stroke="0" extrusionOk="0">
                    <a:moveTo>
                      <a:pt x="977" y="0"/>
                    </a:moveTo>
                    <a:cubicBezTo>
                      <a:pt x="12907" y="0"/>
                      <a:pt x="22578" y="9670"/>
                      <a:pt x="22578" y="21600"/>
                    </a:cubicBezTo>
                    <a:cubicBezTo>
                      <a:pt x="22578" y="33529"/>
                      <a:pt x="12907" y="43200"/>
                      <a:pt x="978" y="43200"/>
                    </a:cubicBezTo>
                    <a:cubicBezTo>
                      <a:pt x="651" y="43200"/>
                      <a:pt x="325" y="43192"/>
                      <a:pt x="0" y="43177"/>
                    </a:cubicBezTo>
                    <a:lnTo>
                      <a:pt x="978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33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487" name="Arc 20"/>
              <p:cNvSpPr>
                <a:spLocks/>
              </p:cNvSpPr>
              <p:nvPr/>
            </p:nvSpPr>
            <p:spPr bwMode="auto">
              <a:xfrm rot="5572392" flipV="1">
                <a:off x="793" y="2667"/>
                <a:ext cx="150" cy="245"/>
              </a:xfrm>
              <a:custGeom>
                <a:avLst/>
                <a:gdLst>
                  <a:gd name="T0" fmla="*/ 0 w 22578"/>
                  <a:gd name="T1" fmla="*/ 0 h 43200"/>
                  <a:gd name="T2" fmla="*/ 0 w 22578"/>
                  <a:gd name="T3" fmla="*/ 0 h 43200"/>
                  <a:gd name="T4" fmla="*/ 0 w 22578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578"/>
                  <a:gd name="T10" fmla="*/ 0 h 43200"/>
                  <a:gd name="T11" fmla="*/ 22578 w 22578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578" h="43200" fill="none" extrusionOk="0">
                    <a:moveTo>
                      <a:pt x="977" y="0"/>
                    </a:moveTo>
                    <a:cubicBezTo>
                      <a:pt x="12907" y="0"/>
                      <a:pt x="22578" y="9670"/>
                      <a:pt x="22578" y="21600"/>
                    </a:cubicBezTo>
                    <a:cubicBezTo>
                      <a:pt x="22578" y="33529"/>
                      <a:pt x="12907" y="43200"/>
                      <a:pt x="978" y="43200"/>
                    </a:cubicBezTo>
                    <a:cubicBezTo>
                      <a:pt x="651" y="43200"/>
                      <a:pt x="325" y="43192"/>
                      <a:pt x="0" y="43177"/>
                    </a:cubicBezTo>
                  </a:path>
                  <a:path w="22578" h="43200" stroke="0" extrusionOk="0">
                    <a:moveTo>
                      <a:pt x="977" y="0"/>
                    </a:moveTo>
                    <a:cubicBezTo>
                      <a:pt x="12907" y="0"/>
                      <a:pt x="22578" y="9670"/>
                      <a:pt x="22578" y="21600"/>
                    </a:cubicBezTo>
                    <a:cubicBezTo>
                      <a:pt x="22578" y="33529"/>
                      <a:pt x="12907" y="43200"/>
                      <a:pt x="978" y="43200"/>
                    </a:cubicBezTo>
                    <a:cubicBezTo>
                      <a:pt x="651" y="43200"/>
                      <a:pt x="325" y="43192"/>
                      <a:pt x="0" y="43177"/>
                    </a:cubicBezTo>
                    <a:lnTo>
                      <a:pt x="978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33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449" name="Line 21"/>
            <p:cNvSpPr>
              <a:spLocks noChangeShapeType="1"/>
            </p:cNvSpPr>
            <p:nvPr/>
          </p:nvSpPr>
          <p:spPr bwMode="auto">
            <a:xfrm>
              <a:off x="1283" y="1005"/>
              <a:ext cx="0" cy="171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0" name="Line 22"/>
            <p:cNvSpPr>
              <a:spLocks noChangeShapeType="1"/>
            </p:cNvSpPr>
            <p:nvPr/>
          </p:nvSpPr>
          <p:spPr bwMode="auto">
            <a:xfrm>
              <a:off x="1531" y="1002"/>
              <a:ext cx="0" cy="1717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1" name="Arc 23"/>
            <p:cNvSpPr>
              <a:spLocks/>
            </p:cNvSpPr>
            <p:nvPr/>
          </p:nvSpPr>
          <p:spPr bwMode="auto">
            <a:xfrm rot="-5572392">
              <a:off x="1331" y="826"/>
              <a:ext cx="150" cy="244"/>
            </a:xfrm>
            <a:custGeom>
              <a:avLst/>
              <a:gdLst>
                <a:gd name="T0" fmla="*/ 0 w 22578"/>
                <a:gd name="T1" fmla="*/ 0 h 43200"/>
                <a:gd name="T2" fmla="*/ 0 w 22578"/>
                <a:gd name="T3" fmla="*/ 0 h 43200"/>
                <a:gd name="T4" fmla="*/ 0 w 22578"/>
                <a:gd name="T5" fmla="*/ 0 h 43200"/>
                <a:gd name="T6" fmla="*/ 0 60000 65536"/>
                <a:gd name="T7" fmla="*/ 0 60000 65536"/>
                <a:gd name="T8" fmla="*/ 0 60000 65536"/>
                <a:gd name="T9" fmla="*/ 0 w 22578"/>
                <a:gd name="T10" fmla="*/ 0 h 43200"/>
                <a:gd name="T11" fmla="*/ 22578 w 22578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78" h="43200" fill="none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</a:path>
                <a:path w="22578" h="43200" stroke="0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  <a:lnTo>
                    <a:pt x="978" y="21600"/>
                  </a:lnTo>
                  <a:close/>
                </a:path>
              </a:pathLst>
            </a:cu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2" name="Arc 24"/>
            <p:cNvSpPr>
              <a:spLocks/>
            </p:cNvSpPr>
            <p:nvPr/>
          </p:nvSpPr>
          <p:spPr bwMode="auto">
            <a:xfrm rot="5572392" flipV="1">
              <a:off x="1328" y="2665"/>
              <a:ext cx="150" cy="244"/>
            </a:xfrm>
            <a:custGeom>
              <a:avLst/>
              <a:gdLst>
                <a:gd name="T0" fmla="*/ 0 w 22578"/>
                <a:gd name="T1" fmla="*/ 0 h 43200"/>
                <a:gd name="T2" fmla="*/ 0 w 22578"/>
                <a:gd name="T3" fmla="*/ 0 h 43200"/>
                <a:gd name="T4" fmla="*/ 0 w 22578"/>
                <a:gd name="T5" fmla="*/ 0 h 43200"/>
                <a:gd name="T6" fmla="*/ 0 60000 65536"/>
                <a:gd name="T7" fmla="*/ 0 60000 65536"/>
                <a:gd name="T8" fmla="*/ 0 60000 65536"/>
                <a:gd name="T9" fmla="*/ 0 w 22578"/>
                <a:gd name="T10" fmla="*/ 0 h 43200"/>
                <a:gd name="T11" fmla="*/ 22578 w 22578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78" h="43200" fill="none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</a:path>
                <a:path w="22578" h="43200" stroke="0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  <a:lnTo>
                    <a:pt x="978" y="21600"/>
                  </a:lnTo>
                  <a:close/>
                </a:path>
              </a:pathLst>
            </a:cu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3" name="Line 25"/>
            <p:cNvSpPr>
              <a:spLocks noChangeShapeType="1"/>
            </p:cNvSpPr>
            <p:nvPr/>
          </p:nvSpPr>
          <p:spPr bwMode="auto">
            <a:xfrm>
              <a:off x="1851" y="1010"/>
              <a:ext cx="0" cy="171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4" name="Line 26"/>
            <p:cNvSpPr>
              <a:spLocks noChangeShapeType="1"/>
            </p:cNvSpPr>
            <p:nvPr/>
          </p:nvSpPr>
          <p:spPr bwMode="auto">
            <a:xfrm>
              <a:off x="2100" y="1007"/>
              <a:ext cx="0" cy="1717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5" name="Arc 27"/>
            <p:cNvSpPr>
              <a:spLocks/>
            </p:cNvSpPr>
            <p:nvPr/>
          </p:nvSpPr>
          <p:spPr bwMode="auto">
            <a:xfrm rot="-5572392">
              <a:off x="1900" y="830"/>
              <a:ext cx="150" cy="245"/>
            </a:xfrm>
            <a:custGeom>
              <a:avLst/>
              <a:gdLst>
                <a:gd name="T0" fmla="*/ 0 w 22578"/>
                <a:gd name="T1" fmla="*/ 0 h 43200"/>
                <a:gd name="T2" fmla="*/ 0 w 22578"/>
                <a:gd name="T3" fmla="*/ 0 h 43200"/>
                <a:gd name="T4" fmla="*/ 0 w 22578"/>
                <a:gd name="T5" fmla="*/ 0 h 43200"/>
                <a:gd name="T6" fmla="*/ 0 60000 65536"/>
                <a:gd name="T7" fmla="*/ 0 60000 65536"/>
                <a:gd name="T8" fmla="*/ 0 60000 65536"/>
                <a:gd name="T9" fmla="*/ 0 w 22578"/>
                <a:gd name="T10" fmla="*/ 0 h 43200"/>
                <a:gd name="T11" fmla="*/ 22578 w 22578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78" h="43200" fill="none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</a:path>
                <a:path w="22578" h="43200" stroke="0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  <a:lnTo>
                    <a:pt x="978" y="21600"/>
                  </a:lnTo>
                  <a:close/>
                </a:path>
              </a:pathLst>
            </a:cu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6" name="Arc 28"/>
            <p:cNvSpPr>
              <a:spLocks/>
            </p:cNvSpPr>
            <p:nvPr/>
          </p:nvSpPr>
          <p:spPr bwMode="auto">
            <a:xfrm rot="5572392" flipV="1">
              <a:off x="1897" y="2669"/>
              <a:ext cx="150" cy="245"/>
            </a:xfrm>
            <a:custGeom>
              <a:avLst/>
              <a:gdLst>
                <a:gd name="T0" fmla="*/ 0 w 22578"/>
                <a:gd name="T1" fmla="*/ 0 h 43200"/>
                <a:gd name="T2" fmla="*/ 0 w 22578"/>
                <a:gd name="T3" fmla="*/ 0 h 43200"/>
                <a:gd name="T4" fmla="*/ 0 w 22578"/>
                <a:gd name="T5" fmla="*/ 0 h 43200"/>
                <a:gd name="T6" fmla="*/ 0 60000 65536"/>
                <a:gd name="T7" fmla="*/ 0 60000 65536"/>
                <a:gd name="T8" fmla="*/ 0 60000 65536"/>
                <a:gd name="T9" fmla="*/ 0 w 22578"/>
                <a:gd name="T10" fmla="*/ 0 h 43200"/>
                <a:gd name="T11" fmla="*/ 22578 w 22578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78" h="43200" fill="none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</a:path>
                <a:path w="22578" h="43200" stroke="0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  <a:lnTo>
                    <a:pt x="978" y="21600"/>
                  </a:lnTo>
                  <a:close/>
                </a:path>
              </a:pathLst>
            </a:cu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7" name="Line 29"/>
            <p:cNvSpPr>
              <a:spLocks noChangeShapeType="1"/>
            </p:cNvSpPr>
            <p:nvPr/>
          </p:nvSpPr>
          <p:spPr bwMode="auto">
            <a:xfrm>
              <a:off x="739" y="2715"/>
              <a:ext cx="1691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8" name="Arc 30"/>
            <p:cNvSpPr>
              <a:spLocks/>
            </p:cNvSpPr>
            <p:nvPr/>
          </p:nvSpPr>
          <p:spPr bwMode="auto">
            <a:xfrm rot="85671">
              <a:off x="2438" y="2430"/>
              <a:ext cx="129" cy="286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9" name="Line 31"/>
            <p:cNvSpPr>
              <a:spLocks noChangeShapeType="1"/>
            </p:cNvSpPr>
            <p:nvPr/>
          </p:nvSpPr>
          <p:spPr bwMode="auto">
            <a:xfrm rot="5400000" flipV="1">
              <a:off x="1591" y="1564"/>
              <a:ext cx="0" cy="1732"/>
            </a:xfrm>
            <a:prstGeom prst="line">
              <a:avLst/>
            </a:pr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0" name="Arc 32"/>
            <p:cNvSpPr>
              <a:spLocks/>
            </p:cNvSpPr>
            <p:nvPr/>
          </p:nvSpPr>
          <p:spPr bwMode="auto">
            <a:xfrm rot="21514329" flipH="1">
              <a:off x="609" y="2431"/>
              <a:ext cx="129" cy="286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1" name="Line 33"/>
            <p:cNvSpPr>
              <a:spLocks noChangeShapeType="1"/>
            </p:cNvSpPr>
            <p:nvPr/>
          </p:nvSpPr>
          <p:spPr bwMode="auto">
            <a:xfrm>
              <a:off x="735" y="2193"/>
              <a:ext cx="169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2" name="Arc 34"/>
            <p:cNvSpPr>
              <a:spLocks/>
            </p:cNvSpPr>
            <p:nvPr/>
          </p:nvSpPr>
          <p:spPr bwMode="auto">
            <a:xfrm rot="85671">
              <a:off x="2433" y="1908"/>
              <a:ext cx="129" cy="286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3" name="Line 35"/>
            <p:cNvSpPr>
              <a:spLocks noChangeShapeType="1"/>
            </p:cNvSpPr>
            <p:nvPr/>
          </p:nvSpPr>
          <p:spPr bwMode="auto">
            <a:xfrm rot="5400000" flipV="1">
              <a:off x="1587" y="1042"/>
              <a:ext cx="0" cy="1731"/>
            </a:xfrm>
            <a:prstGeom prst="line">
              <a:avLst/>
            </a:pr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4" name="Arc 36"/>
            <p:cNvSpPr>
              <a:spLocks/>
            </p:cNvSpPr>
            <p:nvPr/>
          </p:nvSpPr>
          <p:spPr bwMode="auto">
            <a:xfrm rot="21514329" flipH="1">
              <a:off x="605" y="1909"/>
              <a:ext cx="129" cy="286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5" name="Line 37"/>
            <p:cNvSpPr>
              <a:spLocks noChangeShapeType="1"/>
            </p:cNvSpPr>
            <p:nvPr/>
          </p:nvSpPr>
          <p:spPr bwMode="auto">
            <a:xfrm>
              <a:off x="741" y="1623"/>
              <a:ext cx="169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6" name="Arc 38"/>
            <p:cNvSpPr>
              <a:spLocks/>
            </p:cNvSpPr>
            <p:nvPr/>
          </p:nvSpPr>
          <p:spPr bwMode="auto">
            <a:xfrm rot="85671">
              <a:off x="2439" y="1337"/>
              <a:ext cx="129" cy="287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7" name="Line 39"/>
            <p:cNvSpPr>
              <a:spLocks noChangeShapeType="1"/>
            </p:cNvSpPr>
            <p:nvPr/>
          </p:nvSpPr>
          <p:spPr bwMode="auto">
            <a:xfrm rot="5400000" flipV="1">
              <a:off x="1593" y="471"/>
              <a:ext cx="0" cy="1731"/>
            </a:xfrm>
            <a:prstGeom prst="line">
              <a:avLst/>
            </a:pr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8" name="Arc 40"/>
            <p:cNvSpPr>
              <a:spLocks/>
            </p:cNvSpPr>
            <p:nvPr/>
          </p:nvSpPr>
          <p:spPr bwMode="auto">
            <a:xfrm rot="21514329" flipH="1">
              <a:off x="611" y="1338"/>
              <a:ext cx="129" cy="287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9" name="Oval 41"/>
            <p:cNvSpPr>
              <a:spLocks noChangeArrowheads="1"/>
            </p:cNvSpPr>
            <p:nvPr/>
          </p:nvSpPr>
          <p:spPr bwMode="auto">
            <a:xfrm>
              <a:off x="709" y="1000"/>
              <a:ext cx="81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0" name="Oval 42"/>
            <p:cNvSpPr>
              <a:spLocks noChangeArrowheads="1"/>
            </p:cNvSpPr>
            <p:nvPr/>
          </p:nvSpPr>
          <p:spPr bwMode="auto">
            <a:xfrm>
              <a:off x="1238" y="1000"/>
              <a:ext cx="82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1" name="Oval 43"/>
            <p:cNvSpPr>
              <a:spLocks noChangeArrowheads="1"/>
            </p:cNvSpPr>
            <p:nvPr/>
          </p:nvSpPr>
          <p:spPr bwMode="auto">
            <a:xfrm>
              <a:off x="1809" y="1000"/>
              <a:ext cx="81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2" name="Oval 44"/>
            <p:cNvSpPr>
              <a:spLocks noChangeArrowheads="1"/>
            </p:cNvSpPr>
            <p:nvPr/>
          </p:nvSpPr>
          <p:spPr bwMode="auto">
            <a:xfrm>
              <a:off x="2380" y="1000"/>
              <a:ext cx="82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3" name="Oval 45"/>
            <p:cNvSpPr>
              <a:spLocks noChangeArrowheads="1"/>
            </p:cNvSpPr>
            <p:nvPr/>
          </p:nvSpPr>
          <p:spPr bwMode="auto">
            <a:xfrm>
              <a:off x="709" y="1572"/>
              <a:ext cx="81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4" name="Oval 46"/>
            <p:cNvSpPr>
              <a:spLocks noChangeArrowheads="1"/>
            </p:cNvSpPr>
            <p:nvPr/>
          </p:nvSpPr>
          <p:spPr bwMode="auto">
            <a:xfrm>
              <a:off x="1238" y="1572"/>
              <a:ext cx="82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5" name="Oval 47"/>
            <p:cNvSpPr>
              <a:spLocks noChangeArrowheads="1"/>
            </p:cNvSpPr>
            <p:nvPr/>
          </p:nvSpPr>
          <p:spPr bwMode="auto">
            <a:xfrm>
              <a:off x="1809" y="1572"/>
              <a:ext cx="81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6" name="Oval 48"/>
            <p:cNvSpPr>
              <a:spLocks noChangeArrowheads="1"/>
            </p:cNvSpPr>
            <p:nvPr/>
          </p:nvSpPr>
          <p:spPr bwMode="auto">
            <a:xfrm>
              <a:off x="2380" y="1572"/>
              <a:ext cx="82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7" name="Oval 49"/>
            <p:cNvSpPr>
              <a:spLocks noChangeArrowheads="1"/>
            </p:cNvSpPr>
            <p:nvPr/>
          </p:nvSpPr>
          <p:spPr bwMode="auto">
            <a:xfrm>
              <a:off x="709" y="2144"/>
              <a:ext cx="81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8" name="Oval 50"/>
            <p:cNvSpPr>
              <a:spLocks noChangeArrowheads="1"/>
            </p:cNvSpPr>
            <p:nvPr/>
          </p:nvSpPr>
          <p:spPr bwMode="auto">
            <a:xfrm>
              <a:off x="1238" y="2144"/>
              <a:ext cx="82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9" name="Oval 51"/>
            <p:cNvSpPr>
              <a:spLocks noChangeArrowheads="1"/>
            </p:cNvSpPr>
            <p:nvPr/>
          </p:nvSpPr>
          <p:spPr bwMode="auto">
            <a:xfrm>
              <a:off x="1809" y="2144"/>
              <a:ext cx="81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0" name="Oval 52"/>
            <p:cNvSpPr>
              <a:spLocks noChangeArrowheads="1"/>
            </p:cNvSpPr>
            <p:nvPr/>
          </p:nvSpPr>
          <p:spPr bwMode="auto">
            <a:xfrm>
              <a:off x="2380" y="2144"/>
              <a:ext cx="82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1" name="Oval 53"/>
            <p:cNvSpPr>
              <a:spLocks noChangeArrowheads="1"/>
            </p:cNvSpPr>
            <p:nvPr/>
          </p:nvSpPr>
          <p:spPr bwMode="auto">
            <a:xfrm>
              <a:off x="709" y="2668"/>
              <a:ext cx="81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2" name="Oval 54"/>
            <p:cNvSpPr>
              <a:spLocks noChangeArrowheads="1"/>
            </p:cNvSpPr>
            <p:nvPr/>
          </p:nvSpPr>
          <p:spPr bwMode="auto">
            <a:xfrm>
              <a:off x="1238" y="2668"/>
              <a:ext cx="82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3" name="Oval 55"/>
            <p:cNvSpPr>
              <a:spLocks noChangeArrowheads="1"/>
            </p:cNvSpPr>
            <p:nvPr/>
          </p:nvSpPr>
          <p:spPr bwMode="auto">
            <a:xfrm>
              <a:off x="1809" y="2668"/>
              <a:ext cx="81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4" name="Oval 56"/>
            <p:cNvSpPr>
              <a:spLocks noChangeArrowheads="1"/>
            </p:cNvSpPr>
            <p:nvPr/>
          </p:nvSpPr>
          <p:spPr bwMode="auto">
            <a:xfrm>
              <a:off x="2380" y="2668"/>
              <a:ext cx="82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437" name="Rectangle 57"/>
          <p:cNvSpPr>
            <a:spLocks noChangeArrowheads="1"/>
          </p:cNvSpPr>
          <p:nvPr/>
        </p:nvSpPr>
        <p:spPr bwMode="auto">
          <a:xfrm>
            <a:off x="0" y="1268413"/>
            <a:ext cx="876300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3200" b="0">
                <a:solidFill>
                  <a:srgbClr val="FFCCCC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网的变形</a:t>
            </a: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2800">
              <a:solidFill>
                <a:schemeClr val="bg1"/>
              </a:solidFill>
              <a:latin typeface="Garamond" pitchFamily="18" charset="0"/>
              <a:ea typeface="宋体" pitchFamily="2" charset="-122"/>
            </a:endParaRPr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5337175" y="5094288"/>
          <a:ext cx="16732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9" name="公式" r:id="rId3" imgW="660240" imgH="291960" progId="Equation.3">
                  <p:embed/>
                </p:oleObj>
              </mc:Choice>
              <mc:Fallback>
                <p:oleObj name="公式" r:id="rId3" imgW="660240" imgH="291960" progId="Equation.3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7175" y="5094288"/>
                        <a:ext cx="167322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</a:p>
        </p:txBody>
      </p:sp>
      <p:sp>
        <p:nvSpPr>
          <p:cNvPr id="57" name="灯片编号占位符 5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4793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3"/>
          <p:cNvSpPr>
            <a:spLocks noChangeArrowheads="1"/>
          </p:cNvSpPr>
          <p:nvPr/>
        </p:nvSpPr>
        <p:spPr bwMode="auto">
          <a:xfrm>
            <a:off x="522288" y="1403350"/>
            <a:ext cx="8307387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en-US" altLang="zh-CN" dirty="0">
                <a:solidFill>
                  <a:srgbClr val="9900FF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n-</a:t>
            </a:r>
            <a:r>
              <a:rPr kumimoji="0" lang="zh-CN" altLang="en-US" dirty="0">
                <a:solidFill>
                  <a:srgbClr val="9900FF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方体图</a:t>
            </a:r>
            <a:endParaRPr kumimoji="0" lang="zh-CN" altLang="en-US" dirty="0">
              <a:solidFill>
                <a:schemeClr val="bg2"/>
              </a:solidFill>
              <a:latin typeface="Garamond" pitchFamily="18" charset="0"/>
              <a:ea typeface="宋体" pitchFamily="2" charset="-122"/>
              <a:sym typeface="Symbol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b="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     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Q</a:t>
            </a:r>
            <a:r>
              <a:rPr kumimoji="0" lang="en-US" altLang="zh-CN" i="1" baseline="-25000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n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=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&lt;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V,E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&gt;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是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2</a:t>
            </a:r>
            <a:r>
              <a:rPr kumimoji="0" lang="en-US" altLang="zh-CN" i="1" baseline="300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个结点的无向简单图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, 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其中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           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={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|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=a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1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a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2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…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a</a:t>
            </a:r>
            <a:r>
              <a:rPr kumimoji="0" lang="en-US" altLang="zh-CN" i="1" baseline="-250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,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a</a:t>
            </a:r>
            <a:r>
              <a:rPr kumimoji="0" lang="en-US" altLang="zh-CN" i="1" baseline="-25000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i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=0,1,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i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=1,2,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宋体" pitchFamily="2" charset="-122"/>
              </a:rPr>
              <a:t>…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,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}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           E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={(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u,v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)|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u,v</a:t>
            </a:r>
            <a:r>
              <a:rPr kumimoji="0" lang="en-US" altLang="zh-CN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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V</a:t>
            </a:r>
            <a:r>
              <a:rPr kumimoji="0" lang="en-US" altLang="zh-CN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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u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与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v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恰好有一位二进制数字不同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}.</a:t>
            </a:r>
          </a:p>
        </p:txBody>
      </p:sp>
      <p:sp>
        <p:nvSpPr>
          <p:cNvPr id="582726" name="Text Box 70"/>
          <p:cNvSpPr txBox="1">
            <a:spLocks noChangeArrowheads="1"/>
          </p:cNvSpPr>
          <p:nvPr/>
        </p:nvSpPr>
        <p:spPr bwMode="auto">
          <a:xfrm>
            <a:off x="1033463" y="5360988"/>
            <a:ext cx="685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rPr>
              <a:t>Q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rPr>
              <a:t>1</a:t>
            </a:r>
          </a:p>
        </p:txBody>
      </p:sp>
      <p:sp>
        <p:nvSpPr>
          <p:cNvPr id="582727" name="Text Box 71"/>
          <p:cNvSpPr txBox="1">
            <a:spLocks noChangeArrowheads="1"/>
          </p:cNvSpPr>
          <p:nvPr/>
        </p:nvSpPr>
        <p:spPr bwMode="auto">
          <a:xfrm>
            <a:off x="3494088" y="5383213"/>
            <a:ext cx="685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rPr>
              <a:t>Q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rPr>
              <a:t>2</a:t>
            </a:r>
          </a:p>
        </p:txBody>
      </p:sp>
      <p:sp>
        <p:nvSpPr>
          <p:cNvPr id="582728" name="Text Box 72"/>
          <p:cNvSpPr txBox="1">
            <a:spLocks noChangeArrowheads="1"/>
          </p:cNvSpPr>
          <p:nvPr/>
        </p:nvSpPr>
        <p:spPr bwMode="auto">
          <a:xfrm>
            <a:off x="6542088" y="5383213"/>
            <a:ext cx="685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rPr>
              <a:t>Q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rPr>
              <a:t>3</a:t>
            </a:r>
          </a:p>
        </p:txBody>
      </p:sp>
      <p:grpSp>
        <p:nvGrpSpPr>
          <p:cNvPr id="2" name="Group 73"/>
          <p:cNvGrpSpPr>
            <a:grpSpLocks/>
          </p:cNvGrpSpPr>
          <p:nvPr/>
        </p:nvGrpSpPr>
        <p:grpSpPr bwMode="auto">
          <a:xfrm>
            <a:off x="522288" y="4468813"/>
            <a:ext cx="1905000" cy="609600"/>
            <a:chOff x="240" y="2640"/>
            <a:chExt cx="1200" cy="384"/>
          </a:xfrm>
        </p:grpSpPr>
        <p:sp>
          <p:nvSpPr>
            <p:cNvPr id="187445" name="AutoShape 74"/>
            <p:cNvSpPr>
              <a:spLocks noChangeArrowheads="1"/>
            </p:cNvSpPr>
            <p:nvPr/>
          </p:nvSpPr>
          <p:spPr bwMode="auto">
            <a:xfrm>
              <a:off x="288" y="292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7446" name="AutoShape 75"/>
            <p:cNvSpPr>
              <a:spLocks noChangeArrowheads="1"/>
            </p:cNvSpPr>
            <p:nvPr/>
          </p:nvSpPr>
          <p:spPr bwMode="auto">
            <a:xfrm>
              <a:off x="1056" y="292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187447" name="AutoShape 76"/>
            <p:cNvCxnSpPr>
              <a:cxnSpLocks noChangeShapeType="1"/>
              <a:stCxn id="187445" idx="6"/>
              <a:endCxn id="187446" idx="2"/>
            </p:cNvCxnSpPr>
            <p:nvPr/>
          </p:nvCxnSpPr>
          <p:spPr bwMode="auto">
            <a:xfrm>
              <a:off x="384" y="2976"/>
              <a:ext cx="672" cy="0"/>
            </a:xfrm>
            <a:prstGeom prst="straightConnector1">
              <a:avLst/>
            </a:prstGeom>
            <a:noFill/>
            <a:ln w="25400">
              <a:solidFill>
                <a:srgbClr val="66FF33"/>
              </a:solidFill>
              <a:round/>
              <a:headEnd/>
              <a:tailEnd/>
            </a:ln>
          </p:spPr>
        </p:cxnSp>
        <p:sp>
          <p:nvSpPr>
            <p:cNvPr id="187448" name="Text Box 77"/>
            <p:cNvSpPr txBox="1">
              <a:spLocks noChangeArrowheads="1"/>
            </p:cNvSpPr>
            <p:nvPr/>
          </p:nvSpPr>
          <p:spPr bwMode="auto">
            <a:xfrm>
              <a:off x="240" y="2640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0</a:t>
              </a:r>
              <a:endParaRPr kumimoji="0" lang="en-US" altLang="zh-CN" sz="2000" baseline="-25000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endParaRPr>
            </a:p>
          </p:txBody>
        </p:sp>
        <p:sp>
          <p:nvSpPr>
            <p:cNvPr id="187449" name="Text Box 78"/>
            <p:cNvSpPr txBox="1">
              <a:spLocks noChangeArrowheads="1"/>
            </p:cNvSpPr>
            <p:nvPr/>
          </p:nvSpPr>
          <p:spPr bwMode="auto">
            <a:xfrm>
              <a:off x="1008" y="2640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3" name="Group 79"/>
          <p:cNvGrpSpPr>
            <a:grpSpLocks/>
          </p:cNvGrpSpPr>
          <p:nvPr/>
        </p:nvGrpSpPr>
        <p:grpSpPr bwMode="auto">
          <a:xfrm>
            <a:off x="2579688" y="3706813"/>
            <a:ext cx="2590800" cy="1463675"/>
            <a:chOff x="1536" y="2160"/>
            <a:chExt cx="1632" cy="922"/>
          </a:xfrm>
        </p:grpSpPr>
        <p:grpSp>
          <p:nvGrpSpPr>
            <p:cNvPr id="187432" name="Group 80"/>
            <p:cNvGrpSpPr>
              <a:grpSpLocks/>
            </p:cNvGrpSpPr>
            <p:nvPr/>
          </p:nvGrpSpPr>
          <p:grpSpPr bwMode="auto">
            <a:xfrm>
              <a:off x="1872" y="2256"/>
              <a:ext cx="816" cy="768"/>
              <a:chOff x="1646" y="2366"/>
              <a:chExt cx="816" cy="768"/>
            </a:xfrm>
          </p:grpSpPr>
          <p:sp>
            <p:nvSpPr>
              <p:cNvPr id="187437" name="AutoShape 81"/>
              <p:cNvSpPr>
                <a:spLocks noChangeArrowheads="1"/>
              </p:cNvSpPr>
              <p:nvPr/>
            </p:nvSpPr>
            <p:spPr bwMode="auto">
              <a:xfrm>
                <a:off x="1646" y="3038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38" name="AutoShape 82"/>
              <p:cNvSpPr>
                <a:spLocks noChangeArrowheads="1"/>
              </p:cNvSpPr>
              <p:nvPr/>
            </p:nvSpPr>
            <p:spPr bwMode="auto">
              <a:xfrm>
                <a:off x="2366" y="3038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39" name="AutoShape 83"/>
              <p:cNvSpPr>
                <a:spLocks noChangeArrowheads="1"/>
              </p:cNvSpPr>
              <p:nvPr/>
            </p:nvSpPr>
            <p:spPr bwMode="auto">
              <a:xfrm>
                <a:off x="1646" y="2366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40" name="AutoShape 84"/>
              <p:cNvSpPr>
                <a:spLocks noChangeArrowheads="1"/>
              </p:cNvSpPr>
              <p:nvPr/>
            </p:nvSpPr>
            <p:spPr bwMode="auto">
              <a:xfrm>
                <a:off x="2366" y="2366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cxnSp>
            <p:nvCxnSpPr>
              <p:cNvPr id="187441" name="AutoShape 85"/>
              <p:cNvCxnSpPr>
                <a:cxnSpLocks noChangeShapeType="1"/>
                <a:stCxn id="187437" idx="0"/>
                <a:endCxn id="187439" idx="4"/>
              </p:cNvCxnSpPr>
              <p:nvPr/>
            </p:nvCxnSpPr>
            <p:spPr bwMode="auto">
              <a:xfrm flipV="1">
                <a:off x="1694" y="2462"/>
                <a:ext cx="0" cy="576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cxnSp>
            <p:nvCxnSpPr>
              <p:cNvPr id="187442" name="AutoShape 86"/>
              <p:cNvCxnSpPr>
                <a:cxnSpLocks noChangeShapeType="1"/>
                <a:stCxn id="187439" idx="6"/>
                <a:endCxn id="187440" idx="2"/>
              </p:cNvCxnSpPr>
              <p:nvPr/>
            </p:nvCxnSpPr>
            <p:spPr bwMode="auto">
              <a:xfrm>
                <a:off x="1742" y="2414"/>
                <a:ext cx="624" cy="0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cxnSp>
            <p:nvCxnSpPr>
              <p:cNvPr id="187443" name="AutoShape 87"/>
              <p:cNvCxnSpPr>
                <a:cxnSpLocks noChangeShapeType="1"/>
                <a:stCxn id="187440" idx="4"/>
                <a:endCxn id="187438" idx="0"/>
              </p:cNvCxnSpPr>
              <p:nvPr/>
            </p:nvCxnSpPr>
            <p:spPr bwMode="auto">
              <a:xfrm>
                <a:off x="2414" y="2462"/>
                <a:ext cx="0" cy="576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cxnSp>
            <p:nvCxnSpPr>
              <p:cNvPr id="187444" name="AutoShape 88"/>
              <p:cNvCxnSpPr>
                <a:cxnSpLocks noChangeShapeType="1"/>
                <a:stCxn id="187437" idx="6"/>
                <a:endCxn id="187438" idx="2"/>
              </p:cNvCxnSpPr>
              <p:nvPr/>
            </p:nvCxnSpPr>
            <p:spPr bwMode="auto">
              <a:xfrm>
                <a:off x="1742" y="3086"/>
                <a:ext cx="624" cy="0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</p:grpSp>
        <p:sp>
          <p:nvSpPr>
            <p:cNvPr id="187433" name="Text Box 89"/>
            <p:cNvSpPr txBox="1">
              <a:spLocks noChangeArrowheads="1"/>
            </p:cNvSpPr>
            <p:nvPr/>
          </p:nvSpPr>
          <p:spPr bwMode="auto">
            <a:xfrm>
              <a:off x="1536" y="2832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00</a:t>
              </a:r>
            </a:p>
          </p:txBody>
        </p:sp>
        <p:sp>
          <p:nvSpPr>
            <p:cNvPr id="187434" name="Text Box 90"/>
            <p:cNvSpPr txBox="1">
              <a:spLocks noChangeArrowheads="1"/>
            </p:cNvSpPr>
            <p:nvPr/>
          </p:nvSpPr>
          <p:spPr bwMode="auto">
            <a:xfrm>
              <a:off x="2736" y="2832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01</a:t>
              </a:r>
            </a:p>
          </p:txBody>
        </p:sp>
        <p:sp>
          <p:nvSpPr>
            <p:cNvPr id="187435" name="Text Box 91"/>
            <p:cNvSpPr txBox="1">
              <a:spLocks noChangeArrowheads="1"/>
            </p:cNvSpPr>
            <p:nvPr/>
          </p:nvSpPr>
          <p:spPr bwMode="auto">
            <a:xfrm>
              <a:off x="2736" y="2160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11</a:t>
              </a:r>
            </a:p>
          </p:txBody>
        </p:sp>
        <p:sp>
          <p:nvSpPr>
            <p:cNvPr id="187436" name="Text Box 92"/>
            <p:cNvSpPr txBox="1">
              <a:spLocks noChangeArrowheads="1"/>
            </p:cNvSpPr>
            <p:nvPr/>
          </p:nvSpPr>
          <p:spPr bwMode="auto">
            <a:xfrm>
              <a:off x="1536" y="2160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10</a:t>
              </a:r>
            </a:p>
          </p:txBody>
        </p:sp>
      </p:grpSp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5246688" y="3249613"/>
            <a:ext cx="3352800" cy="1920875"/>
            <a:chOff x="3216" y="1872"/>
            <a:chExt cx="2112" cy="1210"/>
          </a:xfrm>
        </p:grpSpPr>
        <p:grpSp>
          <p:nvGrpSpPr>
            <p:cNvPr id="187402" name="Group 94"/>
            <p:cNvGrpSpPr>
              <a:grpSpLocks/>
            </p:cNvGrpSpPr>
            <p:nvPr/>
          </p:nvGrpSpPr>
          <p:grpSpPr bwMode="auto">
            <a:xfrm>
              <a:off x="3600" y="2256"/>
              <a:ext cx="816" cy="768"/>
              <a:chOff x="1646" y="2366"/>
              <a:chExt cx="816" cy="768"/>
            </a:xfrm>
          </p:grpSpPr>
          <p:sp>
            <p:nvSpPr>
              <p:cNvPr id="187424" name="AutoShape 95"/>
              <p:cNvSpPr>
                <a:spLocks noChangeArrowheads="1"/>
              </p:cNvSpPr>
              <p:nvPr/>
            </p:nvSpPr>
            <p:spPr bwMode="auto">
              <a:xfrm>
                <a:off x="1646" y="3038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25" name="AutoShape 96"/>
              <p:cNvSpPr>
                <a:spLocks noChangeArrowheads="1"/>
              </p:cNvSpPr>
              <p:nvPr/>
            </p:nvSpPr>
            <p:spPr bwMode="auto">
              <a:xfrm>
                <a:off x="2366" y="3038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26" name="AutoShape 97"/>
              <p:cNvSpPr>
                <a:spLocks noChangeArrowheads="1"/>
              </p:cNvSpPr>
              <p:nvPr/>
            </p:nvSpPr>
            <p:spPr bwMode="auto">
              <a:xfrm>
                <a:off x="1646" y="2366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27" name="AutoShape 98"/>
              <p:cNvSpPr>
                <a:spLocks noChangeArrowheads="1"/>
              </p:cNvSpPr>
              <p:nvPr/>
            </p:nvSpPr>
            <p:spPr bwMode="auto">
              <a:xfrm>
                <a:off x="2366" y="2366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cxnSp>
            <p:nvCxnSpPr>
              <p:cNvPr id="187428" name="AutoShape 99"/>
              <p:cNvCxnSpPr>
                <a:cxnSpLocks noChangeShapeType="1"/>
                <a:stCxn id="187424" idx="0"/>
                <a:endCxn id="187426" idx="4"/>
              </p:cNvCxnSpPr>
              <p:nvPr/>
            </p:nvCxnSpPr>
            <p:spPr bwMode="auto">
              <a:xfrm flipV="1">
                <a:off x="1694" y="2462"/>
                <a:ext cx="0" cy="576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cxnSp>
            <p:nvCxnSpPr>
              <p:cNvPr id="187429" name="AutoShape 100"/>
              <p:cNvCxnSpPr>
                <a:cxnSpLocks noChangeShapeType="1"/>
                <a:stCxn id="187426" idx="6"/>
                <a:endCxn id="187427" idx="2"/>
              </p:cNvCxnSpPr>
              <p:nvPr/>
            </p:nvCxnSpPr>
            <p:spPr bwMode="auto">
              <a:xfrm>
                <a:off x="1742" y="2414"/>
                <a:ext cx="624" cy="0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cxnSp>
            <p:nvCxnSpPr>
              <p:cNvPr id="187430" name="AutoShape 101"/>
              <p:cNvCxnSpPr>
                <a:cxnSpLocks noChangeShapeType="1"/>
                <a:stCxn id="187427" idx="4"/>
                <a:endCxn id="187425" idx="0"/>
              </p:cNvCxnSpPr>
              <p:nvPr/>
            </p:nvCxnSpPr>
            <p:spPr bwMode="auto">
              <a:xfrm>
                <a:off x="2414" y="2462"/>
                <a:ext cx="0" cy="576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cxnSp>
            <p:nvCxnSpPr>
              <p:cNvPr id="187431" name="AutoShape 102"/>
              <p:cNvCxnSpPr>
                <a:cxnSpLocks noChangeShapeType="1"/>
                <a:stCxn id="187424" idx="6"/>
                <a:endCxn id="187425" idx="2"/>
              </p:cNvCxnSpPr>
              <p:nvPr/>
            </p:nvCxnSpPr>
            <p:spPr bwMode="auto">
              <a:xfrm>
                <a:off x="1742" y="3086"/>
                <a:ext cx="624" cy="0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</p:grpSp>
        <p:sp>
          <p:nvSpPr>
            <p:cNvPr id="187403" name="Text Box 103"/>
            <p:cNvSpPr txBox="1">
              <a:spLocks noChangeArrowheads="1"/>
            </p:cNvSpPr>
            <p:nvPr/>
          </p:nvSpPr>
          <p:spPr bwMode="auto">
            <a:xfrm>
              <a:off x="3216" y="2832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000</a:t>
              </a:r>
            </a:p>
          </p:txBody>
        </p:sp>
        <p:sp>
          <p:nvSpPr>
            <p:cNvPr id="187404" name="Text Box 104"/>
            <p:cNvSpPr txBox="1">
              <a:spLocks noChangeArrowheads="1"/>
            </p:cNvSpPr>
            <p:nvPr/>
          </p:nvSpPr>
          <p:spPr bwMode="auto">
            <a:xfrm>
              <a:off x="4464" y="2832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001</a:t>
              </a:r>
            </a:p>
          </p:txBody>
        </p:sp>
        <p:sp>
          <p:nvSpPr>
            <p:cNvPr id="187405" name="Text Box 105"/>
            <p:cNvSpPr txBox="1">
              <a:spLocks noChangeArrowheads="1"/>
            </p:cNvSpPr>
            <p:nvPr/>
          </p:nvSpPr>
          <p:spPr bwMode="auto">
            <a:xfrm>
              <a:off x="4368" y="2208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101</a:t>
              </a:r>
            </a:p>
          </p:txBody>
        </p:sp>
        <p:sp>
          <p:nvSpPr>
            <p:cNvPr id="187406" name="Text Box 106"/>
            <p:cNvSpPr txBox="1">
              <a:spLocks noChangeArrowheads="1"/>
            </p:cNvSpPr>
            <p:nvPr/>
          </p:nvSpPr>
          <p:spPr bwMode="auto">
            <a:xfrm>
              <a:off x="3216" y="2160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100</a:t>
              </a:r>
            </a:p>
          </p:txBody>
        </p:sp>
        <p:grpSp>
          <p:nvGrpSpPr>
            <p:cNvPr id="187407" name="Group 107"/>
            <p:cNvGrpSpPr>
              <a:grpSpLocks/>
            </p:cNvGrpSpPr>
            <p:nvPr/>
          </p:nvGrpSpPr>
          <p:grpSpPr bwMode="auto">
            <a:xfrm>
              <a:off x="4032" y="1968"/>
              <a:ext cx="816" cy="768"/>
              <a:chOff x="1646" y="2366"/>
              <a:chExt cx="816" cy="768"/>
            </a:xfrm>
          </p:grpSpPr>
          <p:sp>
            <p:nvSpPr>
              <p:cNvPr id="187416" name="AutoShape 108"/>
              <p:cNvSpPr>
                <a:spLocks noChangeArrowheads="1"/>
              </p:cNvSpPr>
              <p:nvPr/>
            </p:nvSpPr>
            <p:spPr bwMode="auto">
              <a:xfrm>
                <a:off x="1646" y="3038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17" name="AutoShape 109"/>
              <p:cNvSpPr>
                <a:spLocks noChangeArrowheads="1"/>
              </p:cNvSpPr>
              <p:nvPr/>
            </p:nvSpPr>
            <p:spPr bwMode="auto">
              <a:xfrm>
                <a:off x="2366" y="3038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18" name="AutoShape 110"/>
              <p:cNvSpPr>
                <a:spLocks noChangeArrowheads="1"/>
              </p:cNvSpPr>
              <p:nvPr/>
            </p:nvSpPr>
            <p:spPr bwMode="auto">
              <a:xfrm>
                <a:off x="1646" y="2366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19" name="AutoShape 111"/>
              <p:cNvSpPr>
                <a:spLocks noChangeArrowheads="1"/>
              </p:cNvSpPr>
              <p:nvPr/>
            </p:nvSpPr>
            <p:spPr bwMode="auto">
              <a:xfrm>
                <a:off x="2366" y="2366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cxnSp>
            <p:nvCxnSpPr>
              <p:cNvPr id="187420" name="AutoShape 112"/>
              <p:cNvCxnSpPr>
                <a:cxnSpLocks noChangeShapeType="1"/>
                <a:stCxn id="187416" idx="0"/>
                <a:endCxn id="187418" idx="4"/>
              </p:cNvCxnSpPr>
              <p:nvPr/>
            </p:nvCxnSpPr>
            <p:spPr bwMode="auto">
              <a:xfrm flipV="1">
                <a:off x="1694" y="2462"/>
                <a:ext cx="0" cy="576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cxnSp>
            <p:nvCxnSpPr>
              <p:cNvPr id="187421" name="AutoShape 113"/>
              <p:cNvCxnSpPr>
                <a:cxnSpLocks noChangeShapeType="1"/>
                <a:stCxn id="187418" idx="6"/>
                <a:endCxn id="187419" idx="2"/>
              </p:cNvCxnSpPr>
              <p:nvPr/>
            </p:nvCxnSpPr>
            <p:spPr bwMode="auto">
              <a:xfrm>
                <a:off x="1742" y="2414"/>
                <a:ext cx="624" cy="0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cxnSp>
            <p:nvCxnSpPr>
              <p:cNvPr id="187422" name="AutoShape 114"/>
              <p:cNvCxnSpPr>
                <a:cxnSpLocks noChangeShapeType="1"/>
                <a:stCxn id="187419" idx="4"/>
                <a:endCxn id="187417" idx="0"/>
              </p:cNvCxnSpPr>
              <p:nvPr/>
            </p:nvCxnSpPr>
            <p:spPr bwMode="auto">
              <a:xfrm>
                <a:off x="2414" y="2462"/>
                <a:ext cx="0" cy="576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cxnSp>
            <p:nvCxnSpPr>
              <p:cNvPr id="187423" name="AutoShape 115"/>
              <p:cNvCxnSpPr>
                <a:cxnSpLocks noChangeShapeType="1"/>
                <a:stCxn id="187416" idx="6"/>
                <a:endCxn id="187417" idx="2"/>
              </p:cNvCxnSpPr>
              <p:nvPr/>
            </p:nvCxnSpPr>
            <p:spPr bwMode="auto">
              <a:xfrm>
                <a:off x="1742" y="3086"/>
                <a:ext cx="624" cy="0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</p:grpSp>
        <p:sp>
          <p:nvSpPr>
            <p:cNvPr id="187408" name="Text Box 116"/>
            <p:cNvSpPr txBox="1">
              <a:spLocks noChangeArrowheads="1"/>
            </p:cNvSpPr>
            <p:nvPr/>
          </p:nvSpPr>
          <p:spPr bwMode="auto">
            <a:xfrm>
              <a:off x="3696" y="2496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010</a:t>
              </a:r>
            </a:p>
          </p:txBody>
        </p:sp>
        <p:sp>
          <p:nvSpPr>
            <p:cNvPr id="187409" name="Text Box 117"/>
            <p:cNvSpPr txBox="1">
              <a:spLocks noChangeArrowheads="1"/>
            </p:cNvSpPr>
            <p:nvPr/>
          </p:nvSpPr>
          <p:spPr bwMode="auto">
            <a:xfrm>
              <a:off x="4896" y="2544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011</a:t>
              </a:r>
            </a:p>
          </p:txBody>
        </p:sp>
        <p:sp>
          <p:nvSpPr>
            <p:cNvPr id="187410" name="Text Box 118"/>
            <p:cNvSpPr txBox="1">
              <a:spLocks noChangeArrowheads="1"/>
            </p:cNvSpPr>
            <p:nvPr/>
          </p:nvSpPr>
          <p:spPr bwMode="auto">
            <a:xfrm>
              <a:off x="4896" y="1872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111</a:t>
              </a:r>
            </a:p>
          </p:txBody>
        </p:sp>
        <p:sp>
          <p:nvSpPr>
            <p:cNvPr id="187411" name="Text Box 119"/>
            <p:cNvSpPr txBox="1">
              <a:spLocks noChangeArrowheads="1"/>
            </p:cNvSpPr>
            <p:nvPr/>
          </p:nvSpPr>
          <p:spPr bwMode="auto">
            <a:xfrm>
              <a:off x="3696" y="1872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110</a:t>
              </a:r>
            </a:p>
          </p:txBody>
        </p:sp>
        <p:cxnSp>
          <p:nvCxnSpPr>
            <p:cNvPr id="187412" name="AutoShape 120"/>
            <p:cNvCxnSpPr>
              <a:cxnSpLocks noChangeShapeType="1"/>
              <a:stCxn id="187426" idx="7"/>
              <a:endCxn id="187418" idx="3"/>
            </p:cNvCxnSpPr>
            <p:nvPr/>
          </p:nvCxnSpPr>
          <p:spPr bwMode="auto">
            <a:xfrm flipV="1">
              <a:off x="3682" y="2050"/>
              <a:ext cx="364" cy="220"/>
            </a:xfrm>
            <a:prstGeom prst="straightConnector1">
              <a:avLst/>
            </a:prstGeom>
            <a:noFill/>
            <a:ln w="25400">
              <a:solidFill>
                <a:srgbClr val="66FF33"/>
              </a:solidFill>
              <a:round/>
              <a:headEnd/>
              <a:tailEnd/>
            </a:ln>
          </p:spPr>
        </p:cxnSp>
        <p:cxnSp>
          <p:nvCxnSpPr>
            <p:cNvPr id="187413" name="AutoShape 121"/>
            <p:cNvCxnSpPr>
              <a:cxnSpLocks noChangeShapeType="1"/>
              <a:stCxn id="187427" idx="7"/>
              <a:endCxn id="187419" idx="3"/>
            </p:cNvCxnSpPr>
            <p:nvPr/>
          </p:nvCxnSpPr>
          <p:spPr bwMode="auto">
            <a:xfrm flipV="1">
              <a:off x="4402" y="2050"/>
              <a:ext cx="364" cy="220"/>
            </a:xfrm>
            <a:prstGeom prst="straightConnector1">
              <a:avLst/>
            </a:prstGeom>
            <a:noFill/>
            <a:ln w="25400">
              <a:solidFill>
                <a:srgbClr val="66FF33"/>
              </a:solidFill>
              <a:round/>
              <a:headEnd/>
              <a:tailEnd/>
            </a:ln>
          </p:spPr>
        </p:cxnSp>
        <p:cxnSp>
          <p:nvCxnSpPr>
            <p:cNvPr id="187414" name="AutoShape 122"/>
            <p:cNvCxnSpPr>
              <a:cxnSpLocks noChangeShapeType="1"/>
              <a:stCxn id="187425" idx="7"/>
              <a:endCxn id="187417" idx="3"/>
            </p:cNvCxnSpPr>
            <p:nvPr/>
          </p:nvCxnSpPr>
          <p:spPr bwMode="auto">
            <a:xfrm flipV="1">
              <a:off x="4402" y="2722"/>
              <a:ext cx="364" cy="220"/>
            </a:xfrm>
            <a:prstGeom prst="straightConnector1">
              <a:avLst/>
            </a:prstGeom>
            <a:noFill/>
            <a:ln w="25400">
              <a:solidFill>
                <a:srgbClr val="66FF33"/>
              </a:solidFill>
              <a:round/>
              <a:headEnd/>
              <a:tailEnd/>
            </a:ln>
          </p:spPr>
        </p:cxnSp>
        <p:cxnSp>
          <p:nvCxnSpPr>
            <p:cNvPr id="187415" name="AutoShape 123"/>
            <p:cNvCxnSpPr>
              <a:cxnSpLocks noChangeShapeType="1"/>
              <a:stCxn id="187424" idx="7"/>
              <a:endCxn id="187416" idx="3"/>
            </p:cNvCxnSpPr>
            <p:nvPr/>
          </p:nvCxnSpPr>
          <p:spPr bwMode="auto">
            <a:xfrm flipV="1">
              <a:off x="3682" y="2722"/>
              <a:ext cx="364" cy="220"/>
            </a:xfrm>
            <a:prstGeom prst="straightConnector1">
              <a:avLst/>
            </a:prstGeom>
            <a:noFill/>
            <a:ln w="25400">
              <a:solidFill>
                <a:srgbClr val="66FF33"/>
              </a:solidFill>
              <a:round/>
              <a:headEnd/>
              <a:tailEnd/>
            </a:ln>
          </p:spPr>
        </p:cxnSp>
      </p:grpSp>
      <p:sp>
        <p:nvSpPr>
          <p:cNvPr id="58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</a:p>
        </p:txBody>
      </p:sp>
      <p:sp>
        <p:nvSpPr>
          <p:cNvPr id="59" name="灯片编号占位符 5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8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8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82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726" grpId="0" autoUpdateAnimBg="0"/>
      <p:bldP spid="582727" grpId="0" autoUpdateAnimBg="0"/>
      <p:bldP spid="582728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AutoShape 4"/>
          <p:cNvSpPr>
            <a:spLocks noChangeArrowheads="1"/>
          </p:cNvSpPr>
          <p:nvPr/>
        </p:nvSpPr>
        <p:spPr bwMode="auto">
          <a:xfrm>
            <a:off x="1968500" y="3525838"/>
            <a:ext cx="1447800" cy="533400"/>
          </a:xfrm>
          <a:prstGeom prst="parallelogram">
            <a:avLst>
              <a:gd name="adj" fmla="val 67857"/>
            </a:avLst>
          </a:prstGeom>
          <a:noFill/>
          <a:ln w="1905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19" name="Line 5"/>
          <p:cNvSpPr>
            <a:spLocks noChangeShapeType="1"/>
          </p:cNvSpPr>
          <p:nvPr/>
        </p:nvSpPr>
        <p:spPr bwMode="auto">
          <a:xfrm>
            <a:off x="1968500" y="40592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0" name="Line 6"/>
          <p:cNvSpPr>
            <a:spLocks noChangeShapeType="1"/>
          </p:cNvSpPr>
          <p:nvPr/>
        </p:nvSpPr>
        <p:spPr bwMode="auto">
          <a:xfrm>
            <a:off x="3035300" y="40592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1" name="Line 7"/>
          <p:cNvSpPr>
            <a:spLocks noChangeShapeType="1"/>
          </p:cNvSpPr>
          <p:nvPr/>
        </p:nvSpPr>
        <p:spPr bwMode="auto">
          <a:xfrm>
            <a:off x="1968500" y="5049838"/>
            <a:ext cx="1066800" cy="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2" name="Line 8"/>
          <p:cNvSpPr>
            <a:spLocks noChangeShapeType="1"/>
          </p:cNvSpPr>
          <p:nvPr/>
        </p:nvSpPr>
        <p:spPr bwMode="auto">
          <a:xfrm>
            <a:off x="3416300" y="35258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3" name="Line 9"/>
          <p:cNvSpPr>
            <a:spLocks noChangeShapeType="1"/>
          </p:cNvSpPr>
          <p:nvPr/>
        </p:nvSpPr>
        <p:spPr bwMode="auto">
          <a:xfrm flipV="1">
            <a:off x="3035300" y="4516438"/>
            <a:ext cx="381000" cy="5334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4" name="Line 10"/>
          <p:cNvSpPr>
            <a:spLocks noChangeShapeType="1"/>
          </p:cNvSpPr>
          <p:nvPr/>
        </p:nvSpPr>
        <p:spPr bwMode="auto">
          <a:xfrm>
            <a:off x="2349500" y="35258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5" name="Line 11"/>
          <p:cNvSpPr>
            <a:spLocks noChangeShapeType="1"/>
          </p:cNvSpPr>
          <p:nvPr/>
        </p:nvSpPr>
        <p:spPr bwMode="auto">
          <a:xfrm flipV="1">
            <a:off x="1968500" y="4516438"/>
            <a:ext cx="381000" cy="533400"/>
          </a:xfrm>
          <a:prstGeom prst="line">
            <a:avLst/>
          </a:prstGeom>
          <a:noFill/>
          <a:ln w="19050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6" name="Line 12"/>
          <p:cNvSpPr>
            <a:spLocks noChangeShapeType="1"/>
          </p:cNvSpPr>
          <p:nvPr/>
        </p:nvSpPr>
        <p:spPr bwMode="auto">
          <a:xfrm>
            <a:off x="2349500" y="4516438"/>
            <a:ext cx="1066800" cy="0"/>
          </a:xfrm>
          <a:prstGeom prst="line">
            <a:avLst/>
          </a:prstGeom>
          <a:noFill/>
          <a:ln w="19050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7" name="Oval 13"/>
          <p:cNvSpPr>
            <a:spLocks noChangeArrowheads="1"/>
          </p:cNvSpPr>
          <p:nvPr/>
        </p:nvSpPr>
        <p:spPr bwMode="auto">
          <a:xfrm>
            <a:off x="2273300" y="3449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8" name="Oval 14"/>
          <p:cNvSpPr>
            <a:spLocks noChangeArrowheads="1"/>
          </p:cNvSpPr>
          <p:nvPr/>
        </p:nvSpPr>
        <p:spPr bwMode="auto">
          <a:xfrm>
            <a:off x="3340100" y="3449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9" name="Oval 15"/>
          <p:cNvSpPr>
            <a:spLocks noChangeArrowheads="1"/>
          </p:cNvSpPr>
          <p:nvPr/>
        </p:nvSpPr>
        <p:spPr bwMode="auto">
          <a:xfrm>
            <a:off x="2959100" y="39830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0" name="Oval 16"/>
          <p:cNvSpPr>
            <a:spLocks noChangeArrowheads="1"/>
          </p:cNvSpPr>
          <p:nvPr/>
        </p:nvSpPr>
        <p:spPr bwMode="auto">
          <a:xfrm>
            <a:off x="1892300" y="39830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1" name="Oval 17" descr="20%"/>
          <p:cNvSpPr>
            <a:spLocks noChangeArrowheads="1"/>
          </p:cNvSpPr>
          <p:nvPr/>
        </p:nvSpPr>
        <p:spPr bwMode="auto">
          <a:xfrm>
            <a:off x="2273300" y="4440238"/>
            <a:ext cx="152400" cy="152400"/>
          </a:xfrm>
          <a:prstGeom prst="ellipse">
            <a:avLst/>
          </a:prstGeom>
          <a:pattFill prst="pct20">
            <a:fgClr>
              <a:srgbClr val="FF9900"/>
            </a:fgClr>
            <a:bgClr>
              <a:srgbClr val="000000"/>
            </a:bgClr>
          </a:patt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2" name="Oval 18"/>
          <p:cNvSpPr>
            <a:spLocks noChangeArrowheads="1"/>
          </p:cNvSpPr>
          <p:nvPr/>
        </p:nvSpPr>
        <p:spPr bwMode="auto">
          <a:xfrm>
            <a:off x="3340100" y="44402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3" name="Oval 19"/>
          <p:cNvSpPr>
            <a:spLocks noChangeArrowheads="1"/>
          </p:cNvSpPr>
          <p:nvPr/>
        </p:nvSpPr>
        <p:spPr bwMode="auto">
          <a:xfrm>
            <a:off x="2959100" y="4973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4" name="Oval 20"/>
          <p:cNvSpPr>
            <a:spLocks noChangeArrowheads="1"/>
          </p:cNvSpPr>
          <p:nvPr/>
        </p:nvSpPr>
        <p:spPr bwMode="auto">
          <a:xfrm>
            <a:off x="1892300" y="4973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5" name="AutoShape 21"/>
          <p:cNvSpPr>
            <a:spLocks noChangeArrowheads="1"/>
          </p:cNvSpPr>
          <p:nvPr/>
        </p:nvSpPr>
        <p:spPr bwMode="auto">
          <a:xfrm>
            <a:off x="4940300" y="3525838"/>
            <a:ext cx="1447800" cy="533400"/>
          </a:xfrm>
          <a:prstGeom prst="parallelogram">
            <a:avLst>
              <a:gd name="adj" fmla="val 67857"/>
            </a:avLst>
          </a:prstGeom>
          <a:noFill/>
          <a:ln w="1905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6" name="Line 22"/>
          <p:cNvSpPr>
            <a:spLocks noChangeShapeType="1"/>
          </p:cNvSpPr>
          <p:nvPr/>
        </p:nvSpPr>
        <p:spPr bwMode="auto">
          <a:xfrm>
            <a:off x="4940300" y="40592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7" name="Line 23"/>
          <p:cNvSpPr>
            <a:spLocks noChangeShapeType="1"/>
          </p:cNvSpPr>
          <p:nvPr/>
        </p:nvSpPr>
        <p:spPr bwMode="auto">
          <a:xfrm>
            <a:off x="6007100" y="40592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8" name="Line 24"/>
          <p:cNvSpPr>
            <a:spLocks noChangeShapeType="1"/>
          </p:cNvSpPr>
          <p:nvPr/>
        </p:nvSpPr>
        <p:spPr bwMode="auto">
          <a:xfrm>
            <a:off x="4940300" y="5049838"/>
            <a:ext cx="1066800" cy="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9" name="Line 25"/>
          <p:cNvSpPr>
            <a:spLocks noChangeShapeType="1"/>
          </p:cNvSpPr>
          <p:nvPr/>
        </p:nvSpPr>
        <p:spPr bwMode="auto">
          <a:xfrm>
            <a:off x="6388100" y="35258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0" name="Line 26"/>
          <p:cNvSpPr>
            <a:spLocks noChangeShapeType="1"/>
          </p:cNvSpPr>
          <p:nvPr/>
        </p:nvSpPr>
        <p:spPr bwMode="auto">
          <a:xfrm flipV="1">
            <a:off x="6007100" y="4516438"/>
            <a:ext cx="381000" cy="5334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1" name="Line 27"/>
          <p:cNvSpPr>
            <a:spLocks noChangeShapeType="1"/>
          </p:cNvSpPr>
          <p:nvPr/>
        </p:nvSpPr>
        <p:spPr bwMode="auto">
          <a:xfrm>
            <a:off x="5321300" y="35258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2" name="Line 28"/>
          <p:cNvSpPr>
            <a:spLocks noChangeShapeType="1"/>
          </p:cNvSpPr>
          <p:nvPr/>
        </p:nvSpPr>
        <p:spPr bwMode="auto">
          <a:xfrm flipV="1">
            <a:off x="4940300" y="4516438"/>
            <a:ext cx="381000" cy="533400"/>
          </a:xfrm>
          <a:prstGeom prst="line">
            <a:avLst/>
          </a:prstGeom>
          <a:noFill/>
          <a:ln w="19050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3" name="Line 29"/>
          <p:cNvSpPr>
            <a:spLocks noChangeShapeType="1"/>
          </p:cNvSpPr>
          <p:nvPr/>
        </p:nvSpPr>
        <p:spPr bwMode="auto">
          <a:xfrm>
            <a:off x="5321300" y="4516438"/>
            <a:ext cx="1066800" cy="0"/>
          </a:xfrm>
          <a:prstGeom prst="line">
            <a:avLst/>
          </a:prstGeom>
          <a:noFill/>
          <a:ln w="19050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4" name="Oval 30"/>
          <p:cNvSpPr>
            <a:spLocks noChangeArrowheads="1"/>
          </p:cNvSpPr>
          <p:nvPr/>
        </p:nvSpPr>
        <p:spPr bwMode="auto">
          <a:xfrm>
            <a:off x="5245100" y="3449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5" name="Oval 31"/>
          <p:cNvSpPr>
            <a:spLocks noChangeArrowheads="1"/>
          </p:cNvSpPr>
          <p:nvPr/>
        </p:nvSpPr>
        <p:spPr bwMode="auto">
          <a:xfrm>
            <a:off x="6311900" y="3449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6" name="Oval 32"/>
          <p:cNvSpPr>
            <a:spLocks noChangeArrowheads="1"/>
          </p:cNvSpPr>
          <p:nvPr/>
        </p:nvSpPr>
        <p:spPr bwMode="auto">
          <a:xfrm>
            <a:off x="5930900" y="39830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7" name="Oval 33"/>
          <p:cNvSpPr>
            <a:spLocks noChangeArrowheads="1"/>
          </p:cNvSpPr>
          <p:nvPr/>
        </p:nvSpPr>
        <p:spPr bwMode="auto">
          <a:xfrm>
            <a:off x="4864100" y="39830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8" name="Oval 34" descr="20%"/>
          <p:cNvSpPr>
            <a:spLocks noChangeArrowheads="1"/>
          </p:cNvSpPr>
          <p:nvPr/>
        </p:nvSpPr>
        <p:spPr bwMode="auto">
          <a:xfrm>
            <a:off x="5245100" y="4440238"/>
            <a:ext cx="152400" cy="152400"/>
          </a:xfrm>
          <a:prstGeom prst="ellipse">
            <a:avLst/>
          </a:prstGeom>
          <a:pattFill prst="pct20">
            <a:fgClr>
              <a:srgbClr val="FF9900"/>
            </a:fgClr>
            <a:bgClr>
              <a:srgbClr val="000000"/>
            </a:bgClr>
          </a:patt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9" name="Oval 35"/>
          <p:cNvSpPr>
            <a:spLocks noChangeArrowheads="1"/>
          </p:cNvSpPr>
          <p:nvPr/>
        </p:nvSpPr>
        <p:spPr bwMode="auto">
          <a:xfrm>
            <a:off x="6311900" y="44402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0" name="Oval 36"/>
          <p:cNvSpPr>
            <a:spLocks noChangeArrowheads="1"/>
          </p:cNvSpPr>
          <p:nvPr/>
        </p:nvSpPr>
        <p:spPr bwMode="auto">
          <a:xfrm>
            <a:off x="5930900" y="4973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1" name="Oval 37"/>
          <p:cNvSpPr>
            <a:spLocks noChangeArrowheads="1"/>
          </p:cNvSpPr>
          <p:nvPr/>
        </p:nvSpPr>
        <p:spPr bwMode="auto">
          <a:xfrm>
            <a:off x="4864100" y="4973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2" name="Freeform 38"/>
          <p:cNvSpPr>
            <a:spLocks/>
          </p:cNvSpPr>
          <p:nvPr/>
        </p:nvSpPr>
        <p:spPr bwMode="auto">
          <a:xfrm>
            <a:off x="2425700" y="3068638"/>
            <a:ext cx="2895600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3" name="Freeform 39"/>
          <p:cNvSpPr>
            <a:spLocks/>
          </p:cNvSpPr>
          <p:nvPr/>
        </p:nvSpPr>
        <p:spPr bwMode="auto">
          <a:xfrm>
            <a:off x="3492500" y="3068638"/>
            <a:ext cx="2895600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33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4" name="Freeform 40"/>
          <p:cNvSpPr>
            <a:spLocks/>
          </p:cNvSpPr>
          <p:nvPr/>
        </p:nvSpPr>
        <p:spPr bwMode="auto">
          <a:xfrm>
            <a:off x="1968500" y="3633788"/>
            <a:ext cx="2959100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5" name="Freeform 41"/>
          <p:cNvSpPr>
            <a:spLocks/>
          </p:cNvSpPr>
          <p:nvPr/>
        </p:nvSpPr>
        <p:spPr bwMode="auto">
          <a:xfrm>
            <a:off x="3111500" y="3602038"/>
            <a:ext cx="2895600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33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6" name="Freeform 42"/>
          <p:cNvSpPr>
            <a:spLocks/>
          </p:cNvSpPr>
          <p:nvPr/>
        </p:nvSpPr>
        <p:spPr bwMode="auto">
          <a:xfrm>
            <a:off x="2425700" y="4059238"/>
            <a:ext cx="2895600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7" name="Freeform 43"/>
          <p:cNvSpPr>
            <a:spLocks/>
          </p:cNvSpPr>
          <p:nvPr/>
        </p:nvSpPr>
        <p:spPr bwMode="auto">
          <a:xfrm>
            <a:off x="3492500" y="4059238"/>
            <a:ext cx="2895600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33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8" name="Freeform 44"/>
          <p:cNvSpPr>
            <a:spLocks/>
          </p:cNvSpPr>
          <p:nvPr/>
        </p:nvSpPr>
        <p:spPr bwMode="auto">
          <a:xfrm>
            <a:off x="1968500" y="4624388"/>
            <a:ext cx="2943225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9" name="Freeform 45"/>
          <p:cNvSpPr>
            <a:spLocks/>
          </p:cNvSpPr>
          <p:nvPr/>
        </p:nvSpPr>
        <p:spPr bwMode="auto">
          <a:xfrm>
            <a:off x="3111500" y="4592638"/>
            <a:ext cx="2895600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33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60" name="Rectangle 46"/>
          <p:cNvSpPr>
            <a:spLocks noChangeArrowheads="1"/>
          </p:cNvSpPr>
          <p:nvPr/>
        </p:nvSpPr>
        <p:spPr bwMode="auto">
          <a:xfrm>
            <a:off x="522288" y="1179513"/>
            <a:ext cx="8307387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n-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方体图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b="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     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Q</a:t>
            </a:r>
            <a:r>
              <a:rPr kumimoji="0" lang="en-US" altLang="zh-CN" i="1" baseline="-25000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n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=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&lt;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V,E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&gt;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是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2</a:t>
            </a:r>
            <a:r>
              <a:rPr kumimoji="0" lang="en-US" altLang="zh-CN" i="1" baseline="300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阶无向简单图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, 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其中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           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={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|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=a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1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a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2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…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a</a:t>
            </a:r>
            <a:r>
              <a:rPr kumimoji="0" lang="en-US" altLang="zh-CN" i="1" baseline="-250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,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a</a:t>
            </a:r>
            <a:r>
              <a:rPr kumimoji="0" lang="en-US" altLang="zh-CN" i="1" baseline="-25000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i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=0,1,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i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=1,2,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宋体" pitchFamily="2" charset="-122"/>
              </a:rPr>
              <a:t>…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,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}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           E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={(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u,v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)|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u,v</a:t>
            </a:r>
            <a:r>
              <a:rPr kumimoji="0" lang="en-US" altLang="zh-CN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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V</a:t>
            </a:r>
            <a:r>
              <a:rPr kumimoji="0" lang="en-US" altLang="zh-CN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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u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与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v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恰好有一位数字不同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}.</a:t>
            </a:r>
          </a:p>
        </p:txBody>
      </p:sp>
      <p:sp>
        <p:nvSpPr>
          <p:cNvPr id="725039" name="Text Box 47"/>
          <p:cNvSpPr txBox="1">
            <a:spLocks noChangeArrowheads="1"/>
          </p:cNvSpPr>
          <p:nvPr/>
        </p:nvSpPr>
        <p:spPr bwMode="auto">
          <a:xfrm>
            <a:off x="3843108" y="5499925"/>
            <a:ext cx="685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rPr>
              <a:t>Q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rPr>
              <a:t>4</a:t>
            </a:r>
          </a:p>
        </p:txBody>
      </p:sp>
      <p:sp>
        <p:nvSpPr>
          <p:cNvPr id="47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</a:p>
        </p:txBody>
      </p:sp>
      <p:sp>
        <p:nvSpPr>
          <p:cNvPr id="48" name="灯片编号占位符 4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174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5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5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5039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442" name="Group 5"/>
          <p:cNvGrpSpPr>
            <a:grpSpLocks/>
          </p:cNvGrpSpPr>
          <p:nvPr/>
        </p:nvGrpSpPr>
        <p:grpSpPr bwMode="auto">
          <a:xfrm>
            <a:off x="2997200" y="1808163"/>
            <a:ext cx="2947988" cy="2973387"/>
            <a:chOff x="1776" y="720"/>
            <a:chExt cx="1920" cy="1920"/>
          </a:xfrm>
        </p:grpSpPr>
        <p:sp>
          <p:nvSpPr>
            <p:cNvPr id="189447" name="Line 6"/>
            <p:cNvSpPr>
              <a:spLocks noChangeShapeType="1"/>
            </p:cNvSpPr>
            <p:nvPr/>
          </p:nvSpPr>
          <p:spPr bwMode="auto">
            <a:xfrm rot="4627174">
              <a:off x="2355" y="807"/>
              <a:ext cx="94" cy="90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48" name="Line 7"/>
            <p:cNvSpPr>
              <a:spLocks noChangeShapeType="1"/>
            </p:cNvSpPr>
            <p:nvPr/>
          </p:nvSpPr>
          <p:spPr bwMode="auto">
            <a:xfrm flipV="1">
              <a:off x="1968" y="864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49" name="Line 8"/>
            <p:cNvSpPr>
              <a:spLocks noChangeShapeType="1"/>
            </p:cNvSpPr>
            <p:nvPr/>
          </p:nvSpPr>
          <p:spPr bwMode="auto">
            <a:xfrm>
              <a:off x="2976" y="1344"/>
              <a:ext cx="96" cy="96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0" name="Line 9"/>
            <p:cNvSpPr>
              <a:spLocks noChangeShapeType="1"/>
            </p:cNvSpPr>
            <p:nvPr/>
          </p:nvSpPr>
          <p:spPr bwMode="auto">
            <a:xfrm flipV="1">
              <a:off x="3504" y="1776"/>
              <a:ext cx="96" cy="144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1" name="Line 10"/>
            <p:cNvSpPr>
              <a:spLocks noChangeShapeType="1"/>
            </p:cNvSpPr>
            <p:nvPr/>
          </p:nvSpPr>
          <p:spPr bwMode="auto">
            <a:xfrm flipH="1" flipV="1">
              <a:off x="3504" y="1920"/>
              <a:ext cx="96" cy="48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2" name="Line 11"/>
            <p:cNvSpPr>
              <a:spLocks noChangeShapeType="1"/>
            </p:cNvSpPr>
            <p:nvPr/>
          </p:nvSpPr>
          <p:spPr bwMode="auto">
            <a:xfrm>
              <a:off x="1824" y="1488"/>
              <a:ext cx="0" cy="86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3" name="Line 12"/>
            <p:cNvSpPr>
              <a:spLocks noChangeShapeType="1"/>
            </p:cNvSpPr>
            <p:nvPr/>
          </p:nvSpPr>
          <p:spPr bwMode="auto">
            <a:xfrm>
              <a:off x="3120" y="1488"/>
              <a:ext cx="0" cy="81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4" name="Line 13"/>
            <p:cNvSpPr>
              <a:spLocks noChangeShapeType="1"/>
            </p:cNvSpPr>
            <p:nvPr/>
          </p:nvSpPr>
          <p:spPr bwMode="auto">
            <a:xfrm>
              <a:off x="3648" y="960"/>
              <a:ext cx="0" cy="72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5" name="Line 14"/>
            <p:cNvSpPr>
              <a:spLocks noChangeShapeType="1"/>
            </p:cNvSpPr>
            <p:nvPr/>
          </p:nvSpPr>
          <p:spPr bwMode="auto">
            <a:xfrm flipV="1">
              <a:off x="3312" y="1968"/>
              <a:ext cx="336" cy="48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6" name="Line 15"/>
            <p:cNvSpPr>
              <a:spLocks noChangeShapeType="1"/>
            </p:cNvSpPr>
            <p:nvPr/>
          </p:nvSpPr>
          <p:spPr bwMode="auto">
            <a:xfrm>
              <a:off x="2352" y="1056"/>
              <a:ext cx="0" cy="62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7" name="Line 16"/>
            <p:cNvSpPr>
              <a:spLocks noChangeShapeType="1"/>
            </p:cNvSpPr>
            <p:nvPr/>
          </p:nvSpPr>
          <p:spPr bwMode="auto">
            <a:xfrm flipV="1">
              <a:off x="2064" y="2016"/>
              <a:ext cx="240" cy="33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8" name="Line 17"/>
            <p:cNvSpPr>
              <a:spLocks noChangeShapeType="1"/>
            </p:cNvSpPr>
            <p:nvPr/>
          </p:nvSpPr>
          <p:spPr bwMode="auto">
            <a:xfrm>
              <a:off x="2544" y="1920"/>
              <a:ext cx="91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9" name="Line 18"/>
            <p:cNvSpPr>
              <a:spLocks noChangeShapeType="1"/>
            </p:cNvSpPr>
            <p:nvPr/>
          </p:nvSpPr>
          <p:spPr bwMode="auto">
            <a:xfrm>
              <a:off x="2064" y="2592"/>
              <a:ext cx="91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0" name="Oval 19"/>
            <p:cNvSpPr>
              <a:spLocks noChangeArrowheads="1"/>
            </p:cNvSpPr>
            <p:nvPr/>
          </p:nvSpPr>
          <p:spPr bwMode="auto">
            <a:xfrm>
              <a:off x="2976" y="254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1" name="Oval 20"/>
            <p:cNvSpPr>
              <a:spLocks noChangeArrowheads="1"/>
            </p:cNvSpPr>
            <p:nvPr/>
          </p:nvSpPr>
          <p:spPr bwMode="auto">
            <a:xfrm>
              <a:off x="3216" y="24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2" name="Line 21"/>
            <p:cNvSpPr>
              <a:spLocks noChangeShapeType="1"/>
            </p:cNvSpPr>
            <p:nvPr/>
          </p:nvSpPr>
          <p:spPr bwMode="auto">
            <a:xfrm flipV="1">
              <a:off x="3072" y="2544"/>
              <a:ext cx="144" cy="48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3" name="Oval 22"/>
            <p:cNvSpPr>
              <a:spLocks noChangeArrowheads="1"/>
            </p:cNvSpPr>
            <p:nvPr/>
          </p:nvSpPr>
          <p:spPr bwMode="auto">
            <a:xfrm>
              <a:off x="3072" y="23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4" name="Line 23"/>
            <p:cNvSpPr>
              <a:spLocks noChangeShapeType="1"/>
            </p:cNvSpPr>
            <p:nvPr/>
          </p:nvSpPr>
          <p:spPr bwMode="auto">
            <a:xfrm flipH="1">
              <a:off x="3024" y="2400"/>
              <a:ext cx="48" cy="144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5" name="Line 24"/>
            <p:cNvSpPr>
              <a:spLocks noChangeShapeType="1"/>
            </p:cNvSpPr>
            <p:nvPr/>
          </p:nvSpPr>
          <p:spPr bwMode="auto">
            <a:xfrm>
              <a:off x="3168" y="2352"/>
              <a:ext cx="96" cy="96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6" name="Oval 25"/>
            <p:cNvSpPr>
              <a:spLocks noChangeArrowheads="1"/>
            </p:cNvSpPr>
            <p:nvPr/>
          </p:nvSpPr>
          <p:spPr bwMode="auto">
            <a:xfrm>
              <a:off x="1776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7" name="Oval 26"/>
            <p:cNvSpPr>
              <a:spLocks noChangeArrowheads="1"/>
            </p:cNvSpPr>
            <p:nvPr/>
          </p:nvSpPr>
          <p:spPr bwMode="auto">
            <a:xfrm>
              <a:off x="1968" y="254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8" name="Line 27"/>
            <p:cNvSpPr>
              <a:spLocks noChangeShapeType="1"/>
            </p:cNvSpPr>
            <p:nvPr/>
          </p:nvSpPr>
          <p:spPr bwMode="auto">
            <a:xfrm flipV="1">
              <a:off x="2016" y="2448"/>
              <a:ext cx="0" cy="96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9" name="Oval 28" descr="20%"/>
            <p:cNvSpPr>
              <a:spLocks noChangeArrowheads="1"/>
            </p:cNvSpPr>
            <p:nvPr/>
          </p:nvSpPr>
          <p:spPr bwMode="auto">
            <a:xfrm>
              <a:off x="1968" y="2352"/>
              <a:ext cx="96" cy="96"/>
            </a:xfrm>
            <a:prstGeom prst="ellipse">
              <a:avLst/>
            </a:prstGeom>
            <a:pattFill prst="pct20">
              <a:fgClr>
                <a:srgbClr val="FF9900"/>
              </a:fgClr>
              <a:bgClr>
                <a:srgbClr val="000000"/>
              </a:bgClr>
            </a:patt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0" name="Line 29"/>
            <p:cNvSpPr>
              <a:spLocks noChangeShapeType="1"/>
            </p:cNvSpPr>
            <p:nvPr/>
          </p:nvSpPr>
          <p:spPr bwMode="auto">
            <a:xfrm flipH="1">
              <a:off x="1872" y="2400"/>
              <a:ext cx="96" cy="0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1" name="Line 30"/>
            <p:cNvSpPr>
              <a:spLocks noChangeShapeType="1"/>
            </p:cNvSpPr>
            <p:nvPr/>
          </p:nvSpPr>
          <p:spPr bwMode="auto">
            <a:xfrm>
              <a:off x="1872" y="2448"/>
              <a:ext cx="96" cy="96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2" name="Oval 31"/>
            <p:cNvSpPr>
              <a:spLocks noChangeArrowheads="1"/>
            </p:cNvSpPr>
            <p:nvPr/>
          </p:nvSpPr>
          <p:spPr bwMode="auto">
            <a:xfrm>
              <a:off x="3600" y="192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3" name="Oval 32" descr="20%"/>
            <p:cNvSpPr>
              <a:spLocks noChangeArrowheads="1"/>
            </p:cNvSpPr>
            <p:nvPr/>
          </p:nvSpPr>
          <p:spPr bwMode="auto">
            <a:xfrm>
              <a:off x="3456" y="1872"/>
              <a:ext cx="96" cy="96"/>
            </a:xfrm>
            <a:prstGeom prst="ellipse">
              <a:avLst/>
            </a:prstGeom>
            <a:pattFill prst="pct20">
              <a:fgClr>
                <a:srgbClr val="FF9900"/>
              </a:fgClr>
              <a:bgClr>
                <a:srgbClr val="000044"/>
              </a:bgClr>
            </a:patt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4" name="Oval 33"/>
            <p:cNvSpPr>
              <a:spLocks noChangeArrowheads="1"/>
            </p:cNvSpPr>
            <p:nvPr/>
          </p:nvSpPr>
          <p:spPr bwMode="auto">
            <a:xfrm>
              <a:off x="3600" y="168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5" name="Line 34"/>
            <p:cNvSpPr>
              <a:spLocks noChangeShapeType="1"/>
            </p:cNvSpPr>
            <p:nvPr/>
          </p:nvSpPr>
          <p:spPr bwMode="auto">
            <a:xfrm flipH="1">
              <a:off x="3648" y="1776"/>
              <a:ext cx="0" cy="144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6" name="Oval 35" descr="20%"/>
            <p:cNvSpPr>
              <a:spLocks noChangeArrowheads="1"/>
            </p:cNvSpPr>
            <p:nvPr/>
          </p:nvSpPr>
          <p:spPr bwMode="auto">
            <a:xfrm>
              <a:off x="2448" y="1872"/>
              <a:ext cx="96" cy="96"/>
            </a:xfrm>
            <a:prstGeom prst="ellipse">
              <a:avLst/>
            </a:prstGeom>
            <a:pattFill prst="pct20">
              <a:fgClr>
                <a:srgbClr val="FF9900"/>
              </a:fgClr>
              <a:bgClr>
                <a:srgbClr val="000044"/>
              </a:bgClr>
            </a:patt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7" name="Oval 36" descr="20%"/>
            <p:cNvSpPr>
              <a:spLocks noChangeArrowheads="1"/>
            </p:cNvSpPr>
            <p:nvPr/>
          </p:nvSpPr>
          <p:spPr bwMode="auto">
            <a:xfrm>
              <a:off x="2256" y="1968"/>
              <a:ext cx="96" cy="96"/>
            </a:xfrm>
            <a:prstGeom prst="ellipse">
              <a:avLst/>
            </a:prstGeom>
            <a:pattFill prst="pct20">
              <a:fgClr>
                <a:srgbClr val="FF9900"/>
              </a:fgClr>
              <a:bgClr>
                <a:srgbClr val="000044"/>
              </a:bgClr>
            </a:patt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8" name="Oval 37" descr="20%"/>
            <p:cNvSpPr>
              <a:spLocks noChangeArrowheads="1"/>
            </p:cNvSpPr>
            <p:nvPr/>
          </p:nvSpPr>
          <p:spPr bwMode="auto">
            <a:xfrm>
              <a:off x="2304" y="1680"/>
              <a:ext cx="96" cy="96"/>
            </a:xfrm>
            <a:prstGeom prst="ellipse">
              <a:avLst/>
            </a:prstGeom>
            <a:pattFill prst="pct20">
              <a:fgClr>
                <a:srgbClr val="FF9900"/>
              </a:fgClr>
              <a:bgClr>
                <a:srgbClr val="000044"/>
              </a:bgClr>
            </a:patt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9" name="Line 38"/>
            <p:cNvSpPr>
              <a:spLocks noChangeShapeType="1"/>
            </p:cNvSpPr>
            <p:nvPr/>
          </p:nvSpPr>
          <p:spPr bwMode="auto">
            <a:xfrm flipV="1">
              <a:off x="2304" y="1776"/>
              <a:ext cx="48" cy="192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0" name="Line 39"/>
            <p:cNvSpPr>
              <a:spLocks noChangeShapeType="1"/>
            </p:cNvSpPr>
            <p:nvPr/>
          </p:nvSpPr>
          <p:spPr bwMode="auto">
            <a:xfrm flipH="1" flipV="1">
              <a:off x="2352" y="1776"/>
              <a:ext cx="96" cy="96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1" name="Line 40"/>
            <p:cNvSpPr>
              <a:spLocks noChangeShapeType="1"/>
            </p:cNvSpPr>
            <p:nvPr/>
          </p:nvSpPr>
          <p:spPr bwMode="auto">
            <a:xfrm flipV="1">
              <a:off x="2352" y="1968"/>
              <a:ext cx="96" cy="48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2" name="Oval 41"/>
            <p:cNvSpPr>
              <a:spLocks noChangeArrowheads="1"/>
            </p:cNvSpPr>
            <p:nvPr/>
          </p:nvSpPr>
          <p:spPr bwMode="auto">
            <a:xfrm>
              <a:off x="1776" y="139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3" name="Oval 42"/>
            <p:cNvSpPr>
              <a:spLocks noChangeArrowheads="1"/>
            </p:cNvSpPr>
            <p:nvPr/>
          </p:nvSpPr>
          <p:spPr bwMode="auto">
            <a:xfrm>
              <a:off x="2016" y="129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4" name="Line 43"/>
            <p:cNvSpPr>
              <a:spLocks noChangeShapeType="1"/>
            </p:cNvSpPr>
            <p:nvPr/>
          </p:nvSpPr>
          <p:spPr bwMode="auto">
            <a:xfrm flipV="1">
              <a:off x="1872" y="1392"/>
              <a:ext cx="144" cy="48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5" name="Oval 44"/>
            <p:cNvSpPr>
              <a:spLocks noChangeArrowheads="1"/>
            </p:cNvSpPr>
            <p:nvPr/>
          </p:nvSpPr>
          <p:spPr bwMode="auto">
            <a:xfrm>
              <a:off x="1872" y="11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6" name="Line 45"/>
            <p:cNvSpPr>
              <a:spLocks noChangeShapeType="1"/>
            </p:cNvSpPr>
            <p:nvPr/>
          </p:nvSpPr>
          <p:spPr bwMode="auto">
            <a:xfrm flipH="1">
              <a:off x="1824" y="1248"/>
              <a:ext cx="48" cy="144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7" name="Line 46"/>
            <p:cNvSpPr>
              <a:spLocks noChangeShapeType="1"/>
            </p:cNvSpPr>
            <p:nvPr/>
          </p:nvSpPr>
          <p:spPr bwMode="auto">
            <a:xfrm>
              <a:off x="1968" y="1200"/>
              <a:ext cx="96" cy="96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8" name="Line 47"/>
            <p:cNvSpPr>
              <a:spLocks noChangeShapeType="1"/>
            </p:cNvSpPr>
            <p:nvPr/>
          </p:nvSpPr>
          <p:spPr bwMode="auto">
            <a:xfrm>
              <a:off x="2112" y="1344"/>
              <a:ext cx="91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9" name="Oval 48"/>
            <p:cNvSpPr>
              <a:spLocks noChangeArrowheads="1"/>
            </p:cNvSpPr>
            <p:nvPr/>
          </p:nvSpPr>
          <p:spPr bwMode="auto">
            <a:xfrm>
              <a:off x="2928" y="129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0" name="Oval 49"/>
            <p:cNvSpPr>
              <a:spLocks noChangeArrowheads="1"/>
            </p:cNvSpPr>
            <p:nvPr/>
          </p:nvSpPr>
          <p:spPr bwMode="auto">
            <a:xfrm>
              <a:off x="3072" y="139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1" name="Oval 50"/>
            <p:cNvSpPr>
              <a:spLocks noChangeArrowheads="1"/>
            </p:cNvSpPr>
            <p:nvPr/>
          </p:nvSpPr>
          <p:spPr bwMode="auto">
            <a:xfrm>
              <a:off x="3120" y="120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2" name="Line 51"/>
            <p:cNvSpPr>
              <a:spLocks noChangeShapeType="1"/>
            </p:cNvSpPr>
            <p:nvPr/>
          </p:nvSpPr>
          <p:spPr bwMode="auto">
            <a:xfrm flipV="1">
              <a:off x="3168" y="1296"/>
              <a:ext cx="0" cy="144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3" name="Line 52"/>
            <p:cNvSpPr>
              <a:spLocks noChangeShapeType="1"/>
            </p:cNvSpPr>
            <p:nvPr/>
          </p:nvSpPr>
          <p:spPr bwMode="auto">
            <a:xfrm flipV="1">
              <a:off x="3024" y="1248"/>
              <a:ext cx="96" cy="48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4" name="Line 53"/>
            <p:cNvSpPr>
              <a:spLocks noChangeShapeType="1"/>
            </p:cNvSpPr>
            <p:nvPr/>
          </p:nvSpPr>
          <p:spPr bwMode="auto">
            <a:xfrm>
              <a:off x="3504" y="816"/>
              <a:ext cx="96" cy="96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5" name="Oval 54"/>
            <p:cNvSpPr>
              <a:spLocks noChangeArrowheads="1"/>
            </p:cNvSpPr>
            <p:nvPr/>
          </p:nvSpPr>
          <p:spPr bwMode="auto">
            <a:xfrm>
              <a:off x="3456" y="81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6" name="Oval 55"/>
            <p:cNvSpPr>
              <a:spLocks noChangeArrowheads="1"/>
            </p:cNvSpPr>
            <p:nvPr/>
          </p:nvSpPr>
          <p:spPr bwMode="auto">
            <a:xfrm>
              <a:off x="3600" y="8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7" name="Oval 56"/>
            <p:cNvSpPr>
              <a:spLocks noChangeArrowheads="1"/>
            </p:cNvSpPr>
            <p:nvPr/>
          </p:nvSpPr>
          <p:spPr bwMode="auto">
            <a:xfrm>
              <a:off x="3456" y="72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8" name="Line 57"/>
            <p:cNvSpPr>
              <a:spLocks noChangeShapeType="1"/>
            </p:cNvSpPr>
            <p:nvPr/>
          </p:nvSpPr>
          <p:spPr bwMode="auto">
            <a:xfrm flipH="1" flipV="1">
              <a:off x="3552" y="816"/>
              <a:ext cx="48" cy="48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9" name="Line 58"/>
            <p:cNvSpPr>
              <a:spLocks noChangeShapeType="1"/>
            </p:cNvSpPr>
            <p:nvPr/>
          </p:nvSpPr>
          <p:spPr bwMode="auto">
            <a:xfrm flipV="1">
              <a:off x="3216" y="912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500" name="Oval 59"/>
            <p:cNvSpPr>
              <a:spLocks noChangeArrowheads="1"/>
            </p:cNvSpPr>
            <p:nvPr/>
          </p:nvSpPr>
          <p:spPr bwMode="auto">
            <a:xfrm rot="4686555">
              <a:off x="2112" y="81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501" name="Oval 60"/>
            <p:cNvSpPr>
              <a:spLocks noChangeArrowheads="1"/>
            </p:cNvSpPr>
            <p:nvPr/>
          </p:nvSpPr>
          <p:spPr bwMode="auto">
            <a:xfrm rot="4686555">
              <a:off x="2400" y="72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502" name="Oval 61" descr="20%"/>
            <p:cNvSpPr>
              <a:spLocks noChangeArrowheads="1"/>
            </p:cNvSpPr>
            <p:nvPr/>
          </p:nvSpPr>
          <p:spPr bwMode="auto">
            <a:xfrm rot="4686555">
              <a:off x="2304" y="912"/>
              <a:ext cx="96" cy="96"/>
            </a:xfrm>
            <a:prstGeom prst="ellipse">
              <a:avLst/>
            </a:prstGeom>
            <a:pattFill prst="pct20">
              <a:fgClr>
                <a:srgbClr val="FF9900"/>
              </a:fgClr>
              <a:bgClr>
                <a:srgbClr val="000000"/>
              </a:bgClr>
            </a:patt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503" name="Line 62"/>
            <p:cNvSpPr>
              <a:spLocks noChangeShapeType="1"/>
            </p:cNvSpPr>
            <p:nvPr/>
          </p:nvSpPr>
          <p:spPr bwMode="auto">
            <a:xfrm rot="4676136" flipH="1">
              <a:off x="2186" y="854"/>
              <a:ext cx="96" cy="145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504" name="Line 63"/>
            <p:cNvSpPr>
              <a:spLocks noChangeShapeType="1"/>
            </p:cNvSpPr>
            <p:nvPr/>
          </p:nvSpPr>
          <p:spPr bwMode="auto">
            <a:xfrm rot="4686555">
              <a:off x="2294" y="705"/>
              <a:ext cx="16" cy="195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505" name="Line 64"/>
            <p:cNvSpPr>
              <a:spLocks noChangeShapeType="1"/>
            </p:cNvSpPr>
            <p:nvPr/>
          </p:nvSpPr>
          <p:spPr bwMode="auto">
            <a:xfrm>
              <a:off x="2496" y="768"/>
              <a:ext cx="96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9443" name="Text Box 65"/>
          <p:cNvSpPr txBox="1">
            <a:spLocks noChangeArrowheads="1"/>
          </p:cNvSpPr>
          <p:nvPr/>
        </p:nvSpPr>
        <p:spPr bwMode="auto">
          <a:xfrm>
            <a:off x="6600825" y="3376613"/>
            <a:ext cx="1600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rPr>
              <a:t>带环</a:t>
            </a:r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rPr>
              <a:t>3-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rPr>
              <a:t>立方体</a:t>
            </a:r>
          </a:p>
        </p:txBody>
      </p:sp>
      <p:sp>
        <p:nvSpPr>
          <p:cNvPr id="189444" name="Rectangle 66"/>
          <p:cNvSpPr>
            <a:spLocks noChangeArrowheads="1"/>
          </p:cNvSpPr>
          <p:nvPr/>
        </p:nvSpPr>
        <p:spPr bwMode="auto">
          <a:xfrm>
            <a:off x="0" y="5184775"/>
            <a:ext cx="9144000" cy="1214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N = 2</a:t>
            </a:r>
            <a:r>
              <a:rPr kumimoji="0" lang="en-US" altLang="zh-CN" sz="2800" baseline="300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sz="28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个结点环构成，每个结点环是一个有</a:t>
            </a:r>
            <a:r>
              <a:rPr kumimoji="0" lang="en-US" altLang="zh-CN" sz="28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sz="28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个结点的环，所以结点总数为</a:t>
            </a:r>
            <a:r>
              <a:rPr kumimoji="0" lang="en-US" altLang="zh-CN" sz="28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n2</a:t>
            </a:r>
            <a:r>
              <a:rPr kumimoji="0" lang="en-US" altLang="zh-CN" sz="2800" baseline="300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sz="28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个，结点度为</a:t>
            </a:r>
            <a:r>
              <a:rPr kumimoji="0" lang="en-US" altLang="zh-CN" sz="28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3</a:t>
            </a:r>
            <a:r>
              <a:rPr kumimoji="0" lang="zh-CN" altLang="en-US" sz="28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，对称。</a:t>
            </a:r>
            <a:endParaRPr kumimoji="0" lang="zh-CN" altLang="en-US" sz="2800" baseline="30000" dirty="0">
              <a:solidFill>
                <a:schemeClr val="tx2">
                  <a:lumMod val="50000"/>
                </a:schemeClr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189445" name="Rectangle 67"/>
          <p:cNvSpPr>
            <a:spLocks noChangeArrowheads="1"/>
          </p:cNvSpPr>
          <p:nvPr/>
        </p:nvSpPr>
        <p:spPr bwMode="auto">
          <a:xfrm>
            <a:off x="0" y="1268413"/>
            <a:ext cx="876300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3200" b="0">
                <a:solidFill>
                  <a:srgbClr val="FFCCCC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带环</a:t>
            </a:r>
            <a:r>
              <a:rPr kumimoji="0" lang="en-US" altLang="zh-CN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n-</a:t>
            </a:r>
            <a:r>
              <a:rPr kumimoji="0" lang="zh-CN" altLang="en-US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立方体</a:t>
            </a: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2800">
              <a:solidFill>
                <a:schemeClr val="bg1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66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</a:p>
        </p:txBody>
      </p:sp>
      <p:sp>
        <p:nvSpPr>
          <p:cNvPr id="67" name="灯片编号占位符 6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993775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02F50A-DC8E-4FCA-89BA-659E44EDB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50" y="1403775"/>
            <a:ext cx="4590510" cy="35065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最小割算法 应用于图像分割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图像各像素为图的顶点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相邻像素间构成边，根据颜色差异计算边权重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添加起点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，起点指向所有顶点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添加终点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，所有顶点指向终点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构成图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图像分割：寻找图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的最小割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将图像分为两部分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B119AF-8FD7-484D-9941-466CF63F7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46" y="1988839"/>
            <a:ext cx="3440247" cy="3285365"/>
          </a:xfrm>
          <a:prstGeom prst="rect">
            <a:avLst/>
          </a:prstGeom>
        </p:spPr>
      </p:pic>
      <p:sp>
        <p:nvSpPr>
          <p:cNvPr id="6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 eaLnBrk="0" hangingPunct="0"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图割（</a:t>
            </a:r>
            <a:r>
              <a:rPr lang="en-US" altLang="zh-CN" sz="4400" dirty="0"/>
              <a:t>Graph Cut</a:t>
            </a:r>
            <a:r>
              <a:rPr kumimoji="0" lang="zh-CN" altLang="en-US" sz="4400" kern="0" dirty="0">
                <a:latin typeface="+mj-lt"/>
                <a:ea typeface="+mj-ea"/>
                <a:cs typeface="+mj-cs"/>
              </a:rPr>
              <a:t>）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7008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Segmentation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pic>
        <p:nvPicPr>
          <p:cNvPr id="1146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550" y="1341438"/>
            <a:ext cx="6481763" cy="241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4149725"/>
            <a:ext cx="3771900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7900" y="4221163"/>
            <a:ext cx="338455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Matting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4725" y="955675"/>
            <a:ext cx="2867025" cy="268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65338" y="3754438"/>
            <a:ext cx="5748337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课程基本信息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268413"/>
            <a:ext cx="8229600" cy="48958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教材</a:t>
            </a:r>
          </a:p>
          <a:p>
            <a:pPr lvl="1" eaLnBrk="1" hangingPunct="1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图论与代数结构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，戴一奇、胡冠章、陈卫</a:t>
            </a:r>
          </a:p>
          <a:p>
            <a:pPr marL="457200" lvl="1" indent="0" eaLnBrk="1" hangingPunct="1">
              <a:buNone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清华大学出版社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 eaLnBrk="1" hangingPunct="1">
              <a:buNone/>
            </a:pP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参考书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474788" y="3609019"/>
            <a:ext cx="8507702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dirty="0">
                <a:solidFill>
                  <a:schemeClr val="bg2"/>
                </a:solidFill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Kenneth </a:t>
            </a:r>
            <a:r>
              <a:rPr kumimoji="0" lang="en-US" altLang="zh-CN" dirty="0" err="1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H.Rosen</a:t>
            </a:r>
            <a:endParaRPr kumimoji="0" lang="en-US" altLang="zh-CN" dirty="0">
              <a:solidFill>
                <a:schemeClr val="bg2">
                  <a:lumMod val="10000"/>
                </a:schemeClr>
              </a:solidFill>
              <a:ea typeface="+mn-ea"/>
              <a:cs typeface="Times New Roman" panose="02020603050405020304" pitchFamily="18" charset="0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      Discrete Mathematics and Its Applications(Fifth Edition)</a:t>
            </a: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 Douglas West, Introduction to Graph Theory 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      (Second  Edition), Pearson Education. 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《</a:t>
            </a:r>
            <a:r>
              <a:rPr kumimoji="0" lang="zh-CN" altLang="en-US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数据结构与算法分析</a:t>
            </a:r>
            <a:r>
              <a:rPr kumimoji="0" lang="en-US" altLang="zh-CN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—C</a:t>
            </a:r>
            <a:r>
              <a:rPr kumimoji="0" lang="zh-CN" altLang="en-US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语言描述</a:t>
            </a:r>
            <a:r>
              <a:rPr kumimoji="0" lang="en-US" altLang="zh-CN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kumimoji="0" lang="en-US" altLang="zh-CN" sz="20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        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Mart Allen Weiss </a:t>
            </a:r>
            <a:r>
              <a:rPr kumimoji="0" lang="zh-CN" altLang="en-US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著，机械工业出版社 </a:t>
            </a:r>
            <a:endParaRPr kumimoji="0" lang="en-US" altLang="zh-CN" sz="20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3194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423333"/>
            <a:ext cx="91440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600" b="0" dirty="0"/>
              <a:t> Cache-efficient Graph Cuts on Structured Grids</a:t>
            </a:r>
            <a:endParaRPr lang="en-US" altLang="zh-CN" sz="3600" kern="0" dirty="0">
              <a:latin typeface="+mj-lt"/>
              <a:ea typeface="+mj-ea"/>
              <a:cs typeface="+mj-cs"/>
            </a:endParaRPr>
          </a:p>
        </p:txBody>
      </p:sp>
      <p:sp>
        <p:nvSpPr>
          <p:cNvPr id="283651" name="Rectangle 3"/>
          <p:cNvSpPr>
            <a:spLocks noChangeArrowheads="1"/>
          </p:cNvSpPr>
          <p:nvPr/>
        </p:nvSpPr>
        <p:spPr bwMode="auto">
          <a:xfrm>
            <a:off x="0" y="1081058"/>
            <a:ext cx="9144000" cy="707886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  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</a:rPr>
              <a:t>Ondˇrej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</a:rPr>
              <a:t>Jamriˇska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, Daniel 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</a:rPr>
              <a:t>S´ykora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, Czech Technical University in Prague, FEE</a:t>
            </a:r>
          </a:p>
          <a:p>
            <a:pPr eaLnBrk="0" hangingPunct="0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  Alexander 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</a:rPr>
              <a:t>Hornung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, Disney Research Zurich, CVPR'12</a:t>
            </a:r>
          </a:p>
        </p:txBody>
      </p:sp>
      <p:pic>
        <p:nvPicPr>
          <p:cNvPr id="283652" name="Picture 4" descr="http://cg.cs.tsinghua.edu.cn/imgs/htm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48988" y="-136525"/>
            <a:ext cx="1524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251519" y="1988840"/>
            <a:ext cx="8820981" cy="382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D15A3E"/>
              </a:buClr>
              <a:buSzPct val="100000"/>
              <a:buFont typeface="Arial" pitchFamily="34" charset="0"/>
              <a:buChar char="▪"/>
            </a:pPr>
            <a:r>
              <a:rPr kumimoji="0" lang="en-US" altLang="zh-CN" b="0" dirty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  <a:hlinkClick r:id="rId4"/>
              </a:rPr>
              <a:t>Grid-Cut</a:t>
            </a:r>
            <a:endParaRPr kumimoji="0" lang="zh-CN" altLang="zh-CN" b="0" dirty="0">
              <a:solidFill>
                <a:srgbClr val="2D2E2D"/>
              </a:solidFill>
              <a:latin typeface="Arial"/>
              <a:ea typeface="Microsoft YaHei UI" panose="020B0503020204020204" pitchFamily="34" charset="-122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D15A3E"/>
              </a:buClr>
              <a:buSzPct val="100000"/>
              <a:buFont typeface="Arial" pitchFamily="34" charset="0"/>
              <a:buChar char="▪"/>
            </a:pPr>
            <a:r>
              <a:rPr kumimoji="0" lang="zh-CN" altLang="en-US" b="0" dirty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背景：在面向规则网格的大量图割应用中，</a:t>
            </a:r>
            <a:r>
              <a:rPr kumimoji="0" lang="zh-CN" altLang="en-US" dirty="0">
                <a:solidFill>
                  <a:srgbClr val="D15A3E"/>
                </a:solidFill>
                <a:latin typeface="Arial"/>
                <a:ea typeface="Microsoft YaHei UI" panose="020B0503020204020204" pitchFamily="34" charset="-122"/>
              </a:rPr>
              <a:t>内存带宽 </a:t>
            </a:r>
            <a:r>
              <a:rPr kumimoji="0" lang="zh-CN" altLang="en-US" b="0" dirty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成为瓶颈</a:t>
            </a:r>
            <a:endParaRPr kumimoji="0" lang="en-US" altLang="zh-CN" b="0" dirty="0">
              <a:solidFill>
                <a:srgbClr val="2D2E2D"/>
              </a:solidFill>
              <a:latin typeface="Arial"/>
              <a:ea typeface="Microsoft YaHei UI" panose="020B0503020204020204" pitchFamily="34" charset="-122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D15A3E"/>
              </a:buClr>
              <a:buSzPct val="100000"/>
              <a:buFont typeface="Arial" pitchFamily="34" charset="0"/>
              <a:buChar char="▪"/>
            </a:pPr>
            <a:r>
              <a:rPr kumimoji="0" lang="zh-CN" altLang="en-US" b="0" dirty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贡献</a:t>
            </a:r>
            <a:endParaRPr kumimoji="0" lang="en-US" altLang="zh-CN" b="0" dirty="0">
              <a:solidFill>
                <a:srgbClr val="2D2E2D"/>
              </a:solidFill>
              <a:latin typeface="Arial"/>
              <a:ea typeface="Microsoft YaHei UI" panose="020B0503020204020204" pitchFamily="34" charset="-122"/>
            </a:endParaRPr>
          </a:p>
          <a:p>
            <a:pPr lvl="1" indent="-18288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15A3E"/>
              </a:buClr>
              <a:buSzPct val="100000"/>
              <a:buFont typeface="Arial" pitchFamily="34" charset="0"/>
              <a:buChar char="▪"/>
            </a:pPr>
            <a:r>
              <a:rPr kumimoji="0" lang="zh-CN" altLang="en-US" b="0" dirty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压缩数据结构：支持 </a:t>
            </a:r>
            <a:r>
              <a:rPr kumimoji="0" lang="en-US" altLang="zh-CN" dirty="0">
                <a:solidFill>
                  <a:srgbClr val="D15A3E"/>
                </a:solidFill>
                <a:latin typeface="Arial"/>
                <a:ea typeface="Microsoft YaHei UI" panose="020B0503020204020204" pitchFamily="34" charset="-122"/>
              </a:rPr>
              <a:t>3~12</a:t>
            </a:r>
            <a:r>
              <a:rPr kumimoji="0" lang="zh-CN" altLang="en-US" dirty="0">
                <a:solidFill>
                  <a:srgbClr val="D15A3E"/>
                </a:solidFill>
                <a:latin typeface="Arial"/>
                <a:ea typeface="Microsoft YaHei UI" panose="020B0503020204020204" pitchFamily="34" charset="-122"/>
              </a:rPr>
              <a:t>倍</a:t>
            </a:r>
            <a:r>
              <a:rPr kumimoji="0" lang="zh-CN" altLang="en-US" b="0" dirty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 规模的网格</a:t>
            </a:r>
            <a:endParaRPr kumimoji="0" lang="en-US" altLang="zh-CN" b="0" dirty="0">
              <a:solidFill>
                <a:srgbClr val="2D2E2D"/>
              </a:solidFill>
              <a:latin typeface="Arial"/>
              <a:ea typeface="Microsoft YaHei UI" panose="020B0503020204020204" pitchFamily="34" charset="-122"/>
            </a:endParaRPr>
          </a:p>
          <a:p>
            <a:pPr lvl="1" indent="-18288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15A3E"/>
              </a:buClr>
              <a:buSzPct val="100000"/>
              <a:buFont typeface="Arial" pitchFamily="34" charset="0"/>
              <a:buChar char="▪"/>
            </a:pPr>
            <a:r>
              <a:rPr kumimoji="0" lang="zh-CN" altLang="en-US" b="0" dirty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加快计算速度：具有 </a:t>
            </a:r>
            <a:r>
              <a:rPr kumimoji="0" lang="en-US" altLang="zh-CN" dirty="0">
                <a:solidFill>
                  <a:srgbClr val="D15A3E"/>
                </a:solidFill>
                <a:latin typeface="Arial"/>
                <a:ea typeface="Microsoft YaHei UI" panose="020B0503020204020204" pitchFamily="34" charset="-122"/>
              </a:rPr>
              <a:t>3~9</a:t>
            </a:r>
            <a:r>
              <a:rPr kumimoji="0" lang="zh-CN" altLang="en-US" dirty="0">
                <a:solidFill>
                  <a:srgbClr val="D15A3E"/>
                </a:solidFill>
                <a:latin typeface="Arial"/>
                <a:ea typeface="Microsoft YaHei UI" panose="020B0503020204020204" pitchFamily="34" charset="-122"/>
              </a:rPr>
              <a:t>倍</a:t>
            </a:r>
            <a:r>
              <a:rPr kumimoji="0" lang="zh-CN" altLang="en-US" b="0" dirty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 加速比</a:t>
            </a:r>
            <a:endParaRPr kumimoji="0" lang="en-US" altLang="zh-CN" b="0" dirty="0">
              <a:solidFill>
                <a:srgbClr val="2D2E2D"/>
              </a:solidFill>
              <a:latin typeface="Arial"/>
              <a:ea typeface="Microsoft YaHei UI" panose="020B0503020204020204" pitchFamily="34" charset="-122"/>
            </a:endParaRPr>
          </a:p>
          <a:p>
            <a:pPr lvl="1" indent="-18288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15A3E"/>
              </a:buClr>
              <a:buSzPct val="100000"/>
              <a:buFont typeface="Arial" pitchFamily="34" charset="0"/>
              <a:buChar char="▪"/>
            </a:pPr>
            <a:r>
              <a:rPr kumimoji="0" lang="zh-CN" altLang="en-US" b="0" dirty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与底层算法无关，适用于并行或其他层次化的处理方法</a:t>
            </a:r>
            <a:endParaRPr kumimoji="0" lang="en-US" altLang="zh-CN" b="0" dirty="0">
              <a:solidFill>
                <a:srgbClr val="2D2E2D"/>
              </a:solidFill>
              <a:latin typeface="Arial"/>
              <a:ea typeface="Microsoft YaHei UI" panose="020B0503020204020204" pitchFamily="34" charset="-122"/>
            </a:endParaRPr>
          </a:p>
          <a:p>
            <a:pPr lvl="1" indent="-18288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15A3E"/>
              </a:buClr>
              <a:buSzPct val="100000"/>
              <a:buFont typeface="Arial" pitchFamily="34" charset="0"/>
              <a:buChar char="▪"/>
            </a:pPr>
            <a:r>
              <a:rPr kumimoji="0" lang="zh-CN" altLang="en-US" b="0" dirty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其他：提供源码，制作了</a:t>
            </a:r>
            <a:r>
              <a:rPr kumimoji="0" lang="en-US" altLang="zh-CN" b="0" dirty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Benchmark</a:t>
            </a:r>
            <a:r>
              <a:rPr kumimoji="0" lang="zh-CN" altLang="en-US" b="0" dirty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（覆盖 </a:t>
            </a:r>
            <a:r>
              <a:rPr kumimoji="0" lang="en-US" altLang="zh-CN" b="0" dirty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6 </a:t>
            </a:r>
            <a:r>
              <a:rPr kumimoji="0" lang="zh-CN" altLang="en-US" b="0" dirty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大类应用，上百个测试数据集）</a:t>
            </a:r>
            <a:endParaRPr kumimoji="0" lang="en-US" altLang="zh-CN" b="0" dirty="0">
              <a:solidFill>
                <a:srgbClr val="2D2E2D"/>
              </a:solidFill>
              <a:latin typeface="Arial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  <a:pPr/>
              <a:t>60</a:t>
            </a:fld>
            <a:endParaRPr lang="zh-CN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12060" y="1127693"/>
            <a:ext cx="3060390" cy="10881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530" y="1718810"/>
            <a:ext cx="8229600" cy="4895850"/>
          </a:xfrm>
        </p:spPr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背景</a:t>
            </a:r>
            <a:endParaRPr lang="en-US" altLang="zh-CN" b="1" dirty="0">
              <a:latin typeface="+mn-ea"/>
              <a:ea typeface="+mn-ea"/>
            </a:endParaRPr>
          </a:p>
          <a:p>
            <a:pPr lvl="1"/>
            <a:r>
              <a:rPr lang="zh-CN" altLang="en-US" sz="2800" b="1" dirty="0">
                <a:latin typeface="+mn-ea"/>
                <a:ea typeface="+mn-ea"/>
              </a:rPr>
              <a:t>起源：</a:t>
            </a:r>
            <a:r>
              <a:rPr lang="en-US" altLang="zh-CN" sz="2800" b="1" dirty="0">
                <a:latin typeface="+mn-ea"/>
                <a:ea typeface="+mn-ea"/>
              </a:rPr>
              <a:t>1956</a:t>
            </a:r>
            <a:r>
              <a:rPr lang="zh-CN" altLang="en-US" sz="2800" b="1" dirty="0">
                <a:latin typeface="+mn-ea"/>
                <a:ea typeface="+mn-ea"/>
              </a:rPr>
              <a:t>年首次提出了网络最大流</a:t>
            </a:r>
            <a:endParaRPr lang="en-US" altLang="zh-CN" sz="2800" b="1" dirty="0">
              <a:latin typeface="+mn-ea"/>
              <a:ea typeface="+mn-ea"/>
            </a:endParaRPr>
          </a:p>
          <a:p>
            <a:pPr lvl="1"/>
            <a:r>
              <a:rPr lang="zh-CN" altLang="en-US" sz="2800" b="1" dirty="0">
                <a:latin typeface="+mn-ea"/>
                <a:ea typeface="+mn-ea"/>
              </a:rPr>
              <a:t>发展：图割已经成为了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ea typeface="+mn-ea"/>
              </a:rPr>
              <a:t>多个研究领域</a:t>
            </a:r>
            <a:r>
              <a:rPr lang="zh-CN" altLang="en-US" sz="2800" b="1" dirty="0">
                <a:latin typeface="+mn-ea"/>
                <a:ea typeface="+mn-ea"/>
              </a:rPr>
              <a:t>的基础算法，如分割、三维与形状重建、（图像的）编辑与合成、拟合与配准、姿态配准等。</a:t>
            </a:r>
            <a:endParaRPr lang="en-US" altLang="zh-CN" sz="2800" b="1" dirty="0">
              <a:latin typeface="+mn-ea"/>
              <a:ea typeface="+mn-ea"/>
            </a:endParaRPr>
          </a:p>
          <a:p>
            <a:pPr lvl="1"/>
            <a:r>
              <a:rPr lang="zh-CN" altLang="en-US" sz="2800" b="1" dirty="0">
                <a:latin typeface="+mn-ea"/>
                <a:ea typeface="+mn-ea"/>
              </a:rPr>
              <a:t>核心：基于</a:t>
            </a:r>
            <a:r>
              <a:rPr lang="en-US" altLang="zh-CN" sz="2800" b="1" dirty="0">
                <a:latin typeface="+mn-ea"/>
                <a:ea typeface="+mn-ea"/>
              </a:rPr>
              <a:t>Ford-Fulkerson</a:t>
            </a:r>
            <a:r>
              <a:rPr lang="zh-CN" altLang="en-US" sz="2800" b="1" dirty="0">
                <a:latin typeface="+mn-ea"/>
                <a:ea typeface="+mn-ea"/>
              </a:rPr>
              <a:t>的 </a:t>
            </a:r>
            <a:r>
              <a:rPr lang="en-US" altLang="zh-CN" sz="2800" b="1" dirty="0">
                <a:latin typeface="+mn-ea"/>
                <a:ea typeface="+mn-ea"/>
              </a:rPr>
              <a:t>BK</a:t>
            </a:r>
            <a:r>
              <a:rPr lang="zh-CN" altLang="en-US" sz="2800" b="1" dirty="0">
                <a:latin typeface="+mn-ea"/>
                <a:ea typeface="+mn-ea"/>
              </a:rPr>
              <a:t>（</a:t>
            </a:r>
            <a:r>
              <a:rPr lang="en-US" altLang="zh-CN" sz="2800" b="1" dirty="0" err="1">
                <a:latin typeface="+mn-ea"/>
                <a:ea typeface="+mn-ea"/>
              </a:rPr>
              <a:t>Boykov</a:t>
            </a:r>
            <a:r>
              <a:rPr lang="en-US" altLang="zh-CN" sz="2800" b="1" dirty="0">
                <a:latin typeface="+mn-ea"/>
                <a:ea typeface="+mn-ea"/>
              </a:rPr>
              <a:t> and Kolmogorov</a:t>
            </a:r>
            <a:r>
              <a:rPr lang="zh-CN" altLang="en-US" sz="2800" b="1" dirty="0">
                <a:latin typeface="+mn-ea"/>
                <a:ea typeface="+mn-ea"/>
              </a:rPr>
              <a:t>）方法，在残余流网络中双向搜索增广路径，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ea typeface="+mn-ea"/>
              </a:rPr>
              <a:t>最坏复杂度高但实用性强</a:t>
            </a:r>
            <a:endParaRPr lang="en-US" altLang="zh-CN" sz="28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lvl="1"/>
            <a:r>
              <a:rPr lang="zh-CN" altLang="en-US" sz="2800" b="1" dirty="0">
                <a:latin typeface="+mn-ea"/>
                <a:ea typeface="+mn-ea"/>
              </a:rPr>
              <a:t>需求：分割与高清视频编辑的实时性</a:t>
            </a:r>
            <a:endParaRPr lang="en-US" altLang="zh-CN" sz="2800" b="1" dirty="0">
              <a:latin typeface="+mn-ea"/>
              <a:ea typeface="+mn-ea"/>
            </a:endParaRPr>
          </a:p>
          <a:p>
            <a:pPr lvl="1"/>
            <a:r>
              <a:rPr lang="zh-CN" altLang="en-US" sz="2800" b="1" dirty="0">
                <a:latin typeface="+mn-ea"/>
                <a:ea typeface="+mn-ea"/>
              </a:rPr>
              <a:t>改进：更为高效的内存排布</a:t>
            </a:r>
          </a:p>
        </p:txBody>
      </p:sp>
      <p:sp>
        <p:nvSpPr>
          <p:cNvPr id="5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  <a:pPr/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105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423333"/>
            <a:ext cx="91440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600" b="0" dirty="0"/>
              <a:t> </a:t>
            </a:r>
            <a:r>
              <a:rPr lang="en-US" altLang="zh-CN" sz="3600" dirty="0"/>
              <a:t>Multimodal Style Transfer via Graph Cuts</a:t>
            </a:r>
            <a:endParaRPr lang="en-US" altLang="zh-CN" sz="3600" kern="0" dirty="0">
              <a:latin typeface="+mj-lt"/>
              <a:ea typeface="+mj-ea"/>
              <a:cs typeface="+mj-cs"/>
            </a:endParaRPr>
          </a:p>
        </p:txBody>
      </p:sp>
      <p:sp>
        <p:nvSpPr>
          <p:cNvPr id="283651" name="Rectangle 3"/>
          <p:cNvSpPr>
            <a:spLocks noChangeArrowheads="1"/>
          </p:cNvSpPr>
          <p:nvPr/>
        </p:nvSpPr>
        <p:spPr bwMode="auto">
          <a:xfrm>
            <a:off x="296525" y="1181526"/>
            <a:ext cx="8100901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  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</a:rPr>
              <a:t>Yulun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 Zhang, Chen Fang, Yilin Wang, et al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</a:rPr>
              <a:t>，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ICCV 2019</a:t>
            </a:r>
          </a:p>
        </p:txBody>
      </p:sp>
      <p:pic>
        <p:nvPicPr>
          <p:cNvPr id="283652" name="Picture 4" descr="http://cg.cs.tsinghua.edu.cn/imgs/htm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48988" y="-136525"/>
            <a:ext cx="1524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302F50A-DC8E-4FCA-89BA-659E44EDB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45" y="1808820"/>
            <a:ext cx="4003830" cy="4675334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现有图像风格迁移方法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50" lvl="1" indent="0">
              <a:buNone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）使用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卷积神经网络提取图像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特征，并使用特征的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Gram</a:t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矩阵等表示图像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风格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50" lvl="1" indent="0">
              <a:buNone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问题：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整张图像均匀提取的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风格特征难以处理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复杂风格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000" lvl="2"/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50" lvl="1" indent="0">
              <a:buNone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风格特征拆分为若干局部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Patch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，并将其分别应用至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内容图像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50" lvl="1" indent="0">
              <a:buNone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在局部引入错误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000" lvl="2"/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9600" lvl="1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综合两种方法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0" lvl="1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对图像风格特征进行聚类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0" lvl="1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建立内容特征和风格特征间匹配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A55977-BAF5-48FE-BBAC-0E954B84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985" y="4136780"/>
            <a:ext cx="4468409" cy="25688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6BE93E-F7AF-4035-90AB-170B32134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025" y="2217891"/>
            <a:ext cx="3888951" cy="1338370"/>
          </a:xfrm>
          <a:prstGeom prst="rect">
            <a:avLst/>
          </a:prstGeom>
        </p:spPr>
      </p:pic>
      <p:sp>
        <p:nvSpPr>
          <p:cNvPr id="10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  <a:pPr/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92846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41530" y="278650"/>
            <a:ext cx="8229600" cy="719138"/>
          </a:xfrm>
        </p:spPr>
        <p:txBody>
          <a:bodyPr/>
          <a:lstStyle/>
          <a:p>
            <a:r>
              <a:rPr lang="zh-CN" altLang="en-US" dirty="0">
                <a:latin typeface="Times New Roman" pitchFamily="18" charset="0"/>
              </a:rPr>
              <a:t>应用领域</a:t>
            </a:r>
            <a:r>
              <a:rPr lang="en-US" altLang="zh-CN" dirty="0">
                <a:latin typeface="Times New Roman" pitchFamily="18" charset="0"/>
              </a:rPr>
              <a:t>3</a:t>
            </a:r>
            <a:r>
              <a:rPr lang="zh-CN" altLang="en-US" dirty="0">
                <a:latin typeface="Times New Roman" pitchFamily="18" charset="0"/>
              </a:rPr>
              <a:t>：机器学习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2" y="1581150"/>
            <a:ext cx="7534275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927100" y="180975"/>
            <a:ext cx="7239000" cy="697346"/>
          </a:xfrm>
        </p:spPr>
        <p:txBody>
          <a:bodyPr/>
          <a:lstStyle/>
          <a:p>
            <a:pPr eaLnBrk="1" hangingPunct="1"/>
            <a:r>
              <a:rPr lang="zh-CN" altLang="en-US" dirty="0"/>
              <a:t>卷积神经网络</a:t>
            </a:r>
          </a:p>
        </p:txBody>
      </p:sp>
      <p:sp>
        <p:nvSpPr>
          <p:cNvPr id="98307" name="Text Box 4"/>
          <p:cNvSpPr txBox="1">
            <a:spLocks noChangeArrowheads="1"/>
          </p:cNvSpPr>
          <p:nvPr/>
        </p:nvSpPr>
        <p:spPr bwMode="auto">
          <a:xfrm>
            <a:off x="306388" y="793750"/>
            <a:ext cx="8837612" cy="100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endParaRPr lang="zh-CN" altLang="en-US" sz="1800" b="1" dirty="0">
              <a:solidFill>
                <a:schemeClr val="tx1">
                  <a:lumMod val="50000"/>
                </a:schemeClr>
              </a:solidFill>
              <a:latin typeface="Times New Roman" pitchFamily="18" charset="0"/>
              <a:ea typeface="宋体" pitchFamily="2" charset="-122"/>
            </a:endParaRPr>
          </a:p>
          <a:p>
            <a:pPr algn="l">
              <a:spcBef>
                <a:spcPct val="15000"/>
              </a:spcBef>
              <a:spcAft>
                <a:spcPct val="35000"/>
              </a:spcAft>
              <a:buClr>
                <a:srgbClr val="FFFF00"/>
              </a:buClr>
              <a:buFont typeface="Wingdings" pitchFamily="2" charset="2"/>
              <a:buNone/>
            </a:pPr>
            <a:r>
              <a:rPr lang="zh-CN" altLang="en-US" sz="3200" b="1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</a:rPr>
              <a:t>  卷积层</a:t>
            </a:r>
            <a:endParaRPr lang="zh-CN" altLang="en-US" sz="3200" b="1" dirty="0">
              <a:solidFill>
                <a:srgbClr val="7030A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066722-FC24-4E51-9D86-4D655165DFDA}" type="slidenum">
              <a:rPr lang="en-US" altLang="ja-JP" smtClean="0"/>
              <a:pPr>
                <a:defRPr/>
              </a:pPr>
              <a:t>64</a:t>
            </a:fld>
            <a:endParaRPr lang="en-US" altLang="ja-JP"/>
          </a:p>
        </p:txBody>
      </p:sp>
      <p:pic>
        <p:nvPicPr>
          <p:cNvPr id="6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72" y="1797538"/>
            <a:ext cx="5891644" cy="4742774"/>
          </a:xfrm>
        </p:spPr>
      </p:pic>
    </p:spTree>
    <p:extLst>
      <p:ext uri="{BB962C8B-B14F-4D97-AF65-F5344CB8AC3E}">
        <p14:creationId xmlns:p14="http://schemas.microsoft.com/office/powerpoint/2010/main" val="5918484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927100" y="180975"/>
            <a:ext cx="7239000" cy="697346"/>
          </a:xfrm>
        </p:spPr>
        <p:txBody>
          <a:bodyPr/>
          <a:lstStyle/>
          <a:p>
            <a:pPr eaLnBrk="1" hangingPunct="1"/>
            <a:r>
              <a:rPr lang="zh-CN" altLang="en-US" dirty="0"/>
              <a:t>深度玻尔兹曼机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066722-FC24-4E51-9D86-4D655165DFDA}" type="slidenum">
              <a:rPr lang="en-US" altLang="ja-JP" smtClean="0"/>
              <a:pPr>
                <a:defRPr/>
              </a:pPr>
              <a:t>65</a:t>
            </a:fld>
            <a:endParaRPr lang="en-US" altLang="ja-JP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70" y="1583795"/>
            <a:ext cx="7659718" cy="437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573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>
                <a:latin typeface="+mn-ea"/>
                <a:ea typeface="+mn-ea"/>
              </a:rPr>
              <a:t>图神经网络（</a:t>
            </a:r>
            <a:r>
              <a:rPr lang="en-US" altLang="zh-CN" sz="2000" b="1" dirty="0">
                <a:latin typeface="+mn-ea"/>
                <a:ea typeface="+mn-ea"/>
              </a:rPr>
              <a:t>Graph NNs</a:t>
            </a:r>
            <a:r>
              <a:rPr lang="zh-CN" altLang="en-US" sz="2000" b="1" dirty="0">
                <a:latin typeface="+mn-ea"/>
                <a:ea typeface="+mn-ea"/>
              </a:rPr>
              <a:t>）</a:t>
            </a:r>
            <a:endParaRPr lang="en-US" altLang="zh-CN" sz="2000" b="1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sz="2000" b="1" dirty="0">
                <a:latin typeface="+mn-ea"/>
                <a:ea typeface="+mn-ea"/>
              </a:rPr>
              <a:t>   </a:t>
            </a:r>
            <a:r>
              <a:rPr lang="zh-CN" altLang="en-US" sz="2000" b="1" dirty="0">
                <a:latin typeface="+mn-ea"/>
                <a:ea typeface="+mn-ea"/>
              </a:rPr>
              <a:t>深度学习因果推理中可以起到重要作用</a:t>
            </a:r>
            <a:endParaRPr lang="en-US" altLang="zh-CN" sz="2000" b="1" dirty="0">
              <a:latin typeface="+mn-ea"/>
              <a:ea typeface="+mn-ea"/>
            </a:endParaRPr>
          </a:p>
          <a:p>
            <a:r>
              <a:rPr lang="zh-CN" altLang="en-US" sz="2000" b="1" dirty="0">
                <a:latin typeface="+mn-ea"/>
                <a:ea typeface="+mn-ea"/>
              </a:rPr>
              <a:t>是对以前各种对图进行操作的神经网络方法的推广和扩展。图网络具有强大的关系归纳偏置，为操纵结构化知识和生成结构化行为提供了一个直接的界面</a:t>
            </a:r>
            <a:endParaRPr lang="en-US" altLang="zh-CN" sz="2000" b="1" dirty="0">
              <a:latin typeface="+mn-ea"/>
              <a:ea typeface="+mn-ea"/>
            </a:endParaRPr>
          </a:p>
          <a:p>
            <a:r>
              <a:rPr lang="zh-CN" altLang="en-US" sz="2000" b="1" dirty="0">
                <a:latin typeface="+mn-ea"/>
                <a:ea typeface="+mn-ea"/>
              </a:rPr>
              <a:t>把传统的贝叶斯因果网络和知识图谱，与深度强化学习融合</a:t>
            </a:r>
            <a:endParaRPr lang="en-US" altLang="zh-CN" sz="2000" b="1" dirty="0">
              <a:latin typeface="+mn-ea"/>
              <a:ea typeface="+mn-ea"/>
            </a:endParaRPr>
          </a:p>
          <a:p>
            <a:pPr lvl="1"/>
            <a:endParaRPr lang="en-US" altLang="zh-CN" sz="2000" dirty="0">
              <a:latin typeface="+mn-ea"/>
              <a:ea typeface="+mn-ea"/>
            </a:endParaRPr>
          </a:p>
          <a:p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5" name="图片 4" descr="https://ss.csdn.net/p?https://mmbiz.qpic.cn/mmbiz_png/UicQ7HgWiaUb3cUUBoRYvjDpy2L3wbiaYmOEgJKDyUibjSOEj7CkAtISL63DIrvKn8iawPkwscfNxdsbpk9u4pyibmTQ/640?wx_fmt=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3609020"/>
            <a:ext cx="3825425" cy="2787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https://ss.csdn.net/p?https://mmbiz.qpic.cn/mmbiz_png/UicQ7HgWiaUb3cUUBoRYvjDpy2L3wbiaYmOktAsCPEstYeSCZmfCsbPhcSttPuC6dOqLZ6r2cvic2DovhH5Wh4uO9g/640?wx_fmt=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85" y="4149080"/>
            <a:ext cx="4365485" cy="14018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  <a:pPr/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103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35980" y="2311656"/>
            <a:ext cx="7706449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过去的一年多，全世界都在关注着疫情的各种信息，每天都可看到各种疫情数据以及对它的解读和分析，以你现在对图的理解，你觉得对疫情数据的分析哪些可以图来建模呢？</a:t>
            </a: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0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5" name="TitleBackground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3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42842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 图的基本概念</a:t>
            </a:r>
          </a:p>
        </p:txBody>
      </p:sp>
      <p:sp>
        <p:nvSpPr>
          <p:cNvPr id="51203" name="Rectangle 4"/>
          <p:cNvSpPr>
            <a:spLocks noGrp="1" noChangeArrowheads="1"/>
          </p:cNvSpPr>
          <p:nvPr>
            <p:ph idx="1"/>
          </p:nvPr>
        </p:nvSpPr>
        <p:spPr>
          <a:xfrm>
            <a:off x="746125" y="1314450"/>
            <a:ext cx="8229600" cy="3781425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zh-CN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图论发展史</a:t>
            </a:r>
          </a:p>
          <a:p>
            <a:pPr eaLnBrk="1" hangingPunct="1"/>
            <a:r>
              <a:rPr lang="zh-CN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图的概念</a:t>
            </a:r>
          </a:p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+mn-ea"/>
                <a:ea typeface="+mn-ea"/>
              </a:rPr>
              <a:t>图的定义</a:t>
            </a: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图的性质</a:t>
            </a: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图的代数表示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9654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9" name="Rectangle 3"/>
          <p:cNvSpPr>
            <a:spLocks noChangeArrowheads="1"/>
          </p:cNvSpPr>
          <p:nvPr/>
        </p:nvSpPr>
        <p:spPr bwMode="auto">
          <a:xfrm>
            <a:off x="457200" y="1377950"/>
            <a:ext cx="8229600" cy="454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图</a:t>
            </a: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G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主要由</a:t>
            </a: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2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部分组成</a:t>
            </a:r>
          </a:p>
          <a:p>
            <a:pPr marL="742950" lvl="1" indent="-285750">
              <a:spcBef>
                <a:spcPct val="20000"/>
              </a:spcBef>
              <a:buClr>
                <a:srgbClr val="7F7F7F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结点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集合</a:t>
            </a:r>
            <a:r>
              <a:rPr kumimoji="0" lang="en-US" altLang="zh-CN" i="1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V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, 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其中的元素称为结点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(vertex 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或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node).</a:t>
            </a:r>
            <a:endParaRPr kumimoji="0" lang="en-US" altLang="zh-CN" dirty="0">
              <a:solidFill>
                <a:srgbClr val="4D5B6B">
                  <a:lumMod val="75000"/>
                </a:srgbClr>
              </a:solidFill>
              <a:latin typeface="Garamond" pitchFamily="18" charset="0"/>
              <a:ea typeface="宋体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rgbClr val="7F7F7F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边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集合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E, 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其中的元素称为边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(edge).</a:t>
            </a:r>
          </a:p>
          <a:p>
            <a:pPr marL="742950" lvl="1" indent="-285750">
              <a:spcBef>
                <a:spcPct val="20000"/>
              </a:spcBef>
              <a:buClr>
                <a:srgbClr val="7F7F7F"/>
              </a:buClr>
              <a:buSzPct val="70000"/>
              <a:buFont typeface="Wingdings" pitchFamily="2" charset="2"/>
              <a:buChar char="n"/>
            </a:pPr>
            <a:endParaRPr kumimoji="0" lang="en-US" altLang="zh-CN" dirty="0">
              <a:solidFill>
                <a:srgbClr val="4D5B6B">
                  <a:lumMod val="75000"/>
                </a:srgbClr>
              </a:solidFill>
              <a:latin typeface="Arial" pitchFamily="34" charset="0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通常将图</a:t>
            </a: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G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记为</a:t>
            </a: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G = (V, E)</a:t>
            </a:r>
          </a:p>
          <a:p>
            <a:pPr marL="342900" indent="-342900">
              <a:spcBef>
                <a:spcPct val="20000"/>
              </a:spcBef>
            </a:pPr>
            <a:endParaRPr lang="en-US" altLang="zh-CN" dirty="0">
              <a:solidFill>
                <a:srgbClr val="4D5B6B">
                  <a:lumMod val="75000"/>
                </a:srgbClr>
              </a:solidFill>
              <a:latin typeface="Arial" pitchFamily="34" charset="0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     </a:t>
            </a:r>
            <a:r>
              <a:rPr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例如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=(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如图所示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 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其中 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={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 …,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} 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        E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={(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), 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), 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), 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),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            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), 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), 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)} </a:t>
            </a:r>
            <a:endParaRPr kumimoji="0" lang="en-US" altLang="zh-CN" sz="3200" dirty="0">
              <a:solidFill>
                <a:srgbClr val="4D5B6B">
                  <a:lumMod val="75000"/>
                </a:srgbClr>
              </a:solidFill>
              <a:ea typeface="宋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Group 72"/>
          <p:cNvGrpSpPr>
            <a:grpSpLocks/>
          </p:cNvGrpSpPr>
          <p:nvPr/>
        </p:nvGrpSpPr>
        <p:grpSpPr bwMode="auto">
          <a:xfrm>
            <a:off x="5903913" y="3494088"/>
            <a:ext cx="2398712" cy="2432050"/>
            <a:chOff x="3580" y="2205"/>
            <a:chExt cx="1296" cy="1319"/>
          </a:xfrm>
        </p:grpSpPr>
        <p:pic>
          <p:nvPicPr>
            <p:cNvPr id="154629" name="Picture 59" descr="14-1(1)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72" y="2301"/>
              <a:ext cx="881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4630" name="Text Box 60"/>
            <p:cNvSpPr txBox="1">
              <a:spLocks noChangeArrowheads="1"/>
            </p:cNvSpPr>
            <p:nvPr/>
          </p:nvSpPr>
          <p:spPr bwMode="auto">
            <a:xfrm>
              <a:off x="3580" y="220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54631" name="Text Box 61"/>
            <p:cNvSpPr txBox="1">
              <a:spLocks noChangeArrowheads="1"/>
            </p:cNvSpPr>
            <p:nvPr/>
          </p:nvSpPr>
          <p:spPr bwMode="auto">
            <a:xfrm>
              <a:off x="415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154632" name="Text Box 62"/>
            <p:cNvSpPr txBox="1">
              <a:spLocks noChangeArrowheads="1"/>
            </p:cNvSpPr>
            <p:nvPr/>
          </p:nvSpPr>
          <p:spPr bwMode="auto">
            <a:xfrm>
              <a:off x="3772" y="263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154633" name="Text Box 63"/>
            <p:cNvSpPr txBox="1">
              <a:spLocks noChangeArrowheads="1"/>
            </p:cNvSpPr>
            <p:nvPr/>
          </p:nvSpPr>
          <p:spPr bwMode="auto">
            <a:xfrm>
              <a:off x="4060" y="278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 dirty="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 dirty="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  <p:sp>
          <p:nvSpPr>
            <p:cNvPr id="154634" name="Text Box 64"/>
            <p:cNvSpPr txBox="1">
              <a:spLocks noChangeArrowheads="1"/>
            </p:cNvSpPr>
            <p:nvPr/>
          </p:nvSpPr>
          <p:spPr bwMode="auto">
            <a:xfrm>
              <a:off x="4348" y="2733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54635" name="Text Box 65"/>
            <p:cNvSpPr txBox="1">
              <a:spLocks noChangeArrowheads="1"/>
            </p:cNvSpPr>
            <p:nvPr/>
          </p:nvSpPr>
          <p:spPr bwMode="auto">
            <a:xfrm>
              <a:off x="4636" y="2685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6</a:t>
              </a:r>
            </a:p>
          </p:txBody>
        </p:sp>
        <p:sp>
          <p:nvSpPr>
            <p:cNvPr id="154636" name="Text Box 66"/>
            <p:cNvSpPr txBox="1">
              <a:spLocks noChangeArrowheads="1"/>
            </p:cNvSpPr>
            <p:nvPr/>
          </p:nvSpPr>
          <p:spPr bwMode="auto">
            <a:xfrm>
              <a:off x="3868" y="3069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7</a:t>
              </a:r>
            </a:p>
          </p:txBody>
        </p:sp>
        <p:sp>
          <p:nvSpPr>
            <p:cNvPr id="154637" name="Text Box 67"/>
            <p:cNvSpPr txBox="1">
              <a:spLocks noChangeArrowheads="1"/>
            </p:cNvSpPr>
            <p:nvPr/>
          </p:nvSpPr>
          <p:spPr bwMode="auto">
            <a:xfrm>
              <a:off x="3724" y="292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54638" name="Text Box 68"/>
            <p:cNvSpPr txBox="1">
              <a:spLocks noChangeArrowheads="1"/>
            </p:cNvSpPr>
            <p:nvPr/>
          </p:nvSpPr>
          <p:spPr bwMode="auto">
            <a:xfrm>
              <a:off x="3868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54639" name="Text Box 69"/>
            <p:cNvSpPr txBox="1">
              <a:spLocks noChangeArrowheads="1"/>
            </p:cNvSpPr>
            <p:nvPr/>
          </p:nvSpPr>
          <p:spPr bwMode="auto">
            <a:xfrm>
              <a:off x="439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154640" name="Text Box 70"/>
            <p:cNvSpPr txBox="1">
              <a:spLocks noChangeArrowheads="1"/>
            </p:cNvSpPr>
            <p:nvPr/>
          </p:nvSpPr>
          <p:spPr bwMode="auto">
            <a:xfrm>
              <a:off x="4492" y="302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154641" name="Text Box 71"/>
            <p:cNvSpPr txBox="1">
              <a:spLocks noChangeArrowheads="1"/>
            </p:cNvSpPr>
            <p:nvPr/>
          </p:nvSpPr>
          <p:spPr bwMode="auto">
            <a:xfrm>
              <a:off x="4108" y="3309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</p:grpSp>
      <p:sp>
        <p:nvSpPr>
          <p:cNvPr id="24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图的定义</a:t>
            </a:r>
          </a:p>
        </p:txBody>
      </p:sp>
      <p:sp>
        <p:nvSpPr>
          <p:cNvPr id="19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  <a:pPr/>
              <a:t>69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543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5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5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5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85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85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85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853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53030" y="1313765"/>
            <a:ext cx="7837940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˃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+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itchFamily="34" charset="0"/>
              <a:buChar char="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 6</a:t>
            </a: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道路与回路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12</a:t>
            </a: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6</a:t>
            </a: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平面图与图的着色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 5</a:t>
            </a: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第五章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匹配与网络流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 4</a:t>
            </a: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第六章</a:t>
            </a:r>
            <a:r>
              <a:rPr kumimoji="0" lang="en-US" altLang="zh-CN" sz="24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图的连通性</a:t>
            </a:r>
            <a:r>
              <a:rPr kumimoji="0" lang="en-US" altLang="zh-CN" sz="24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0</a:t>
            </a: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第七章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代数结构预备知识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 3</a:t>
            </a: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第八章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群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 9</a:t>
            </a: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第九章</a:t>
            </a:r>
            <a:r>
              <a:rPr kumimoji="0" lang="en-US" altLang="zh-CN" sz="24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环和域</a:t>
            </a:r>
            <a:r>
              <a:rPr kumimoji="0" lang="en-US" altLang="zh-CN" sz="24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0</a:t>
            </a: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共计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45</a:t>
            </a: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学时</a:t>
            </a:r>
            <a:endParaRPr kumimoji="0" lang="en-US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20283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685800" y="1286224"/>
            <a:ext cx="7772400" cy="454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图分为有限图和无限图</a:t>
            </a:r>
          </a:p>
          <a:p>
            <a:pPr marL="742950" lvl="1" indent="-285750">
              <a:spcBef>
                <a:spcPct val="20000"/>
              </a:spcBef>
              <a:buClr>
                <a:srgbClr val="7F7F7F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仅讨论有限图，即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 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和 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E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均为有限集合</a:t>
            </a:r>
            <a:endParaRPr kumimoji="0" lang="en-US" altLang="zh-CN" dirty="0">
              <a:solidFill>
                <a:srgbClr val="4D5B6B">
                  <a:lumMod val="75000"/>
                </a:srgbClr>
              </a:solidFill>
              <a:ea typeface="宋体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7F7F7F"/>
              </a:buClr>
              <a:buSzPct val="70000"/>
              <a:buFont typeface="Wingdings" pitchFamily="2" charset="2"/>
              <a:buNone/>
            </a:pPr>
            <a:endParaRPr kumimoji="0" lang="zh-CN" altLang="en-US" dirty="0">
              <a:solidFill>
                <a:srgbClr val="4D5B6B">
                  <a:lumMod val="75000"/>
                </a:srgbClr>
              </a:solidFill>
              <a:ea typeface="宋体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rgbClr val="C00000"/>
                </a:solidFill>
                <a:ea typeface="宋体" pitchFamily="2" charset="-122"/>
                <a:cs typeface="Times New Roman" panose="02020603050405020304" pitchFamily="18" charset="0"/>
              </a:rPr>
              <a:t>图的阶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=(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={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 …,</a:t>
            </a:r>
            <a:r>
              <a:rPr lang="en-US" altLang="zh-CN" i="1" dirty="0" err="1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 err="1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} 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={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 …,</a:t>
            </a:r>
            <a:r>
              <a:rPr lang="en-US" altLang="zh-CN" i="1" dirty="0" err="1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baseline="-30000" dirty="0" err="1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}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图的阶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= |V| =n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                  |E| = m   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         </a:t>
            </a:r>
            <a:r>
              <a:rPr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特例：</a:t>
            </a:r>
            <a:r>
              <a:rPr lang="zh-CN" altLang="en-US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|E|=0     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   |E|=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称为</a:t>
            </a:r>
            <a:r>
              <a:rPr lang="zh-CN" altLang="en-US" dirty="0">
                <a:solidFill>
                  <a:srgbClr val="C00000"/>
                </a:solidFill>
                <a:ea typeface="宋体" pitchFamily="2" charset="-122"/>
                <a:cs typeface="Times New Roman" panose="02020603050405020304" pitchFamily="18" charset="0"/>
              </a:rPr>
              <a:t>空图</a:t>
            </a:r>
            <a:r>
              <a:rPr lang="zh-CN" altLang="en-US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|V|=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称为</a:t>
            </a:r>
            <a:r>
              <a:rPr lang="zh-CN" altLang="en-US" dirty="0">
                <a:solidFill>
                  <a:srgbClr val="C00000"/>
                </a:solidFill>
                <a:ea typeface="宋体" pitchFamily="2" charset="-122"/>
                <a:cs typeface="Times New Roman" panose="02020603050405020304" pitchFamily="18" charset="0"/>
              </a:rPr>
              <a:t>平凡图</a:t>
            </a:r>
            <a:r>
              <a:rPr lang="zh-CN" altLang="en-US" i="1" dirty="0">
                <a:solidFill>
                  <a:srgbClr val="C00000"/>
                </a:solidFill>
                <a:ea typeface="宋体" pitchFamily="2" charset="-122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770563" y="3163888"/>
            <a:ext cx="2398712" cy="2432050"/>
            <a:chOff x="3580" y="2205"/>
            <a:chExt cx="1296" cy="1319"/>
          </a:xfrm>
        </p:grpSpPr>
        <p:pic>
          <p:nvPicPr>
            <p:cNvPr id="155653" name="Picture 5" descr="14-1(1)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72" y="2301"/>
              <a:ext cx="881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5654" name="Text Box 6"/>
            <p:cNvSpPr txBox="1">
              <a:spLocks noChangeArrowheads="1"/>
            </p:cNvSpPr>
            <p:nvPr/>
          </p:nvSpPr>
          <p:spPr bwMode="auto">
            <a:xfrm>
              <a:off x="3580" y="220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55655" name="Text Box 7"/>
            <p:cNvSpPr txBox="1">
              <a:spLocks noChangeArrowheads="1"/>
            </p:cNvSpPr>
            <p:nvPr/>
          </p:nvSpPr>
          <p:spPr bwMode="auto">
            <a:xfrm>
              <a:off x="415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155656" name="Text Box 8"/>
            <p:cNvSpPr txBox="1">
              <a:spLocks noChangeArrowheads="1"/>
            </p:cNvSpPr>
            <p:nvPr/>
          </p:nvSpPr>
          <p:spPr bwMode="auto">
            <a:xfrm>
              <a:off x="3772" y="263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155657" name="Text Box 9"/>
            <p:cNvSpPr txBox="1">
              <a:spLocks noChangeArrowheads="1"/>
            </p:cNvSpPr>
            <p:nvPr/>
          </p:nvSpPr>
          <p:spPr bwMode="auto">
            <a:xfrm>
              <a:off x="4060" y="278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  <p:sp>
          <p:nvSpPr>
            <p:cNvPr id="155658" name="Text Box 10"/>
            <p:cNvSpPr txBox="1">
              <a:spLocks noChangeArrowheads="1"/>
            </p:cNvSpPr>
            <p:nvPr/>
          </p:nvSpPr>
          <p:spPr bwMode="auto">
            <a:xfrm>
              <a:off x="4348" y="2733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55659" name="Text Box 11"/>
            <p:cNvSpPr txBox="1">
              <a:spLocks noChangeArrowheads="1"/>
            </p:cNvSpPr>
            <p:nvPr/>
          </p:nvSpPr>
          <p:spPr bwMode="auto">
            <a:xfrm>
              <a:off x="4636" y="2685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6</a:t>
              </a:r>
            </a:p>
          </p:txBody>
        </p:sp>
        <p:sp>
          <p:nvSpPr>
            <p:cNvPr id="155660" name="Text Box 12"/>
            <p:cNvSpPr txBox="1">
              <a:spLocks noChangeArrowheads="1"/>
            </p:cNvSpPr>
            <p:nvPr/>
          </p:nvSpPr>
          <p:spPr bwMode="auto">
            <a:xfrm>
              <a:off x="3868" y="3069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7</a:t>
              </a:r>
            </a:p>
          </p:txBody>
        </p:sp>
        <p:sp>
          <p:nvSpPr>
            <p:cNvPr id="155661" name="Text Box 13"/>
            <p:cNvSpPr txBox="1">
              <a:spLocks noChangeArrowheads="1"/>
            </p:cNvSpPr>
            <p:nvPr/>
          </p:nvSpPr>
          <p:spPr bwMode="auto">
            <a:xfrm>
              <a:off x="3724" y="292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55662" name="Text Box 14"/>
            <p:cNvSpPr txBox="1">
              <a:spLocks noChangeArrowheads="1"/>
            </p:cNvSpPr>
            <p:nvPr/>
          </p:nvSpPr>
          <p:spPr bwMode="auto">
            <a:xfrm>
              <a:off x="3868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55663" name="Text Box 15"/>
            <p:cNvSpPr txBox="1">
              <a:spLocks noChangeArrowheads="1"/>
            </p:cNvSpPr>
            <p:nvPr/>
          </p:nvSpPr>
          <p:spPr bwMode="auto">
            <a:xfrm>
              <a:off x="439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155664" name="Text Box 16"/>
            <p:cNvSpPr txBox="1">
              <a:spLocks noChangeArrowheads="1"/>
            </p:cNvSpPr>
            <p:nvPr/>
          </p:nvSpPr>
          <p:spPr bwMode="auto">
            <a:xfrm>
              <a:off x="4492" y="302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155665" name="Text Box 17"/>
            <p:cNvSpPr txBox="1">
              <a:spLocks noChangeArrowheads="1"/>
            </p:cNvSpPr>
            <p:nvPr/>
          </p:nvSpPr>
          <p:spPr bwMode="auto">
            <a:xfrm>
              <a:off x="4108" y="3309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</p:grpSp>
      <p:sp>
        <p:nvSpPr>
          <p:cNvPr id="19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图的定义</a:t>
            </a:r>
          </a:p>
        </p:txBody>
      </p:sp>
      <p:sp>
        <p:nvSpPr>
          <p:cNvPr id="20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  <a:pPr/>
              <a:t>70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04425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431540" y="1403775"/>
            <a:ext cx="7772400" cy="454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图论中的图与图的几何形状没有关系，所以一个图可对应多种几何形状</a:t>
            </a:r>
          </a:p>
          <a:p>
            <a:pPr marL="742950" lvl="1" indent="-285750">
              <a:spcBef>
                <a:spcPct val="20000"/>
              </a:spcBef>
              <a:buClr>
                <a:srgbClr val="7F7F7F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   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endParaRPr lang="en-US" altLang="zh-CN" i="1" dirty="0">
              <a:solidFill>
                <a:srgbClr val="4D5B6B">
                  <a:lumMod val="75000"/>
                </a:srgbClr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56676" name="Picture 18" descr="同构1(1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6113" y="2997200"/>
            <a:ext cx="2152650" cy="251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677" name="Picture 19" descr="同构1(2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1263" y="3159125"/>
            <a:ext cx="2011362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图的定义</a:t>
            </a:r>
          </a:p>
        </p:txBody>
      </p:sp>
      <p:sp>
        <p:nvSpPr>
          <p:cNvPr id="8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  <a:pPr/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72389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Rectangle 3"/>
          <p:cNvSpPr>
            <a:spLocks noChangeArrowheads="1"/>
          </p:cNvSpPr>
          <p:nvPr/>
        </p:nvSpPr>
        <p:spPr bwMode="auto">
          <a:xfrm>
            <a:off x="476545" y="1268760"/>
            <a:ext cx="7772400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rgbClr val="C00000"/>
                </a:solidFill>
                <a:ea typeface="宋体" pitchFamily="2" charset="-122"/>
                <a:cs typeface="Times New Roman" panose="02020603050405020304" pitchFamily="18" charset="0"/>
              </a:rPr>
              <a:t>有向图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与</a:t>
            </a:r>
            <a:r>
              <a:rPr kumimoji="0" lang="zh-CN" altLang="en-US" sz="2800" dirty="0">
                <a:solidFill>
                  <a:srgbClr val="C00000"/>
                </a:solidFill>
                <a:ea typeface="宋体" pitchFamily="2" charset="-122"/>
                <a:cs typeface="Times New Roman" panose="02020603050405020304" pitchFamily="18" charset="0"/>
              </a:rPr>
              <a:t>无向图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– 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若图中的边为无向的，则称为无向图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    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(graph, undirected graph)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– 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若图中的边为有向的，则称为有向图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    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(digraph, directed graph).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– 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若图中既有有向边，又有无向边，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    则称为混合图</a:t>
            </a:r>
          </a:p>
        </p:txBody>
      </p:sp>
      <p:cxnSp>
        <p:nvCxnSpPr>
          <p:cNvPr id="157700" name="AutoShape 19"/>
          <p:cNvCxnSpPr>
            <a:cxnSpLocks noChangeShapeType="1"/>
          </p:cNvCxnSpPr>
          <p:nvPr/>
        </p:nvCxnSpPr>
        <p:spPr bwMode="auto">
          <a:xfrm>
            <a:off x="6296025" y="5160049"/>
            <a:ext cx="0" cy="815975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</p:spPr>
      </p:cxnSp>
      <p:cxnSp>
        <p:nvCxnSpPr>
          <p:cNvPr id="157701" name="AutoShape 20"/>
          <p:cNvCxnSpPr>
            <a:cxnSpLocks noChangeShapeType="1"/>
          </p:cNvCxnSpPr>
          <p:nvPr/>
        </p:nvCxnSpPr>
        <p:spPr bwMode="auto">
          <a:xfrm flipH="1">
            <a:off x="6308725" y="5129886"/>
            <a:ext cx="1003300" cy="0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 type="triangle" w="med" len="med"/>
          </a:ln>
        </p:spPr>
      </p:cxnSp>
      <p:cxnSp>
        <p:nvCxnSpPr>
          <p:cNvPr id="157702" name="AutoShape 21"/>
          <p:cNvCxnSpPr>
            <a:cxnSpLocks noChangeShapeType="1"/>
          </p:cNvCxnSpPr>
          <p:nvPr/>
        </p:nvCxnSpPr>
        <p:spPr bwMode="auto">
          <a:xfrm flipH="1">
            <a:off x="6300788" y="5147349"/>
            <a:ext cx="1025525" cy="842962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 type="triangle" w="med" len="med"/>
          </a:ln>
        </p:spPr>
      </p:cxnSp>
      <p:cxnSp>
        <p:nvCxnSpPr>
          <p:cNvPr id="157703" name="AutoShape 22"/>
          <p:cNvCxnSpPr>
            <a:cxnSpLocks noChangeShapeType="1"/>
          </p:cNvCxnSpPr>
          <p:nvPr/>
        </p:nvCxnSpPr>
        <p:spPr bwMode="auto">
          <a:xfrm flipH="1">
            <a:off x="6311900" y="5979199"/>
            <a:ext cx="938213" cy="17462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 type="triangle" w="med" len="med"/>
            <a:tailEnd/>
          </a:ln>
        </p:spPr>
      </p:cxnSp>
      <p:cxnSp>
        <p:nvCxnSpPr>
          <p:cNvPr id="157704" name="AutoShape 23"/>
          <p:cNvCxnSpPr>
            <a:cxnSpLocks noChangeShapeType="1"/>
          </p:cNvCxnSpPr>
          <p:nvPr/>
        </p:nvCxnSpPr>
        <p:spPr bwMode="auto">
          <a:xfrm flipH="1" flipV="1">
            <a:off x="6300788" y="5147349"/>
            <a:ext cx="1025525" cy="842962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 type="triangle" w="med" len="med"/>
            <a:tailEnd/>
          </a:ln>
        </p:spPr>
      </p:cxnSp>
      <p:cxnSp>
        <p:nvCxnSpPr>
          <p:cNvPr id="157705" name="AutoShape 24"/>
          <p:cNvCxnSpPr>
            <a:cxnSpLocks noChangeShapeType="1"/>
          </p:cNvCxnSpPr>
          <p:nvPr/>
        </p:nvCxnSpPr>
        <p:spPr bwMode="auto">
          <a:xfrm flipV="1">
            <a:off x="7319963" y="5160049"/>
            <a:ext cx="0" cy="815975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</p:spPr>
      </p:cxnSp>
      <p:sp>
        <p:nvSpPr>
          <p:cNvPr id="157706" name="Text Box 25"/>
          <p:cNvSpPr txBox="1">
            <a:spLocks noChangeArrowheads="1"/>
          </p:cNvSpPr>
          <p:nvPr/>
        </p:nvSpPr>
        <p:spPr bwMode="auto">
          <a:xfrm>
            <a:off x="6027738" y="4785399"/>
            <a:ext cx="273050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a</a:t>
            </a:r>
          </a:p>
        </p:txBody>
      </p:sp>
      <p:sp>
        <p:nvSpPr>
          <p:cNvPr id="157707" name="Text Box 26"/>
          <p:cNvSpPr txBox="1">
            <a:spLocks noChangeArrowheads="1"/>
          </p:cNvSpPr>
          <p:nvPr/>
        </p:nvSpPr>
        <p:spPr bwMode="auto">
          <a:xfrm>
            <a:off x="6019800" y="5747424"/>
            <a:ext cx="271463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b</a:t>
            </a:r>
          </a:p>
        </p:txBody>
      </p:sp>
      <p:sp>
        <p:nvSpPr>
          <p:cNvPr id="157708" name="Text Box 27"/>
          <p:cNvSpPr txBox="1">
            <a:spLocks noChangeArrowheads="1"/>
          </p:cNvSpPr>
          <p:nvPr/>
        </p:nvSpPr>
        <p:spPr bwMode="auto">
          <a:xfrm>
            <a:off x="7250113" y="5883949"/>
            <a:ext cx="269875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c</a:t>
            </a:r>
          </a:p>
        </p:txBody>
      </p:sp>
      <p:sp>
        <p:nvSpPr>
          <p:cNvPr id="157709" name="Text Box 28"/>
          <p:cNvSpPr txBox="1">
            <a:spLocks noChangeArrowheads="1"/>
          </p:cNvSpPr>
          <p:nvPr/>
        </p:nvSpPr>
        <p:spPr bwMode="auto">
          <a:xfrm>
            <a:off x="7299325" y="4853661"/>
            <a:ext cx="271463" cy="5191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d</a:t>
            </a:r>
          </a:p>
        </p:txBody>
      </p:sp>
      <p:sp>
        <p:nvSpPr>
          <p:cNvPr id="157710" name="Text Box 29"/>
          <p:cNvSpPr txBox="1">
            <a:spLocks noChangeArrowheads="1"/>
          </p:cNvSpPr>
          <p:nvPr/>
        </p:nvSpPr>
        <p:spPr bwMode="auto">
          <a:xfrm>
            <a:off x="8172450" y="5747424"/>
            <a:ext cx="271463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f</a:t>
            </a:r>
          </a:p>
        </p:txBody>
      </p:sp>
      <p:cxnSp>
        <p:nvCxnSpPr>
          <p:cNvPr id="157711" name="AutoShape 31"/>
          <p:cNvCxnSpPr>
            <a:cxnSpLocks noChangeShapeType="1"/>
          </p:cNvCxnSpPr>
          <p:nvPr/>
        </p:nvCxnSpPr>
        <p:spPr bwMode="auto">
          <a:xfrm flipH="1">
            <a:off x="7321550" y="5964911"/>
            <a:ext cx="939800" cy="17463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 type="triangle" w="med" len="med"/>
            <a:tailEnd/>
          </a:ln>
        </p:spPr>
      </p:cxnSp>
      <p:cxnSp>
        <p:nvCxnSpPr>
          <p:cNvPr id="157712" name="AutoShape 48"/>
          <p:cNvCxnSpPr>
            <a:cxnSpLocks noChangeShapeType="1"/>
          </p:cNvCxnSpPr>
          <p:nvPr/>
        </p:nvCxnSpPr>
        <p:spPr bwMode="auto">
          <a:xfrm>
            <a:off x="993775" y="5325149"/>
            <a:ext cx="0" cy="814387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</p:spPr>
      </p:cxnSp>
      <p:cxnSp>
        <p:nvCxnSpPr>
          <p:cNvPr id="157713" name="AutoShape 49"/>
          <p:cNvCxnSpPr>
            <a:cxnSpLocks noChangeShapeType="1"/>
          </p:cNvCxnSpPr>
          <p:nvPr/>
        </p:nvCxnSpPr>
        <p:spPr bwMode="auto">
          <a:xfrm flipH="1">
            <a:off x="1008063" y="5294986"/>
            <a:ext cx="1047750" cy="0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</p:spPr>
      </p:cxnSp>
      <p:cxnSp>
        <p:nvCxnSpPr>
          <p:cNvPr id="157714" name="AutoShape 50"/>
          <p:cNvCxnSpPr>
            <a:cxnSpLocks noChangeShapeType="1"/>
          </p:cNvCxnSpPr>
          <p:nvPr/>
        </p:nvCxnSpPr>
        <p:spPr bwMode="auto">
          <a:xfrm flipH="1">
            <a:off x="998538" y="5312449"/>
            <a:ext cx="1071562" cy="839787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</p:spPr>
      </p:cxnSp>
      <p:cxnSp>
        <p:nvCxnSpPr>
          <p:cNvPr id="157715" name="AutoShape 51"/>
          <p:cNvCxnSpPr>
            <a:cxnSpLocks noChangeShapeType="1"/>
            <a:endCxn id="157719" idx="3"/>
          </p:cNvCxnSpPr>
          <p:nvPr/>
        </p:nvCxnSpPr>
        <p:spPr bwMode="auto">
          <a:xfrm flipH="1">
            <a:off x="989013" y="6158586"/>
            <a:ext cx="1084262" cy="12700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</p:spPr>
      </p:cxnSp>
      <p:cxnSp>
        <p:nvCxnSpPr>
          <p:cNvPr id="157716" name="AutoShape 52"/>
          <p:cNvCxnSpPr>
            <a:cxnSpLocks noChangeShapeType="1"/>
          </p:cNvCxnSpPr>
          <p:nvPr/>
        </p:nvCxnSpPr>
        <p:spPr bwMode="auto">
          <a:xfrm flipH="1" flipV="1">
            <a:off x="998538" y="5312449"/>
            <a:ext cx="1071562" cy="839787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</p:spPr>
      </p:cxnSp>
      <p:cxnSp>
        <p:nvCxnSpPr>
          <p:cNvPr id="157717" name="AutoShape 53"/>
          <p:cNvCxnSpPr>
            <a:cxnSpLocks noChangeShapeType="1"/>
          </p:cNvCxnSpPr>
          <p:nvPr/>
        </p:nvCxnSpPr>
        <p:spPr bwMode="auto">
          <a:xfrm flipV="1">
            <a:off x="2063750" y="5325149"/>
            <a:ext cx="0" cy="814387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</p:spPr>
      </p:cxnSp>
      <p:sp>
        <p:nvSpPr>
          <p:cNvPr id="157718" name="Text Box 54"/>
          <p:cNvSpPr txBox="1">
            <a:spLocks noChangeArrowheads="1"/>
          </p:cNvSpPr>
          <p:nvPr/>
        </p:nvSpPr>
        <p:spPr bwMode="auto">
          <a:xfrm>
            <a:off x="715963" y="4952086"/>
            <a:ext cx="282575" cy="5191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a</a:t>
            </a:r>
          </a:p>
        </p:txBody>
      </p:sp>
      <p:sp>
        <p:nvSpPr>
          <p:cNvPr id="157719" name="Text Box 55"/>
          <p:cNvSpPr txBox="1">
            <a:spLocks noChangeArrowheads="1"/>
          </p:cNvSpPr>
          <p:nvPr/>
        </p:nvSpPr>
        <p:spPr bwMode="auto">
          <a:xfrm>
            <a:off x="706438" y="5910936"/>
            <a:ext cx="282575" cy="5191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b</a:t>
            </a:r>
          </a:p>
        </p:txBody>
      </p:sp>
      <p:sp>
        <p:nvSpPr>
          <p:cNvPr id="157720" name="Text Box 56"/>
          <p:cNvSpPr txBox="1">
            <a:spLocks noChangeArrowheads="1"/>
          </p:cNvSpPr>
          <p:nvPr/>
        </p:nvSpPr>
        <p:spPr bwMode="auto">
          <a:xfrm>
            <a:off x="1989138" y="6047461"/>
            <a:ext cx="282575" cy="5191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c</a:t>
            </a:r>
          </a:p>
        </p:txBody>
      </p:sp>
      <p:sp>
        <p:nvSpPr>
          <p:cNvPr id="157721" name="Text Box 57"/>
          <p:cNvSpPr txBox="1">
            <a:spLocks noChangeArrowheads="1"/>
          </p:cNvSpPr>
          <p:nvPr/>
        </p:nvSpPr>
        <p:spPr bwMode="auto">
          <a:xfrm>
            <a:off x="2033588" y="5033049"/>
            <a:ext cx="282575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d</a:t>
            </a:r>
          </a:p>
        </p:txBody>
      </p:sp>
      <p:sp>
        <p:nvSpPr>
          <p:cNvPr id="157722" name="Text Box 58"/>
          <p:cNvSpPr txBox="1">
            <a:spLocks noChangeArrowheads="1"/>
          </p:cNvSpPr>
          <p:nvPr/>
        </p:nvSpPr>
        <p:spPr bwMode="auto">
          <a:xfrm>
            <a:off x="2952750" y="5910936"/>
            <a:ext cx="282575" cy="5175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f</a:t>
            </a:r>
          </a:p>
        </p:txBody>
      </p:sp>
      <p:cxnSp>
        <p:nvCxnSpPr>
          <p:cNvPr id="157723" name="AutoShape 60"/>
          <p:cNvCxnSpPr>
            <a:cxnSpLocks noChangeShapeType="1"/>
          </p:cNvCxnSpPr>
          <p:nvPr/>
        </p:nvCxnSpPr>
        <p:spPr bwMode="auto">
          <a:xfrm flipH="1">
            <a:off x="2065338" y="6128424"/>
            <a:ext cx="979487" cy="17462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</p:spPr>
      </p:cxnSp>
      <p:cxnSp>
        <p:nvCxnSpPr>
          <p:cNvPr id="157724" name="AutoShape 63"/>
          <p:cNvCxnSpPr>
            <a:cxnSpLocks noChangeShapeType="1"/>
          </p:cNvCxnSpPr>
          <p:nvPr/>
        </p:nvCxnSpPr>
        <p:spPr bwMode="auto">
          <a:xfrm>
            <a:off x="3535363" y="5267999"/>
            <a:ext cx="0" cy="855662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 type="triangle" w="med" len="med"/>
          </a:ln>
        </p:spPr>
      </p:cxnSp>
      <p:cxnSp>
        <p:nvCxnSpPr>
          <p:cNvPr id="157725" name="AutoShape 64"/>
          <p:cNvCxnSpPr>
            <a:cxnSpLocks noChangeShapeType="1"/>
          </p:cNvCxnSpPr>
          <p:nvPr/>
        </p:nvCxnSpPr>
        <p:spPr bwMode="auto">
          <a:xfrm flipH="1">
            <a:off x="3549650" y="5236249"/>
            <a:ext cx="1090613" cy="0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 type="triangle" w="med" len="med"/>
          </a:ln>
        </p:spPr>
      </p:cxnSp>
      <p:cxnSp>
        <p:nvCxnSpPr>
          <p:cNvPr id="157726" name="AutoShape 65"/>
          <p:cNvCxnSpPr>
            <a:cxnSpLocks noChangeShapeType="1"/>
          </p:cNvCxnSpPr>
          <p:nvPr/>
        </p:nvCxnSpPr>
        <p:spPr bwMode="auto">
          <a:xfrm flipH="1">
            <a:off x="3540125" y="5253711"/>
            <a:ext cx="1116013" cy="884238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 type="triangle" w="med" len="med"/>
          </a:ln>
        </p:spPr>
      </p:cxnSp>
      <p:cxnSp>
        <p:nvCxnSpPr>
          <p:cNvPr id="157727" name="AutoShape 66"/>
          <p:cNvCxnSpPr>
            <a:cxnSpLocks noChangeShapeType="1"/>
          </p:cNvCxnSpPr>
          <p:nvPr/>
        </p:nvCxnSpPr>
        <p:spPr bwMode="auto">
          <a:xfrm flipH="1">
            <a:off x="3552825" y="6126836"/>
            <a:ext cx="1020763" cy="17463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 type="triangle" w="med" len="med"/>
            <a:tailEnd/>
          </a:ln>
        </p:spPr>
      </p:cxnSp>
      <p:cxnSp>
        <p:nvCxnSpPr>
          <p:cNvPr id="157728" name="AutoShape 67"/>
          <p:cNvCxnSpPr>
            <a:cxnSpLocks noChangeShapeType="1"/>
          </p:cNvCxnSpPr>
          <p:nvPr/>
        </p:nvCxnSpPr>
        <p:spPr bwMode="auto">
          <a:xfrm flipH="1" flipV="1">
            <a:off x="3540125" y="5253711"/>
            <a:ext cx="1116013" cy="884238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 type="triangle" w="med" len="med"/>
            <a:tailEnd/>
          </a:ln>
        </p:spPr>
      </p:cxnSp>
      <p:cxnSp>
        <p:nvCxnSpPr>
          <p:cNvPr id="157729" name="AutoShape 68"/>
          <p:cNvCxnSpPr>
            <a:cxnSpLocks noChangeShapeType="1"/>
          </p:cNvCxnSpPr>
          <p:nvPr/>
        </p:nvCxnSpPr>
        <p:spPr bwMode="auto">
          <a:xfrm flipV="1">
            <a:off x="4649788" y="5267999"/>
            <a:ext cx="0" cy="855662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 type="triangle" w="med" len="med"/>
          </a:ln>
        </p:spPr>
      </p:cxnSp>
      <p:sp>
        <p:nvSpPr>
          <p:cNvPr id="157730" name="Text Box 69"/>
          <p:cNvSpPr txBox="1">
            <a:spLocks noChangeArrowheads="1"/>
          </p:cNvSpPr>
          <p:nvPr/>
        </p:nvSpPr>
        <p:spPr bwMode="auto">
          <a:xfrm>
            <a:off x="3244850" y="4874299"/>
            <a:ext cx="295275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a</a:t>
            </a:r>
          </a:p>
        </p:txBody>
      </p:sp>
      <p:sp>
        <p:nvSpPr>
          <p:cNvPr id="157731" name="Text Box 70"/>
          <p:cNvSpPr txBox="1">
            <a:spLocks noChangeArrowheads="1"/>
          </p:cNvSpPr>
          <p:nvPr/>
        </p:nvSpPr>
        <p:spPr bwMode="auto">
          <a:xfrm>
            <a:off x="3235325" y="5883949"/>
            <a:ext cx="295275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b</a:t>
            </a:r>
          </a:p>
        </p:txBody>
      </p:sp>
      <p:sp>
        <p:nvSpPr>
          <p:cNvPr id="157732" name="Text Box 71"/>
          <p:cNvSpPr txBox="1">
            <a:spLocks noChangeArrowheads="1"/>
          </p:cNvSpPr>
          <p:nvPr/>
        </p:nvSpPr>
        <p:spPr bwMode="auto">
          <a:xfrm>
            <a:off x="4572000" y="6026824"/>
            <a:ext cx="295275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c</a:t>
            </a:r>
          </a:p>
        </p:txBody>
      </p:sp>
      <p:sp>
        <p:nvSpPr>
          <p:cNvPr id="157733" name="Text Box 72"/>
          <p:cNvSpPr txBox="1">
            <a:spLocks noChangeArrowheads="1"/>
          </p:cNvSpPr>
          <p:nvPr/>
        </p:nvSpPr>
        <p:spPr bwMode="auto">
          <a:xfrm>
            <a:off x="4645025" y="4942561"/>
            <a:ext cx="293688" cy="5191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d</a:t>
            </a:r>
          </a:p>
        </p:txBody>
      </p:sp>
      <p:sp>
        <p:nvSpPr>
          <p:cNvPr id="157734" name="Text Box 73"/>
          <p:cNvSpPr txBox="1">
            <a:spLocks noChangeArrowheads="1"/>
          </p:cNvSpPr>
          <p:nvPr/>
        </p:nvSpPr>
        <p:spPr bwMode="auto">
          <a:xfrm>
            <a:off x="5575300" y="5883949"/>
            <a:ext cx="295275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f</a:t>
            </a:r>
          </a:p>
        </p:txBody>
      </p:sp>
      <p:cxnSp>
        <p:nvCxnSpPr>
          <p:cNvPr id="157735" name="AutoShape 75"/>
          <p:cNvCxnSpPr>
            <a:cxnSpLocks noChangeShapeType="1"/>
          </p:cNvCxnSpPr>
          <p:nvPr/>
        </p:nvCxnSpPr>
        <p:spPr bwMode="auto">
          <a:xfrm flipH="1">
            <a:off x="4651375" y="6112549"/>
            <a:ext cx="1020763" cy="17462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 type="triangle" w="med" len="med"/>
            <a:tailEnd/>
          </a:ln>
        </p:spPr>
      </p:cxnSp>
      <p:sp>
        <p:nvSpPr>
          <p:cNvPr id="487501" name="Text Box 77"/>
          <p:cNvSpPr txBox="1">
            <a:spLocks noChangeArrowheads="1"/>
          </p:cNvSpPr>
          <p:nvPr/>
        </p:nvSpPr>
        <p:spPr bwMode="auto">
          <a:xfrm>
            <a:off x="998538" y="4628236"/>
            <a:ext cx="11699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9900FF"/>
                </a:solidFill>
                <a:latin typeface="Arial" pitchFamily="34" charset="0"/>
                <a:ea typeface="宋体" pitchFamily="2" charset="-122"/>
              </a:rPr>
              <a:t>无向图</a:t>
            </a:r>
          </a:p>
        </p:txBody>
      </p:sp>
      <p:sp>
        <p:nvSpPr>
          <p:cNvPr id="487502" name="Text Box 78"/>
          <p:cNvSpPr txBox="1">
            <a:spLocks noChangeArrowheads="1"/>
          </p:cNvSpPr>
          <p:nvPr/>
        </p:nvSpPr>
        <p:spPr bwMode="auto">
          <a:xfrm>
            <a:off x="3475038" y="4628236"/>
            <a:ext cx="11699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9900FF"/>
                </a:solidFill>
                <a:latin typeface="Arial" pitchFamily="34" charset="0"/>
                <a:ea typeface="宋体" pitchFamily="2" charset="-122"/>
              </a:rPr>
              <a:t>有向图</a:t>
            </a:r>
          </a:p>
        </p:txBody>
      </p:sp>
      <p:sp>
        <p:nvSpPr>
          <p:cNvPr id="487503" name="Text Box 79"/>
          <p:cNvSpPr txBox="1">
            <a:spLocks noChangeArrowheads="1"/>
          </p:cNvSpPr>
          <p:nvPr/>
        </p:nvSpPr>
        <p:spPr bwMode="auto">
          <a:xfrm>
            <a:off x="6264275" y="4628236"/>
            <a:ext cx="1169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9900FF"/>
                </a:solidFill>
                <a:latin typeface="Arial" pitchFamily="34" charset="0"/>
                <a:ea typeface="宋体" pitchFamily="2" charset="-122"/>
              </a:rPr>
              <a:t>混合图</a:t>
            </a:r>
          </a:p>
        </p:txBody>
      </p:sp>
      <p:sp>
        <p:nvSpPr>
          <p:cNvPr id="44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图的定义</a:t>
            </a:r>
          </a:p>
        </p:txBody>
      </p:sp>
      <p:sp>
        <p:nvSpPr>
          <p:cNvPr id="45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  <a:pPr/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126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7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87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87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87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87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501" grpId="0"/>
      <p:bldP spid="487502" grpId="0"/>
      <p:bldP spid="48750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2163" y="1763713"/>
            <a:ext cx="7847012" cy="46482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设无向图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V,E),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,v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端点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关联</a:t>
            </a:r>
            <a:endParaRPr lang="zh-CN" altLang="en-US" sz="2400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环：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孤立点：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无任何边关联的顶点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关联次数：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若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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关联次数为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algn="just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关联次数为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algn="just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不是边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的端点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则称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关联次数为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CN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723" name="Rectangle 4"/>
          <p:cNvSpPr>
            <a:spLocks noChangeArrowheads="1"/>
          </p:cNvSpPr>
          <p:nvPr/>
        </p:nvSpPr>
        <p:spPr bwMode="auto">
          <a:xfrm>
            <a:off x="566738" y="1268413"/>
            <a:ext cx="369093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  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顶点与边的关联</a:t>
            </a:r>
          </a:p>
        </p:txBody>
      </p:sp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图的定义</a:t>
            </a:r>
          </a:p>
        </p:txBody>
      </p: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6745288" y="2374673"/>
            <a:ext cx="2398712" cy="2432050"/>
            <a:chOff x="3580" y="2205"/>
            <a:chExt cx="1296" cy="1319"/>
          </a:xfrm>
        </p:grpSpPr>
        <p:pic>
          <p:nvPicPr>
            <p:cNvPr id="9" name="Picture 23" descr="14-1(1)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72" y="2301"/>
              <a:ext cx="881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24"/>
            <p:cNvSpPr txBox="1">
              <a:spLocks noChangeArrowheads="1"/>
            </p:cNvSpPr>
            <p:nvPr/>
          </p:nvSpPr>
          <p:spPr bwMode="auto">
            <a:xfrm>
              <a:off x="3580" y="220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1" name="Text Box 25"/>
            <p:cNvSpPr txBox="1">
              <a:spLocks noChangeArrowheads="1"/>
            </p:cNvSpPr>
            <p:nvPr/>
          </p:nvSpPr>
          <p:spPr bwMode="auto">
            <a:xfrm>
              <a:off x="415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12" name="Text Box 26"/>
            <p:cNvSpPr txBox="1">
              <a:spLocks noChangeArrowheads="1"/>
            </p:cNvSpPr>
            <p:nvPr/>
          </p:nvSpPr>
          <p:spPr bwMode="auto">
            <a:xfrm>
              <a:off x="3772" y="263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13" name="Text Box 27"/>
            <p:cNvSpPr txBox="1">
              <a:spLocks noChangeArrowheads="1"/>
            </p:cNvSpPr>
            <p:nvPr/>
          </p:nvSpPr>
          <p:spPr bwMode="auto">
            <a:xfrm>
              <a:off x="4060" y="278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  <p:sp>
          <p:nvSpPr>
            <p:cNvPr id="14" name="Text Box 28"/>
            <p:cNvSpPr txBox="1">
              <a:spLocks noChangeArrowheads="1"/>
            </p:cNvSpPr>
            <p:nvPr/>
          </p:nvSpPr>
          <p:spPr bwMode="auto">
            <a:xfrm>
              <a:off x="4348" y="2733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5" name="Text Box 29"/>
            <p:cNvSpPr txBox="1">
              <a:spLocks noChangeArrowheads="1"/>
            </p:cNvSpPr>
            <p:nvPr/>
          </p:nvSpPr>
          <p:spPr bwMode="auto">
            <a:xfrm>
              <a:off x="4636" y="2685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6</a:t>
              </a:r>
            </a:p>
          </p:txBody>
        </p:sp>
        <p:sp>
          <p:nvSpPr>
            <p:cNvPr id="16" name="Text Box 30"/>
            <p:cNvSpPr txBox="1">
              <a:spLocks noChangeArrowheads="1"/>
            </p:cNvSpPr>
            <p:nvPr/>
          </p:nvSpPr>
          <p:spPr bwMode="auto">
            <a:xfrm>
              <a:off x="3868" y="3069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7</a:t>
              </a:r>
            </a:p>
          </p:txBody>
        </p:sp>
        <p:sp>
          <p:nvSpPr>
            <p:cNvPr id="17" name="Text Box 31"/>
            <p:cNvSpPr txBox="1">
              <a:spLocks noChangeArrowheads="1"/>
            </p:cNvSpPr>
            <p:nvPr/>
          </p:nvSpPr>
          <p:spPr bwMode="auto">
            <a:xfrm>
              <a:off x="3724" y="292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8" name="Text Box 32"/>
            <p:cNvSpPr txBox="1">
              <a:spLocks noChangeArrowheads="1"/>
            </p:cNvSpPr>
            <p:nvPr/>
          </p:nvSpPr>
          <p:spPr bwMode="auto">
            <a:xfrm>
              <a:off x="3868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9" name="Text Box 33"/>
            <p:cNvSpPr txBox="1">
              <a:spLocks noChangeArrowheads="1"/>
            </p:cNvSpPr>
            <p:nvPr/>
          </p:nvSpPr>
          <p:spPr bwMode="auto">
            <a:xfrm>
              <a:off x="439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20" name="Text Box 34"/>
            <p:cNvSpPr txBox="1">
              <a:spLocks noChangeArrowheads="1"/>
            </p:cNvSpPr>
            <p:nvPr/>
          </p:nvSpPr>
          <p:spPr bwMode="auto">
            <a:xfrm>
              <a:off x="4492" y="302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21" name="Text Box 35"/>
            <p:cNvSpPr txBox="1">
              <a:spLocks noChangeArrowheads="1"/>
            </p:cNvSpPr>
            <p:nvPr/>
          </p:nvSpPr>
          <p:spPr bwMode="auto">
            <a:xfrm>
              <a:off x="4108" y="3309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</p:grpSp>
      <p:sp>
        <p:nvSpPr>
          <p:cNvPr id="22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  <a:pPr/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37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0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0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90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0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90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90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90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1" y="1763713"/>
            <a:ext cx="6000749" cy="468063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无向图：</a:t>
            </a:r>
          </a:p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顶点相邻：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两个顶点间有一条公共边</a:t>
            </a:r>
          </a:p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设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,v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V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,v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则称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,v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相邻</a:t>
            </a:r>
          </a:p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所有和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相邻的结点组成</a:t>
            </a:r>
            <a:r>
              <a:rPr lang="en-US" altLang="zh-CN" sz="2400" i="1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的邻点集</a:t>
            </a:r>
          </a:p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边相邻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两条边间有个公共端点    </a:t>
            </a:r>
          </a:p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若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有一个公共端点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则称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相邻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重边：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若一对结点之间有多条边，则称为重边</a:t>
            </a:r>
          </a:p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itchFamily="2" charset="2"/>
              <a:buNone/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CN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747" name="Rectangle 3"/>
          <p:cNvSpPr>
            <a:spLocks noChangeArrowheads="1"/>
          </p:cNvSpPr>
          <p:nvPr/>
        </p:nvSpPr>
        <p:spPr bwMode="auto">
          <a:xfrm>
            <a:off x="566738" y="1223963"/>
            <a:ext cx="19351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  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相邻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6745288" y="4188959"/>
            <a:ext cx="2398712" cy="2432050"/>
            <a:chOff x="3580" y="2205"/>
            <a:chExt cx="1296" cy="1319"/>
          </a:xfrm>
        </p:grpSpPr>
        <p:pic>
          <p:nvPicPr>
            <p:cNvPr id="159750" name="Picture 23" descr="14-1(1)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72" y="2301"/>
              <a:ext cx="881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9751" name="Text Box 24"/>
            <p:cNvSpPr txBox="1">
              <a:spLocks noChangeArrowheads="1"/>
            </p:cNvSpPr>
            <p:nvPr/>
          </p:nvSpPr>
          <p:spPr bwMode="auto">
            <a:xfrm>
              <a:off x="3580" y="220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59752" name="Text Box 25"/>
            <p:cNvSpPr txBox="1">
              <a:spLocks noChangeArrowheads="1"/>
            </p:cNvSpPr>
            <p:nvPr/>
          </p:nvSpPr>
          <p:spPr bwMode="auto">
            <a:xfrm>
              <a:off x="415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159753" name="Text Box 26"/>
            <p:cNvSpPr txBox="1">
              <a:spLocks noChangeArrowheads="1"/>
            </p:cNvSpPr>
            <p:nvPr/>
          </p:nvSpPr>
          <p:spPr bwMode="auto">
            <a:xfrm>
              <a:off x="3772" y="263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159754" name="Text Box 27"/>
            <p:cNvSpPr txBox="1">
              <a:spLocks noChangeArrowheads="1"/>
            </p:cNvSpPr>
            <p:nvPr/>
          </p:nvSpPr>
          <p:spPr bwMode="auto">
            <a:xfrm>
              <a:off x="4060" y="278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  <p:sp>
          <p:nvSpPr>
            <p:cNvPr id="159755" name="Text Box 28"/>
            <p:cNvSpPr txBox="1">
              <a:spLocks noChangeArrowheads="1"/>
            </p:cNvSpPr>
            <p:nvPr/>
          </p:nvSpPr>
          <p:spPr bwMode="auto">
            <a:xfrm>
              <a:off x="4348" y="2733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59756" name="Text Box 29"/>
            <p:cNvSpPr txBox="1">
              <a:spLocks noChangeArrowheads="1"/>
            </p:cNvSpPr>
            <p:nvPr/>
          </p:nvSpPr>
          <p:spPr bwMode="auto">
            <a:xfrm>
              <a:off x="4636" y="2685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6</a:t>
              </a:r>
            </a:p>
          </p:txBody>
        </p:sp>
        <p:sp>
          <p:nvSpPr>
            <p:cNvPr id="159757" name="Text Box 30"/>
            <p:cNvSpPr txBox="1">
              <a:spLocks noChangeArrowheads="1"/>
            </p:cNvSpPr>
            <p:nvPr/>
          </p:nvSpPr>
          <p:spPr bwMode="auto">
            <a:xfrm>
              <a:off x="3868" y="3069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7</a:t>
              </a:r>
            </a:p>
          </p:txBody>
        </p:sp>
        <p:sp>
          <p:nvSpPr>
            <p:cNvPr id="159758" name="Text Box 31"/>
            <p:cNvSpPr txBox="1">
              <a:spLocks noChangeArrowheads="1"/>
            </p:cNvSpPr>
            <p:nvPr/>
          </p:nvSpPr>
          <p:spPr bwMode="auto">
            <a:xfrm>
              <a:off x="3724" y="292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59759" name="Text Box 32"/>
            <p:cNvSpPr txBox="1">
              <a:spLocks noChangeArrowheads="1"/>
            </p:cNvSpPr>
            <p:nvPr/>
          </p:nvSpPr>
          <p:spPr bwMode="auto">
            <a:xfrm>
              <a:off x="3868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59760" name="Text Box 33"/>
            <p:cNvSpPr txBox="1">
              <a:spLocks noChangeArrowheads="1"/>
            </p:cNvSpPr>
            <p:nvPr/>
          </p:nvSpPr>
          <p:spPr bwMode="auto">
            <a:xfrm>
              <a:off x="439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159761" name="Text Box 34"/>
            <p:cNvSpPr txBox="1">
              <a:spLocks noChangeArrowheads="1"/>
            </p:cNvSpPr>
            <p:nvPr/>
          </p:nvSpPr>
          <p:spPr bwMode="auto">
            <a:xfrm>
              <a:off x="4492" y="302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159762" name="Text Box 35"/>
            <p:cNvSpPr txBox="1">
              <a:spLocks noChangeArrowheads="1"/>
            </p:cNvSpPr>
            <p:nvPr/>
          </p:nvSpPr>
          <p:spPr bwMode="auto">
            <a:xfrm>
              <a:off x="4108" y="3309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</p:grpSp>
      <p:sp>
        <p:nvSpPr>
          <p:cNvPr id="20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图的定义</a:t>
            </a:r>
          </a:p>
        </p:txBody>
      </p:sp>
      <p:sp>
        <p:nvSpPr>
          <p:cNvPr id="22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610953" y="6439250"/>
            <a:ext cx="456847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  <a:pPr/>
              <a:t>74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53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7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7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7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1763713"/>
            <a:ext cx="5940425" cy="4140200"/>
          </a:xfrm>
        </p:spPr>
        <p:txBody>
          <a:bodyPr/>
          <a:lstStyle/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有向图：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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,v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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是有向图的一条边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</a:p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始点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终点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邻接到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邻接于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v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直接前驱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始点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直接后继、终点</a:t>
            </a:r>
          </a:p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是有向图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的一个结点，则所有与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相邻的直接后继点集称为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直接后继集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（外邻集），所有与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相邻的直接前趋点集称为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直接前趋集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（内邻集）</a:t>
            </a:r>
          </a:p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CN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771" name="Rectangle 3"/>
          <p:cNvSpPr>
            <a:spLocks noChangeArrowheads="1"/>
          </p:cNvSpPr>
          <p:nvPr/>
        </p:nvSpPr>
        <p:spPr bwMode="auto">
          <a:xfrm>
            <a:off x="566738" y="1223963"/>
            <a:ext cx="19351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  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相邻</a:t>
            </a:r>
          </a:p>
        </p:txBody>
      </p:sp>
      <p:pic>
        <p:nvPicPr>
          <p:cNvPr id="160773" name="Picture 5" descr="14-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25" y="1133475"/>
            <a:ext cx="247491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0774" name="Text Box 6"/>
          <p:cNvSpPr txBox="1">
            <a:spLocks noChangeArrowheads="1"/>
          </p:cNvSpPr>
          <p:nvPr/>
        </p:nvSpPr>
        <p:spPr bwMode="auto">
          <a:xfrm>
            <a:off x="6958013" y="1538288"/>
            <a:ext cx="269875" cy="27463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i="1" dirty="0">
                <a:solidFill>
                  <a:srgbClr val="E8DED8"/>
                </a:solidFill>
                <a:latin typeface="Arial" pitchFamily="34" charset="0"/>
                <a:ea typeface="宋体" pitchFamily="2" charset="-122"/>
              </a:rPr>
              <a:t>v</a:t>
            </a:r>
            <a:r>
              <a:rPr lang="en-US" altLang="zh-CN" sz="1800" i="1" baseline="-25000" dirty="0">
                <a:solidFill>
                  <a:srgbClr val="E8DED8"/>
                </a:solidFill>
                <a:latin typeface="Arial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160775" name="Text Box 7"/>
          <p:cNvSpPr txBox="1">
            <a:spLocks noChangeArrowheads="1"/>
          </p:cNvSpPr>
          <p:nvPr/>
        </p:nvSpPr>
        <p:spPr bwMode="auto">
          <a:xfrm>
            <a:off x="8532813" y="1538288"/>
            <a:ext cx="269875" cy="27463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i="1">
                <a:solidFill>
                  <a:srgbClr val="E8DED8"/>
                </a:solidFill>
                <a:latin typeface="Arial" pitchFamily="34" charset="0"/>
                <a:ea typeface="宋体" pitchFamily="2" charset="-122"/>
              </a:rPr>
              <a:t>v</a:t>
            </a:r>
            <a:r>
              <a:rPr lang="en-US" altLang="zh-CN" sz="1800" i="1" baseline="-25000">
                <a:solidFill>
                  <a:srgbClr val="E8DED8"/>
                </a:solidFill>
                <a:latin typeface="Arial" pitchFamily="34" charset="0"/>
                <a:ea typeface="宋体" pitchFamily="2" charset="-122"/>
              </a:rPr>
              <a:t>2</a:t>
            </a:r>
          </a:p>
        </p:txBody>
      </p:sp>
      <p:sp>
        <p:nvSpPr>
          <p:cNvPr id="160776" name="Text Box 8"/>
          <p:cNvSpPr txBox="1">
            <a:spLocks noChangeArrowheads="1"/>
          </p:cNvSpPr>
          <p:nvPr/>
        </p:nvSpPr>
        <p:spPr bwMode="auto">
          <a:xfrm>
            <a:off x="8577263" y="3159125"/>
            <a:ext cx="269875" cy="2746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i="1" dirty="0">
                <a:solidFill>
                  <a:srgbClr val="E8DED8"/>
                </a:solidFill>
                <a:latin typeface="Arial" pitchFamily="34" charset="0"/>
                <a:ea typeface="宋体" pitchFamily="2" charset="-122"/>
              </a:rPr>
              <a:t>v</a:t>
            </a:r>
            <a:r>
              <a:rPr lang="en-US" altLang="zh-CN" sz="1800" i="1" baseline="-25000" dirty="0">
                <a:solidFill>
                  <a:srgbClr val="E8DED8"/>
                </a:solidFill>
                <a:latin typeface="Arial" pitchFamily="34" charset="0"/>
                <a:ea typeface="宋体" pitchFamily="2" charset="-122"/>
              </a:rPr>
              <a:t>3</a:t>
            </a:r>
          </a:p>
        </p:txBody>
      </p:sp>
      <p:sp>
        <p:nvSpPr>
          <p:cNvPr id="160777" name="Text Box 9"/>
          <p:cNvSpPr txBox="1">
            <a:spLocks noChangeArrowheads="1"/>
          </p:cNvSpPr>
          <p:nvPr/>
        </p:nvSpPr>
        <p:spPr bwMode="auto">
          <a:xfrm>
            <a:off x="6911975" y="3203575"/>
            <a:ext cx="269875" cy="2746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i="1">
                <a:solidFill>
                  <a:srgbClr val="E8DED8"/>
                </a:solidFill>
                <a:latin typeface="Arial" pitchFamily="34" charset="0"/>
                <a:ea typeface="宋体" pitchFamily="2" charset="-122"/>
              </a:rPr>
              <a:t>v</a:t>
            </a:r>
            <a:r>
              <a:rPr lang="en-US" altLang="zh-CN" sz="1800" i="1" baseline="-25000">
                <a:solidFill>
                  <a:srgbClr val="E8DED8"/>
                </a:solidFill>
                <a:latin typeface="Arial" pitchFamily="34" charset="0"/>
                <a:ea typeface="宋体" pitchFamily="2" charset="-122"/>
              </a:rPr>
              <a:t>4</a:t>
            </a:r>
          </a:p>
        </p:txBody>
      </p:sp>
      <p:sp>
        <p:nvSpPr>
          <p:cNvPr id="11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图的定义</a:t>
            </a:r>
          </a:p>
        </p:txBody>
      </p:sp>
      <p:sp>
        <p:nvSpPr>
          <p:cNvPr id="13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577263" y="6439250"/>
            <a:ext cx="490537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  <a:pPr/>
              <a:t>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775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4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24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27100" y="1854200"/>
            <a:ext cx="8081963" cy="4648200"/>
          </a:xfrm>
        </p:spPr>
        <p:txBody>
          <a:bodyPr/>
          <a:lstStyle/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>
                <a:solidFill>
                  <a:srgbClr val="9900FF"/>
                </a:solidFill>
              </a:rPr>
              <a:t>简单图：  </a:t>
            </a:r>
            <a:r>
              <a:rPr lang="zh-CN" altLang="en-US" sz="2400" dirty="0"/>
              <a:t>无重边、无自环的无向图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>
                <a:solidFill>
                  <a:srgbClr val="9900FF"/>
                </a:solidFill>
              </a:rPr>
              <a:t>多重图：  </a:t>
            </a:r>
            <a:r>
              <a:rPr lang="zh-CN" altLang="en-US" sz="2400" dirty="0"/>
              <a:t>含有重边但无自环的无向图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>
                <a:solidFill>
                  <a:srgbClr val="9900FF"/>
                </a:solidFill>
              </a:rPr>
              <a:t>伪图：    </a:t>
            </a:r>
            <a:r>
              <a:rPr lang="zh-CN" altLang="en-US" sz="2400" dirty="0"/>
              <a:t>含有重边和自环的无向图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endParaRPr lang="zh-CN" altLang="en-US" sz="2400" b="0" dirty="0"/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endParaRPr lang="zh-CN" altLang="en-US" sz="3500" b="0" dirty="0"/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CN" sz="3500" b="0" i="1" baseline="-25000" dirty="0"/>
          </a:p>
        </p:txBody>
      </p:sp>
      <p:sp>
        <p:nvSpPr>
          <p:cNvPr id="161795" name="Rectangle 3"/>
          <p:cNvSpPr>
            <a:spLocks noChangeArrowheads="1"/>
          </p:cNvSpPr>
          <p:nvPr/>
        </p:nvSpPr>
        <p:spPr bwMode="auto">
          <a:xfrm>
            <a:off x="566738" y="1223963"/>
            <a:ext cx="37353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  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无向图的类型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0225" y="3573463"/>
            <a:ext cx="2305050" cy="1984375"/>
            <a:chOff x="158" y="2568"/>
            <a:chExt cx="1865" cy="1536"/>
          </a:xfrm>
        </p:grpSpPr>
        <p:sp>
          <p:nvSpPr>
            <p:cNvPr id="161851" name="AutoShape 6"/>
            <p:cNvSpPr>
              <a:spLocks noChangeArrowheads="1"/>
            </p:cNvSpPr>
            <p:nvPr/>
          </p:nvSpPr>
          <p:spPr bwMode="auto">
            <a:xfrm>
              <a:off x="431" y="3657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52" name="AutoShape 7"/>
            <p:cNvSpPr>
              <a:spLocks noChangeArrowheads="1"/>
            </p:cNvSpPr>
            <p:nvPr/>
          </p:nvSpPr>
          <p:spPr bwMode="auto">
            <a:xfrm>
              <a:off x="431" y="3657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53" name="AutoShape 8"/>
            <p:cNvSpPr>
              <a:spLocks noChangeArrowheads="1"/>
            </p:cNvSpPr>
            <p:nvPr/>
          </p:nvSpPr>
          <p:spPr bwMode="auto">
            <a:xfrm>
              <a:off x="1202" y="374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61854" name="AutoShape 9"/>
            <p:cNvCxnSpPr>
              <a:cxnSpLocks noChangeShapeType="1"/>
              <a:stCxn id="161851" idx="7"/>
            </p:cNvCxnSpPr>
            <p:nvPr/>
          </p:nvCxnSpPr>
          <p:spPr bwMode="auto">
            <a:xfrm rot="-5400000">
              <a:off x="321" y="2970"/>
              <a:ext cx="893" cy="509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cxnSp>
          <p:nvCxnSpPr>
            <p:cNvPr id="161855" name="AutoShape 10"/>
            <p:cNvCxnSpPr>
              <a:cxnSpLocks noChangeShapeType="1"/>
              <a:stCxn id="161852" idx="6"/>
              <a:endCxn id="161853" idx="2"/>
            </p:cNvCxnSpPr>
            <p:nvPr/>
          </p:nvCxnSpPr>
          <p:spPr bwMode="auto">
            <a:xfrm>
              <a:off x="527" y="3705"/>
              <a:ext cx="675" cy="91"/>
            </a:xfrm>
            <a:prstGeom prst="straightConnector1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sp>
          <p:nvSpPr>
            <p:cNvPr id="522251" name="Text Box 11"/>
            <p:cNvSpPr txBox="1">
              <a:spLocks noChangeArrowheads="1"/>
            </p:cNvSpPr>
            <p:nvPr/>
          </p:nvSpPr>
          <p:spPr bwMode="auto">
            <a:xfrm>
              <a:off x="158" y="3566"/>
              <a:ext cx="240" cy="40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a</a:t>
              </a:r>
            </a:p>
          </p:txBody>
        </p:sp>
        <p:cxnSp>
          <p:nvCxnSpPr>
            <p:cNvPr id="161857" name="AutoShape 12"/>
            <p:cNvCxnSpPr>
              <a:cxnSpLocks noChangeShapeType="1"/>
              <a:stCxn id="161858" idx="6"/>
              <a:endCxn id="161853" idx="7"/>
            </p:cNvCxnSpPr>
            <p:nvPr/>
          </p:nvCxnSpPr>
          <p:spPr bwMode="auto">
            <a:xfrm>
              <a:off x="1026" y="2798"/>
              <a:ext cx="258" cy="964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sp>
          <p:nvSpPr>
            <p:cNvPr id="161858" name="AutoShape 13"/>
            <p:cNvSpPr>
              <a:spLocks noChangeArrowheads="1"/>
            </p:cNvSpPr>
            <p:nvPr/>
          </p:nvSpPr>
          <p:spPr bwMode="auto">
            <a:xfrm>
              <a:off x="930" y="2750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59" name="Line 14"/>
            <p:cNvSpPr>
              <a:spLocks noChangeShapeType="1"/>
            </p:cNvSpPr>
            <p:nvPr/>
          </p:nvSpPr>
          <p:spPr bwMode="auto">
            <a:xfrm flipV="1">
              <a:off x="1247" y="3385"/>
              <a:ext cx="726" cy="408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60" name="AutoShape 15"/>
            <p:cNvSpPr>
              <a:spLocks noChangeArrowheads="1"/>
            </p:cNvSpPr>
            <p:nvPr/>
          </p:nvSpPr>
          <p:spPr bwMode="auto">
            <a:xfrm>
              <a:off x="1927" y="3339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22256" name="Text Box 16"/>
            <p:cNvSpPr txBox="1">
              <a:spLocks noChangeArrowheads="1"/>
            </p:cNvSpPr>
            <p:nvPr/>
          </p:nvSpPr>
          <p:spPr bwMode="auto">
            <a:xfrm>
              <a:off x="1020" y="2568"/>
              <a:ext cx="240" cy="40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b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22257" name="Text Box 17"/>
            <p:cNvSpPr txBox="1">
              <a:spLocks noChangeArrowheads="1"/>
            </p:cNvSpPr>
            <p:nvPr/>
          </p:nvSpPr>
          <p:spPr bwMode="auto">
            <a:xfrm>
              <a:off x="1746" y="3114"/>
              <a:ext cx="240" cy="40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c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22258" name="Text Box 18"/>
            <p:cNvSpPr txBox="1">
              <a:spLocks noChangeArrowheads="1"/>
            </p:cNvSpPr>
            <p:nvPr/>
          </p:nvSpPr>
          <p:spPr bwMode="auto">
            <a:xfrm>
              <a:off x="1338" y="3702"/>
              <a:ext cx="240" cy="40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d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267075" y="3429000"/>
            <a:ext cx="2305050" cy="1984375"/>
            <a:chOff x="2336" y="2659"/>
            <a:chExt cx="1452" cy="1250"/>
          </a:xfrm>
        </p:grpSpPr>
        <p:sp>
          <p:nvSpPr>
            <p:cNvPr id="161836" name="AutoShape 20"/>
            <p:cNvSpPr>
              <a:spLocks noChangeArrowheads="1"/>
            </p:cNvSpPr>
            <p:nvPr/>
          </p:nvSpPr>
          <p:spPr bwMode="auto">
            <a:xfrm>
              <a:off x="2549" y="3545"/>
              <a:ext cx="74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37" name="AutoShape 21"/>
            <p:cNvSpPr>
              <a:spLocks noChangeArrowheads="1"/>
            </p:cNvSpPr>
            <p:nvPr/>
          </p:nvSpPr>
          <p:spPr bwMode="auto">
            <a:xfrm>
              <a:off x="2549" y="3545"/>
              <a:ext cx="74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38" name="AutoShape 22"/>
            <p:cNvSpPr>
              <a:spLocks noChangeArrowheads="1"/>
            </p:cNvSpPr>
            <p:nvPr/>
          </p:nvSpPr>
          <p:spPr bwMode="auto">
            <a:xfrm>
              <a:off x="3149" y="3619"/>
              <a:ext cx="75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61839" name="AutoShape 23"/>
            <p:cNvCxnSpPr>
              <a:cxnSpLocks noChangeShapeType="1"/>
              <a:stCxn id="161836" idx="7"/>
            </p:cNvCxnSpPr>
            <p:nvPr/>
          </p:nvCxnSpPr>
          <p:spPr bwMode="auto">
            <a:xfrm rot="-5400000">
              <a:off x="2447" y="2994"/>
              <a:ext cx="727" cy="397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cxnSp>
          <p:nvCxnSpPr>
            <p:cNvPr id="161840" name="AutoShape 24"/>
            <p:cNvCxnSpPr>
              <a:cxnSpLocks noChangeShapeType="1"/>
              <a:stCxn id="161837" idx="6"/>
              <a:endCxn id="161838" idx="2"/>
            </p:cNvCxnSpPr>
            <p:nvPr/>
          </p:nvCxnSpPr>
          <p:spPr bwMode="auto">
            <a:xfrm>
              <a:off x="2623" y="3584"/>
              <a:ext cx="526" cy="74"/>
            </a:xfrm>
            <a:prstGeom prst="straightConnector1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sp>
          <p:nvSpPr>
            <p:cNvPr id="522265" name="Text Box 25"/>
            <p:cNvSpPr txBox="1">
              <a:spLocks noChangeArrowheads="1"/>
            </p:cNvSpPr>
            <p:nvPr/>
          </p:nvSpPr>
          <p:spPr bwMode="auto">
            <a:xfrm>
              <a:off x="2336" y="3471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a</a:t>
              </a:r>
            </a:p>
          </p:txBody>
        </p:sp>
        <p:cxnSp>
          <p:nvCxnSpPr>
            <p:cNvPr id="161842" name="AutoShape 26"/>
            <p:cNvCxnSpPr>
              <a:cxnSpLocks noChangeShapeType="1"/>
              <a:stCxn id="161843" idx="6"/>
              <a:endCxn id="161838" idx="7"/>
            </p:cNvCxnSpPr>
            <p:nvPr/>
          </p:nvCxnSpPr>
          <p:spPr bwMode="auto">
            <a:xfrm>
              <a:off x="3012" y="2846"/>
              <a:ext cx="201" cy="785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sp>
          <p:nvSpPr>
            <p:cNvPr id="161843" name="AutoShape 27"/>
            <p:cNvSpPr>
              <a:spLocks noChangeArrowheads="1"/>
            </p:cNvSpPr>
            <p:nvPr/>
          </p:nvSpPr>
          <p:spPr bwMode="auto">
            <a:xfrm>
              <a:off x="2937" y="2807"/>
              <a:ext cx="75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44" name="Line 28"/>
            <p:cNvSpPr>
              <a:spLocks noChangeShapeType="1"/>
            </p:cNvSpPr>
            <p:nvPr/>
          </p:nvSpPr>
          <p:spPr bwMode="auto">
            <a:xfrm flipV="1">
              <a:off x="3184" y="3324"/>
              <a:ext cx="565" cy="332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45" name="AutoShape 29"/>
            <p:cNvSpPr>
              <a:spLocks noChangeArrowheads="1"/>
            </p:cNvSpPr>
            <p:nvPr/>
          </p:nvSpPr>
          <p:spPr bwMode="auto">
            <a:xfrm>
              <a:off x="3713" y="3286"/>
              <a:ext cx="75" cy="79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22270" name="Text Box 30"/>
            <p:cNvSpPr txBox="1">
              <a:spLocks noChangeArrowheads="1"/>
            </p:cNvSpPr>
            <p:nvPr/>
          </p:nvSpPr>
          <p:spPr bwMode="auto">
            <a:xfrm>
              <a:off x="3007" y="2659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b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22271" name="Text Box 31"/>
            <p:cNvSpPr txBox="1">
              <a:spLocks noChangeArrowheads="1"/>
            </p:cNvSpPr>
            <p:nvPr/>
          </p:nvSpPr>
          <p:spPr bwMode="auto">
            <a:xfrm>
              <a:off x="3572" y="3103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c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22272" name="Text Box 32"/>
            <p:cNvSpPr txBox="1">
              <a:spLocks noChangeArrowheads="1"/>
            </p:cNvSpPr>
            <p:nvPr/>
          </p:nvSpPr>
          <p:spPr bwMode="auto">
            <a:xfrm>
              <a:off x="3255" y="3582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d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61849" name="AutoShape 33"/>
            <p:cNvCxnSpPr>
              <a:cxnSpLocks noChangeShapeType="1"/>
              <a:stCxn id="161837" idx="6"/>
              <a:endCxn id="161843" idx="4"/>
            </p:cNvCxnSpPr>
            <p:nvPr/>
          </p:nvCxnSpPr>
          <p:spPr bwMode="auto">
            <a:xfrm flipV="1">
              <a:off x="2623" y="2885"/>
              <a:ext cx="352" cy="699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cxnSp>
          <p:nvCxnSpPr>
            <p:cNvPr id="161850" name="AutoShape 34"/>
            <p:cNvCxnSpPr>
              <a:cxnSpLocks noChangeShapeType="1"/>
              <a:stCxn id="161844" idx="0"/>
            </p:cNvCxnSpPr>
            <p:nvPr/>
          </p:nvCxnSpPr>
          <p:spPr bwMode="auto">
            <a:xfrm rot="5400000" flipH="1" flipV="1">
              <a:off x="3293" y="3230"/>
              <a:ext cx="329" cy="547"/>
            </a:xfrm>
            <a:prstGeom prst="curvedConnector4">
              <a:avLst>
                <a:gd name="adj1" fmla="val -1523"/>
                <a:gd name="adj2" fmla="val 117546"/>
              </a:avLst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6075363" y="3286125"/>
            <a:ext cx="2447925" cy="2127250"/>
            <a:chOff x="4014" y="2478"/>
            <a:chExt cx="1542" cy="1340"/>
          </a:xfrm>
        </p:grpSpPr>
        <p:grpSp>
          <p:nvGrpSpPr>
            <p:cNvPr id="5" name="Group 36"/>
            <p:cNvGrpSpPr>
              <a:grpSpLocks/>
            </p:cNvGrpSpPr>
            <p:nvPr/>
          </p:nvGrpSpPr>
          <p:grpSpPr bwMode="auto">
            <a:xfrm>
              <a:off x="4014" y="2568"/>
              <a:ext cx="1452" cy="1250"/>
              <a:chOff x="2336" y="2659"/>
              <a:chExt cx="1452" cy="1250"/>
            </a:xfrm>
          </p:grpSpPr>
          <p:sp>
            <p:nvSpPr>
              <p:cNvPr id="161821" name="AutoShape 37"/>
              <p:cNvSpPr>
                <a:spLocks noChangeArrowheads="1"/>
              </p:cNvSpPr>
              <p:nvPr/>
            </p:nvSpPr>
            <p:spPr bwMode="auto">
              <a:xfrm>
                <a:off x="2549" y="3545"/>
                <a:ext cx="74" cy="78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61822" name="AutoShape 38"/>
              <p:cNvSpPr>
                <a:spLocks noChangeArrowheads="1"/>
              </p:cNvSpPr>
              <p:nvPr/>
            </p:nvSpPr>
            <p:spPr bwMode="auto">
              <a:xfrm>
                <a:off x="2549" y="3545"/>
                <a:ext cx="74" cy="78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61823" name="AutoShape 39"/>
              <p:cNvSpPr>
                <a:spLocks noChangeArrowheads="1"/>
              </p:cNvSpPr>
              <p:nvPr/>
            </p:nvSpPr>
            <p:spPr bwMode="auto">
              <a:xfrm>
                <a:off x="3149" y="3619"/>
                <a:ext cx="75" cy="78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cxnSp>
            <p:nvCxnSpPr>
              <p:cNvPr id="161824" name="AutoShape 40"/>
              <p:cNvCxnSpPr>
                <a:cxnSpLocks noChangeShapeType="1"/>
                <a:stCxn id="161821" idx="7"/>
              </p:cNvCxnSpPr>
              <p:nvPr/>
            </p:nvCxnSpPr>
            <p:spPr bwMode="auto">
              <a:xfrm rot="-5400000">
                <a:off x="2447" y="2994"/>
                <a:ext cx="727" cy="397"/>
              </a:xfrm>
              <a:prstGeom prst="curvedConnector2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cxnSp>
            <p:nvCxnSpPr>
              <p:cNvPr id="161825" name="AutoShape 41"/>
              <p:cNvCxnSpPr>
                <a:cxnSpLocks noChangeShapeType="1"/>
                <a:stCxn id="161822" idx="6"/>
                <a:endCxn id="161823" idx="2"/>
              </p:cNvCxnSpPr>
              <p:nvPr/>
            </p:nvCxnSpPr>
            <p:spPr bwMode="auto">
              <a:xfrm>
                <a:off x="2623" y="3584"/>
                <a:ext cx="526" cy="74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sp>
            <p:nvSpPr>
              <p:cNvPr id="522282" name="Text Box 42"/>
              <p:cNvSpPr txBox="1">
                <a:spLocks noChangeArrowheads="1"/>
              </p:cNvSpPr>
              <p:nvPr/>
            </p:nvSpPr>
            <p:spPr bwMode="auto">
              <a:xfrm>
                <a:off x="2336" y="3471"/>
                <a:ext cx="187" cy="3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kumimoji="0" lang="en-US" sz="2800" b="0" i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  <a:ea typeface="宋体" pitchFamily="2" charset="-122"/>
                  </a:rPr>
                  <a:t>a</a:t>
                </a:r>
              </a:p>
            </p:txBody>
          </p:sp>
          <p:cxnSp>
            <p:nvCxnSpPr>
              <p:cNvPr id="161827" name="AutoShape 43"/>
              <p:cNvCxnSpPr>
                <a:cxnSpLocks noChangeShapeType="1"/>
                <a:stCxn id="161828" idx="6"/>
                <a:endCxn id="161823" idx="7"/>
              </p:cNvCxnSpPr>
              <p:nvPr/>
            </p:nvCxnSpPr>
            <p:spPr bwMode="auto">
              <a:xfrm>
                <a:off x="3012" y="2846"/>
                <a:ext cx="201" cy="785"/>
              </a:xfrm>
              <a:prstGeom prst="curvedConnector2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sp>
            <p:nvSpPr>
              <p:cNvPr id="161828" name="AutoShape 44"/>
              <p:cNvSpPr>
                <a:spLocks noChangeArrowheads="1"/>
              </p:cNvSpPr>
              <p:nvPr/>
            </p:nvSpPr>
            <p:spPr bwMode="auto">
              <a:xfrm>
                <a:off x="2937" y="2807"/>
                <a:ext cx="75" cy="78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61829" name="Line 45"/>
              <p:cNvSpPr>
                <a:spLocks noChangeShapeType="1"/>
              </p:cNvSpPr>
              <p:nvPr/>
            </p:nvSpPr>
            <p:spPr bwMode="auto">
              <a:xfrm flipV="1">
                <a:off x="3184" y="3324"/>
                <a:ext cx="565" cy="33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4D5B6B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61830" name="AutoShape 46"/>
              <p:cNvSpPr>
                <a:spLocks noChangeArrowheads="1"/>
              </p:cNvSpPr>
              <p:nvPr/>
            </p:nvSpPr>
            <p:spPr bwMode="auto">
              <a:xfrm>
                <a:off x="3713" y="3286"/>
                <a:ext cx="75" cy="79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522287" name="Text Box 47"/>
              <p:cNvSpPr txBox="1">
                <a:spLocks noChangeArrowheads="1"/>
              </p:cNvSpPr>
              <p:nvPr/>
            </p:nvSpPr>
            <p:spPr bwMode="auto">
              <a:xfrm>
                <a:off x="3007" y="2659"/>
                <a:ext cx="187" cy="3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kumimoji="0" lang="en-US" altLang="zh-CN" sz="2800" b="0" i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  <a:ea typeface="宋体" pitchFamily="2" charset="-122"/>
                  </a:rPr>
                  <a:t>b</a:t>
                </a:r>
                <a:endParaRPr kumimoji="0" lang="en-US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522288" name="Text Box 48"/>
              <p:cNvSpPr txBox="1">
                <a:spLocks noChangeArrowheads="1"/>
              </p:cNvSpPr>
              <p:nvPr/>
            </p:nvSpPr>
            <p:spPr bwMode="auto">
              <a:xfrm>
                <a:off x="3572" y="3103"/>
                <a:ext cx="187" cy="3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kumimoji="0" lang="en-US" altLang="zh-CN" sz="2800" b="0" i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  <a:ea typeface="宋体" pitchFamily="2" charset="-122"/>
                  </a:rPr>
                  <a:t>c</a:t>
                </a:r>
                <a:endParaRPr kumimoji="0" lang="en-US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522289" name="Text Box 49"/>
              <p:cNvSpPr txBox="1">
                <a:spLocks noChangeArrowheads="1"/>
              </p:cNvSpPr>
              <p:nvPr/>
            </p:nvSpPr>
            <p:spPr bwMode="auto">
              <a:xfrm>
                <a:off x="3255" y="3582"/>
                <a:ext cx="187" cy="3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kumimoji="0" lang="en-US" altLang="zh-CN" sz="2800" b="0" i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  <a:ea typeface="宋体" pitchFamily="2" charset="-122"/>
                  </a:rPr>
                  <a:t>d</a:t>
                </a:r>
                <a:endParaRPr kumimoji="0" lang="en-US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endParaRPr>
              </a:p>
            </p:txBody>
          </p:sp>
          <p:cxnSp>
            <p:nvCxnSpPr>
              <p:cNvPr id="161834" name="AutoShape 50"/>
              <p:cNvCxnSpPr>
                <a:cxnSpLocks noChangeShapeType="1"/>
                <a:stCxn id="161822" idx="6"/>
                <a:endCxn id="161828" idx="4"/>
              </p:cNvCxnSpPr>
              <p:nvPr/>
            </p:nvCxnSpPr>
            <p:spPr bwMode="auto">
              <a:xfrm flipV="1">
                <a:off x="2623" y="2885"/>
                <a:ext cx="352" cy="699"/>
              </a:xfrm>
              <a:prstGeom prst="curvedConnector2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cxnSp>
            <p:nvCxnSpPr>
              <p:cNvPr id="161835" name="AutoShape 51"/>
              <p:cNvCxnSpPr>
                <a:cxnSpLocks noChangeShapeType="1"/>
                <a:stCxn id="161829" idx="0"/>
              </p:cNvCxnSpPr>
              <p:nvPr/>
            </p:nvCxnSpPr>
            <p:spPr bwMode="auto">
              <a:xfrm rot="5400000" flipH="1" flipV="1">
                <a:off x="3293" y="3230"/>
                <a:ext cx="329" cy="547"/>
              </a:xfrm>
              <a:prstGeom prst="curvedConnector4">
                <a:avLst>
                  <a:gd name="adj1" fmla="val -1523"/>
                  <a:gd name="adj2" fmla="val 117546"/>
                </a:avLst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</p:grpSp>
        <p:sp>
          <p:nvSpPr>
            <p:cNvPr id="161804" name="AutoShape 52"/>
            <p:cNvSpPr>
              <a:spLocks noChangeArrowheads="1"/>
            </p:cNvSpPr>
            <p:nvPr/>
          </p:nvSpPr>
          <p:spPr bwMode="auto">
            <a:xfrm>
              <a:off x="4227" y="3454"/>
              <a:ext cx="74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05" name="AutoShape 53"/>
            <p:cNvSpPr>
              <a:spLocks noChangeArrowheads="1"/>
            </p:cNvSpPr>
            <p:nvPr/>
          </p:nvSpPr>
          <p:spPr bwMode="auto">
            <a:xfrm>
              <a:off x="4227" y="3454"/>
              <a:ext cx="74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06" name="AutoShape 54"/>
            <p:cNvSpPr>
              <a:spLocks noChangeArrowheads="1"/>
            </p:cNvSpPr>
            <p:nvPr/>
          </p:nvSpPr>
          <p:spPr bwMode="auto">
            <a:xfrm>
              <a:off x="4827" y="3528"/>
              <a:ext cx="75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61807" name="AutoShape 55"/>
            <p:cNvCxnSpPr>
              <a:cxnSpLocks noChangeShapeType="1"/>
              <a:stCxn id="161804" idx="7"/>
            </p:cNvCxnSpPr>
            <p:nvPr/>
          </p:nvCxnSpPr>
          <p:spPr bwMode="auto">
            <a:xfrm rot="-5400000">
              <a:off x="4125" y="2903"/>
              <a:ext cx="727" cy="397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cxnSp>
          <p:nvCxnSpPr>
            <p:cNvPr id="161808" name="AutoShape 56"/>
            <p:cNvCxnSpPr>
              <a:cxnSpLocks noChangeShapeType="1"/>
              <a:stCxn id="161805" idx="6"/>
              <a:endCxn id="161806" idx="2"/>
            </p:cNvCxnSpPr>
            <p:nvPr/>
          </p:nvCxnSpPr>
          <p:spPr bwMode="auto">
            <a:xfrm>
              <a:off x="4301" y="3493"/>
              <a:ext cx="526" cy="74"/>
            </a:xfrm>
            <a:prstGeom prst="straightConnector1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sp>
          <p:nvSpPr>
            <p:cNvPr id="522297" name="Text Box 57"/>
            <p:cNvSpPr txBox="1">
              <a:spLocks noChangeArrowheads="1"/>
            </p:cNvSpPr>
            <p:nvPr/>
          </p:nvSpPr>
          <p:spPr bwMode="auto">
            <a:xfrm>
              <a:off x="4014" y="3380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a</a:t>
              </a:r>
            </a:p>
          </p:txBody>
        </p:sp>
        <p:cxnSp>
          <p:nvCxnSpPr>
            <p:cNvPr id="161810" name="AutoShape 58"/>
            <p:cNvCxnSpPr>
              <a:cxnSpLocks noChangeShapeType="1"/>
              <a:stCxn id="161811" idx="6"/>
              <a:endCxn id="161806" idx="7"/>
            </p:cNvCxnSpPr>
            <p:nvPr/>
          </p:nvCxnSpPr>
          <p:spPr bwMode="auto">
            <a:xfrm>
              <a:off x="4690" y="2755"/>
              <a:ext cx="201" cy="785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sp>
          <p:nvSpPr>
            <p:cNvPr id="161811" name="AutoShape 59"/>
            <p:cNvSpPr>
              <a:spLocks noChangeArrowheads="1"/>
            </p:cNvSpPr>
            <p:nvPr/>
          </p:nvSpPr>
          <p:spPr bwMode="auto">
            <a:xfrm>
              <a:off x="4615" y="2716"/>
              <a:ext cx="75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12" name="Line 60"/>
            <p:cNvSpPr>
              <a:spLocks noChangeShapeType="1"/>
            </p:cNvSpPr>
            <p:nvPr/>
          </p:nvSpPr>
          <p:spPr bwMode="auto">
            <a:xfrm flipV="1">
              <a:off x="4862" y="3233"/>
              <a:ext cx="565" cy="332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13" name="AutoShape 61"/>
            <p:cNvSpPr>
              <a:spLocks noChangeArrowheads="1"/>
            </p:cNvSpPr>
            <p:nvPr/>
          </p:nvSpPr>
          <p:spPr bwMode="auto">
            <a:xfrm>
              <a:off x="5391" y="3195"/>
              <a:ext cx="75" cy="79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22302" name="Text Box 62"/>
            <p:cNvSpPr txBox="1">
              <a:spLocks noChangeArrowheads="1"/>
            </p:cNvSpPr>
            <p:nvPr/>
          </p:nvSpPr>
          <p:spPr bwMode="auto">
            <a:xfrm>
              <a:off x="4685" y="2568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b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22303" name="Text Box 63"/>
            <p:cNvSpPr txBox="1">
              <a:spLocks noChangeArrowheads="1"/>
            </p:cNvSpPr>
            <p:nvPr/>
          </p:nvSpPr>
          <p:spPr bwMode="auto">
            <a:xfrm>
              <a:off x="5250" y="3012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c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22304" name="Text Box 64"/>
            <p:cNvSpPr txBox="1">
              <a:spLocks noChangeArrowheads="1"/>
            </p:cNvSpPr>
            <p:nvPr/>
          </p:nvSpPr>
          <p:spPr bwMode="auto">
            <a:xfrm>
              <a:off x="4933" y="3491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d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61817" name="AutoShape 65"/>
            <p:cNvCxnSpPr>
              <a:cxnSpLocks noChangeShapeType="1"/>
              <a:stCxn id="161805" idx="6"/>
              <a:endCxn id="161811" idx="4"/>
            </p:cNvCxnSpPr>
            <p:nvPr/>
          </p:nvCxnSpPr>
          <p:spPr bwMode="auto">
            <a:xfrm flipV="1">
              <a:off x="4301" y="2794"/>
              <a:ext cx="352" cy="699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cxnSp>
          <p:nvCxnSpPr>
            <p:cNvPr id="161818" name="AutoShape 66"/>
            <p:cNvCxnSpPr>
              <a:cxnSpLocks noChangeShapeType="1"/>
              <a:stCxn id="161812" idx="0"/>
            </p:cNvCxnSpPr>
            <p:nvPr/>
          </p:nvCxnSpPr>
          <p:spPr bwMode="auto">
            <a:xfrm rot="5400000" flipH="1" flipV="1">
              <a:off x="4971" y="3139"/>
              <a:ext cx="329" cy="547"/>
            </a:xfrm>
            <a:prstGeom prst="curvedConnector4">
              <a:avLst>
                <a:gd name="adj1" fmla="val -1523"/>
                <a:gd name="adj2" fmla="val 117546"/>
              </a:avLst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sp>
          <p:nvSpPr>
            <p:cNvPr id="161819" name="Oval 67"/>
            <p:cNvSpPr>
              <a:spLocks noChangeArrowheads="1"/>
            </p:cNvSpPr>
            <p:nvPr/>
          </p:nvSpPr>
          <p:spPr bwMode="auto">
            <a:xfrm>
              <a:off x="4531" y="2478"/>
              <a:ext cx="227" cy="272"/>
            </a:xfrm>
            <a:prstGeom prst="ellips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20" name="Oval 68"/>
            <p:cNvSpPr>
              <a:spLocks noChangeArrowheads="1"/>
            </p:cNvSpPr>
            <p:nvPr/>
          </p:nvSpPr>
          <p:spPr bwMode="auto">
            <a:xfrm>
              <a:off x="5329" y="2931"/>
              <a:ext cx="227" cy="272"/>
            </a:xfrm>
            <a:prstGeom prst="ellips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522310" name="Rectangle 70"/>
          <p:cNvSpPr>
            <a:spLocks noChangeArrowheads="1"/>
          </p:cNvSpPr>
          <p:nvPr/>
        </p:nvSpPr>
        <p:spPr bwMode="auto">
          <a:xfrm>
            <a:off x="971550" y="5499100"/>
            <a:ext cx="1103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简单图</a:t>
            </a:r>
          </a:p>
        </p:txBody>
      </p:sp>
      <p:sp>
        <p:nvSpPr>
          <p:cNvPr id="522311" name="Rectangle 71"/>
          <p:cNvSpPr>
            <a:spLocks noChangeArrowheads="1"/>
          </p:cNvSpPr>
          <p:nvPr/>
        </p:nvSpPr>
        <p:spPr bwMode="auto">
          <a:xfrm>
            <a:off x="3941763" y="5499100"/>
            <a:ext cx="11033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多重图</a:t>
            </a:r>
          </a:p>
        </p:txBody>
      </p:sp>
      <p:sp>
        <p:nvSpPr>
          <p:cNvPr id="522312" name="Rectangle 72"/>
          <p:cNvSpPr>
            <a:spLocks noChangeArrowheads="1"/>
          </p:cNvSpPr>
          <p:nvPr/>
        </p:nvSpPr>
        <p:spPr bwMode="auto">
          <a:xfrm>
            <a:off x="6867525" y="5499100"/>
            <a:ext cx="796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伪图</a:t>
            </a:r>
          </a:p>
        </p:txBody>
      </p:sp>
      <p:sp>
        <p:nvSpPr>
          <p:cNvPr id="73" name="Rectangle 2"/>
          <p:cNvSpPr txBox="1">
            <a:spLocks noRot="1" noChangeArrowheads="1"/>
          </p:cNvSpPr>
          <p:nvPr/>
        </p:nvSpPr>
        <p:spPr>
          <a:xfrm>
            <a:off x="587828" y="239146"/>
            <a:ext cx="8229600" cy="719138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</a:rPr>
              <a:t>图的定义</a:t>
            </a:r>
          </a:p>
        </p:txBody>
      </p:sp>
    </p:spTree>
    <p:extLst>
      <p:ext uri="{BB962C8B-B14F-4D97-AF65-F5344CB8AC3E}">
        <p14:creationId xmlns:p14="http://schemas.microsoft.com/office/powerpoint/2010/main" val="77425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10" grpId="0"/>
      <p:bldP spid="522311" grpId="0"/>
      <p:bldP spid="5223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ChangeArrowheads="1"/>
          </p:cNvSpPr>
          <p:nvPr/>
        </p:nvSpPr>
        <p:spPr bwMode="auto">
          <a:xfrm>
            <a:off x="657225" y="1314450"/>
            <a:ext cx="23479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  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顶点的度数</a:t>
            </a:r>
          </a:p>
        </p:txBody>
      </p:sp>
      <p:sp>
        <p:nvSpPr>
          <p:cNvPr id="7034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27100" y="2006599"/>
            <a:ext cx="7772400" cy="3808413"/>
          </a:xfrm>
          <a:noFill/>
        </p:spPr>
        <p:txBody>
          <a:bodyPr/>
          <a:lstStyle/>
          <a:p>
            <a:pPr algn="just" eaLnBrk="1" hangingPunct="1">
              <a:buFont typeface="Wingdings" pitchFamily="2" charset="2"/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zh-CN" altLang="en-US" sz="2400" dirty="0">
                <a:solidFill>
                  <a:srgbClr val="99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无向图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v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度数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400" i="1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所关联的边数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如果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带有自环，则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自环对</a:t>
            </a:r>
            <a:r>
              <a:rPr lang="en-US" altLang="zh-CN" sz="2400" i="1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d(v)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的贡献为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just" eaLnBrk="1" hangingPunct="1">
              <a:buFont typeface="Wingdings" pitchFamily="2" charset="2"/>
              <a:buNone/>
            </a:pPr>
            <a:endParaRPr lang="en-US" altLang="zh-CN" sz="24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例如 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)=4,  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)=4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873574" y="3955672"/>
            <a:ext cx="2398713" cy="2432050"/>
            <a:chOff x="3580" y="2205"/>
            <a:chExt cx="1296" cy="1319"/>
          </a:xfrm>
        </p:grpSpPr>
        <p:pic>
          <p:nvPicPr>
            <p:cNvPr id="162822" name="Picture 7" descr="14-1(1)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72" y="2301"/>
              <a:ext cx="881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2823" name="Text Box 8"/>
            <p:cNvSpPr txBox="1">
              <a:spLocks noChangeArrowheads="1"/>
            </p:cNvSpPr>
            <p:nvPr/>
          </p:nvSpPr>
          <p:spPr bwMode="auto">
            <a:xfrm>
              <a:off x="3580" y="220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62824" name="Text Box 9"/>
            <p:cNvSpPr txBox="1">
              <a:spLocks noChangeArrowheads="1"/>
            </p:cNvSpPr>
            <p:nvPr/>
          </p:nvSpPr>
          <p:spPr bwMode="auto">
            <a:xfrm>
              <a:off x="415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162825" name="Text Box 10"/>
            <p:cNvSpPr txBox="1">
              <a:spLocks noChangeArrowheads="1"/>
            </p:cNvSpPr>
            <p:nvPr/>
          </p:nvSpPr>
          <p:spPr bwMode="auto">
            <a:xfrm>
              <a:off x="3772" y="263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162826" name="Text Box 11"/>
            <p:cNvSpPr txBox="1">
              <a:spLocks noChangeArrowheads="1"/>
            </p:cNvSpPr>
            <p:nvPr/>
          </p:nvSpPr>
          <p:spPr bwMode="auto">
            <a:xfrm>
              <a:off x="4060" y="278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  <p:sp>
          <p:nvSpPr>
            <p:cNvPr id="162827" name="Text Box 12"/>
            <p:cNvSpPr txBox="1">
              <a:spLocks noChangeArrowheads="1"/>
            </p:cNvSpPr>
            <p:nvPr/>
          </p:nvSpPr>
          <p:spPr bwMode="auto">
            <a:xfrm>
              <a:off x="4348" y="2733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62828" name="Text Box 13"/>
            <p:cNvSpPr txBox="1">
              <a:spLocks noChangeArrowheads="1"/>
            </p:cNvSpPr>
            <p:nvPr/>
          </p:nvSpPr>
          <p:spPr bwMode="auto">
            <a:xfrm>
              <a:off x="4636" y="2685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6</a:t>
              </a:r>
            </a:p>
          </p:txBody>
        </p:sp>
        <p:sp>
          <p:nvSpPr>
            <p:cNvPr id="162829" name="Text Box 14"/>
            <p:cNvSpPr txBox="1">
              <a:spLocks noChangeArrowheads="1"/>
            </p:cNvSpPr>
            <p:nvPr/>
          </p:nvSpPr>
          <p:spPr bwMode="auto">
            <a:xfrm>
              <a:off x="3868" y="3069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7</a:t>
              </a:r>
            </a:p>
          </p:txBody>
        </p:sp>
        <p:sp>
          <p:nvSpPr>
            <p:cNvPr id="162830" name="Text Box 15"/>
            <p:cNvSpPr txBox="1">
              <a:spLocks noChangeArrowheads="1"/>
            </p:cNvSpPr>
            <p:nvPr/>
          </p:nvSpPr>
          <p:spPr bwMode="auto">
            <a:xfrm>
              <a:off x="3724" y="292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62831" name="Text Box 16"/>
            <p:cNvSpPr txBox="1">
              <a:spLocks noChangeArrowheads="1"/>
            </p:cNvSpPr>
            <p:nvPr/>
          </p:nvSpPr>
          <p:spPr bwMode="auto">
            <a:xfrm>
              <a:off x="3868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62832" name="Text Box 17"/>
            <p:cNvSpPr txBox="1">
              <a:spLocks noChangeArrowheads="1"/>
            </p:cNvSpPr>
            <p:nvPr/>
          </p:nvSpPr>
          <p:spPr bwMode="auto">
            <a:xfrm>
              <a:off x="439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162833" name="Text Box 18"/>
            <p:cNvSpPr txBox="1">
              <a:spLocks noChangeArrowheads="1"/>
            </p:cNvSpPr>
            <p:nvPr/>
          </p:nvSpPr>
          <p:spPr bwMode="auto">
            <a:xfrm>
              <a:off x="4492" y="302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162834" name="Text Box 19"/>
            <p:cNvSpPr txBox="1">
              <a:spLocks noChangeArrowheads="1"/>
            </p:cNvSpPr>
            <p:nvPr/>
          </p:nvSpPr>
          <p:spPr bwMode="auto">
            <a:xfrm>
              <a:off x="4108" y="3309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</p:grpSp>
      <p:sp>
        <p:nvSpPr>
          <p:cNvPr id="21" name="灯片编号占位符 20"/>
          <p:cNvSpPr>
            <a:spLocks noGrp="1"/>
          </p:cNvSpPr>
          <p:nvPr>
            <p:ph type="sldNum" sz="quarter" idx="4294967295"/>
          </p:nvPr>
        </p:nvSpPr>
        <p:spPr>
          <a:xfrm>
            <a:off x="1" y="6492875"/>
            <a:ext cx="701570" cy="365125"/>
          </a:xfrm>
          <a:prstGeom prst="rect">
            <a:avLst/>
          </a:prstGeom>
        </p:spPr>
        <p:txBody>
          <a:bodyPr/>
          <a:lstStyle/>
          <a:p>
            <a:fld id="{5BE44E5F-2E60-4FC0-AC9C-9B4D140E3829}" type="slidenum">
              <a:rPr lang="zh-CN" altLang="en-US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77</a:t>
            </a:fld>
            <a:endParaRPr lang="zh-CN" altLang="en-US" dirty="0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0" name="Rectangle 2"/>
          <p:cNvSpPr txBox="1">
            <a:spLocks noRot="1" noChangeArrowheads="1"/>
          </p:cNvSpPr>
          <p:nvPr/>
        </p:nvSpPr>
        <p:spPr>
          <a:xfrm>
            <a:off x="616857" y="282689"/>
            <a:ext cx="8229600" cy="719138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</a:rPr>
              <a:t>图的定义</a:t>
            </a:r>
          </a:p>
        </p:txBody>
      </p:sp>
    </p:spTree>
    <p:extLst>
      <p:ext uri="{BB962C8B-B14F-4D97-AF65-F5344CB8AC3E}">
        <p14:creationId xmlns:p14="http://schemas.microsoft.com/office/powerpoint/2010/main" val="115209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0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3"/>
          <p:cNvSpPr>
            <a:spLocks noChangeArrowheads="1"/>
          </p:cNvSpPr>
          <p:nvPr/>
        </p:nvSpPr>
        <p:spPr bwMode="auto">
          <a:xfrm>
            <a:off x="657225" y="1314450"/>
            <a:ext cx="23479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  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顶点的度数</a:t>
            </a:r>
          </a:p>
        </p:txBody>
      </p:sp>
      <p:sp>
        <p:nvSpPr>
          <p:cNvPr id="6656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927100" y="1763713"/>
            <a:ext cx="7772400" cy="4410075"/>
          </a:xfrm>
          <a:noFill/>
        </p:spPr>
        <p:txBody>
          <a:bodyPr/>
          <a:lstStyle/>
          <a:p>
            <a:pPr algn="just" eaLnBrk="1" hangingPunct="1">
              <a:buFont typeface="Wingdings" pitchFamily="2" charset="2"/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=&lt;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有向图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出度</a:t>
            </a:r>
            <a:r>
              <a:rPr lang="en-US" altLang="zh-CN" sz="2400" i="1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baseline="300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作为边的始点次数之和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400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入度</a:t>
            </a:r>
            <a:r>
              <a:rPr lang="en-US" altLang="zh-CN" sz="2400" i="1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baseline="300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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作为边的终点次数之和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400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度数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400" i="1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作为边的端点次数之和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 eaLnBrk="1" hangingPunct="1">
              <a:spcBef>
                <a:spcPct val="80000"/>
              </a:spcBef>
              <a:buFont typeface="Wingdings" pitchFamily="2" charset="2"/>
              <a:buNone/>
            </a:pPr>
            <a:endParaRPr lang="en-US" altLang="zh-CN" sz="24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80000"/>
              </a:spcBef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例如 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baseline="30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)=4, 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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)=1, 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)=5,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d</a:t>
            </a:r>
            <a:r>
              <a:rPr lang="en-US" altLang="zh-CN" sz="2400" baseline="30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)=0, 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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)=3, 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)=3,</a:t>
            </a:r>
          </a:p>
        </p:txBody>
      </p:sp>
      <p:pic>
        <p:nvPicPr>
          <p:cNvPr id="163845" name="Picture 37" descr="14-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7831" y="3971244"/>
            <a:ext cx="2474912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7"/>
          <p:cNvSpPr>
            <a:spLocks noGrp="1"/>
          </p:cNvSpPr>
          <p:nvPr>
            <p:ph type="sldNum" sz="quarter" idx="4294967295"/>
          </p:nvPr>
        </p:nvSpPr>
        <p:spPr>
          <a:xfrm>
            <a:off x="1" y="6492875"/>
            <a:ext cx="701570" cy="365125"/>
          </a:xfrm>
          <a:prstGeom prst="rect">
            <a:avLst/>
          </a:prstGeom>
        </p:spPr>
        <p:txBody>
          <a:bodyPr/>
          <a:lstStyle/>
          <a:p>
            <a:fld id="{5BE44E5F-2E60-4FC0-AC9C-9B4D140E3829}" type="slidenum">
              <a:rPr lang="zh-CN" altLang="en-US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78</a:t>
            </a:fld>
            <a:endParaRPr lang="zh-CN" altLang="en-US" dirty="0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Rectangle 2"/>
          <p:cNvSpPr txBox="1">
            <a:spLocks noRot="1" noChangeArrowheads="1"/>
          </p:cNvSpPr>
          <p:nvPr/>
        </p:nvSpPr>
        <p:spPr>
          <a:xfrm>
            <a:off x="616857" y="282689"/>
            <a:ext cx="8229600" cy="719138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</a:rPr>
              <a:t>图的定义</a:t>
            </a:r>
          </a:p>
        </p:txBody>
      </p:sp>
    </p:spTree>
    <p:extLst>
      <p:ext uri="{BB962C8B-B14F-4D97-AF65-F5344CB8AC3E}">
        <p14:creationId xmlns:p14="http://schemas.microsoft.com/office/powerpoint/2010/main" val="199555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65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657225" y="1314450"/>
            <a:ext cx="53399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  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图的最大度</a:t>
            </a: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Δ(G)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与最小度</a:t>
            </a: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δ(G) </a:t>
            </a:r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27100" y="1943100"/>
            <a:ext cx="7772400" cy="4410075"/>
          </a:xfrm>
          <a:noFill/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为无向图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图的最大度</a:t>
            </a:r>
            <a:endParaRPr lang="zh-CN" altLang="en-US" sz="2400" i="1" dirty="0">
              <a:solidFill>
                <a:srgbClr val="99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Δ(G) 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max{d(v)|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v∈G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}</a:t>
            </a:r>
            <a:r>
              <a:rPr lang="en-US" altLang="zh-CN" sz="2400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图的最小度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δ(G) 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min{d(v)|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v∈G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}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   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just" eaLnBrk="1" hangingPunct="1">
              <a:lnSpc>
                <a:spcPct val="90000"/>
              </a:lnSpc>
              <a:spcBef>
                <a:spcPct val="80000"/>
              </a:spcBef>
              <a:buFont typeface="Wingdings" pitchFamily="2" charset="2"/>
              <a:buNone/>
            </a:pP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例如 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)=3, 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)=4, 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)=4,</a:t>
            </a:r>
          </a:p>
          <a:p>
            <a:pPr algn="just" eaLnBrk="1" hangingPunct="1">
              <a:lnSpc>
                <a:spcPct val="90000"/>
              </a:lnSpc>
              <a:spcBef>
                <a:spcPct val="80000"/>
              </a:spcBef>
              <a:buFont typeface="Wingdings" pitchFamily="2" charset="2"/>
              <a:buNone/>
            </a:pP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             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)=4, 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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)=1,</a:t>
            </a:r>
          </a:p>
          <a:p>
            <a:pPr algn="just" eaLnBrk="1" hangingPunct="1">
              <a:lnSpc>
                <a:spcPct val="90000"/>
              </a:lnSpc>
              <a:spcBef>
                <a:spcPct val="80000"/>
              </a:spcBef>
              <a:buFont typeface="Wingdings" pitchFamily="2" charset="2"/>
              <a:buNone/>
            </a:pPr>
            <a:endParaRPr lang="en-US" altLang="zh-CN" sz="24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80000"/>
              </a:spcBef>
              <a:buFont typeface="Wingdings" pitchFamily="2" charset="2"/>
              <a:buNone/>
            </a:pPr>
            <a:endParaRPr lang="en-US" altLang="zh-CN" sz="2400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011863" y="3519488"/>
            <a:ext cx="2398712" cy="2432050"/>
            <a:chOff x="3580" y="2205"/>
            <a:chExt cx="1296" cy="1319"/>
          </a:xfrm>
        </p:grpSpPr>
        <p:pic>
          <p:nvPicPr>
            <p:cNvPr id="164870" name="Picture 6" descr="14-1(1)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72" y="2301"/>
              <a:ext cx="881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4871" name="Text Box 7"/>
            <p:cNvSpPr txBox="1">
              <a:spLocks noChangeArrowheads="1"/>
            </p:cNvSpPr>
            <p:nvPr/>
          </p:nvSpPr>
          <p:spPr bwMode="auto">
            <a:xfrm>
              <a:off x="3580" y="220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64872" name="Text Box 8"/>
            <p:cNvSpPr txBox="1">
              <a:spLocks noChangeArrowheads="1"/>
            </p:cNvSpPr>
            <p:nvPr/>
          </p:nvSpPr>
          <p:spPr bwMode="auto">
            <a:xfrm>
              <a:off x="415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164873" name="Text Box 9"/>
            <p:cNvSpPr txBox="1">
              <a:spLocks noChangeArrowheads="1"/>
            </p:cNvSpPr>
            <p:nvPr/>
          </p:nvSpPr>
          <p:spPr bwMode="auto">
            <a:xfrm>
              <a:off x="3772" y="263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164874" name="Text Box 10"/>
            <p:cNvSpPr txBox="1">
              <a:spLocks noChangeArrowheads="1"/>
            </p:cNvSpPr>
            <p:nvPr/>
          </p:nvSpPr>
          <p:spPr bwMode="auto">
            <a:xfrm>
              <a:off x="4060" y="278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  <p:sp>
          <p:nvSpPr>
            <p:cNvPr id="164875" name="Text Box 11"/>
            <p:cNvSpPr txBox="1">
              <a:spLocks noChangeArrowheads="1"/>
            </p:cNvSpPr>
            <p:nvPr/>
          </p:nvSpPr>
          <p:spPr bwMode="auto">
            <a:xfrm>
              <a:off x="4348" y="2733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64876" name="Text Box 12"/>
            <p:cNvSpPr txBox="1">
              <a:spLocks noChangeArrowheads="1"/>
            </p:cNvSpPr>
            <p:nvPr/>
          </p:nvSpPr>
          <p:spPr bwMode="auto">
            <a:xfrm>
              <a:off x="4636" y="2685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6</a:t>
              </a:r>
            </a:p>
          </p:txBody>
        </p:sp>
        <p:sp>
          <p:nvSpPr>
            <p:cNvPr id="164877" name="Text Box 13"/>
            <p:cNvSpPr txBox="1">
              <a:spLocks noChangeArrowheads="1"/>
            </p:cNvSpPr>
            <p:nvPr/>
          </p:nvSpPr>
          <p:spPr bwMode="auto">
            <a:xfrm>
              <a:off x="3868" y="3069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7</a:t>
              </a:r>
            </a:p>
          </p:txBody>
        </p:sp>
        <p:sp>
          <p:nvSpPr>
            <p:cNvPr id="164878" name="Text Box 14"/>
            <p:cNvSpPr txBox="1">
              <a:spLocks noChangeArrowheads="1"/>
            </p:cNvSpPr>
            <p:nvPr/>
          </p:nvSpPr>
          <p:spPr bwMode="auto">
            <a:xfrm>
              <a:off x="3724" y="292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64879" name="Text Box 15"/>
            <p:cNvSpPr txBox="1">
              <a:spLocks noChangeArrowheads="1"/>
            </p:cNvSpPr>
            <p:nvPr/>
          </p:nvSpPr>
          <p:spPr bwMode="auto">
            <a:xfrm>
              <a:off x="3868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64880" name="Text Box 16"/>
            <p:cNvSpPr txBox="1">
              <a:spLocks noChangeArrowheads="1"/>
            </p:cNvSpPr>
            <p:nvPr/>
          </p:nvSpPr>
          <p:spPr bwMode="auto">
            <a:xfrm>
              <a:off x="439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164881" name="Text Box 17"/>
            <p:cNvSpPr txBox="1">
              <a:spLocks noChangeArrowheads="1"/>
            </p:cNvSpPr>
            <p:nvPr/>
          </p:nvSpPr>
          <p:spPr bwMode="auto">
            <a:xfrm>
              <a:off x="4492" y="302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164882" name="Text Box 18"/>
            <p:cNvSpPr txBox="1">
              <a:spLocks noChangeArrowheads="1"/>
            </p:cNvSpPr>
            <p:nvPr/>
          </p:nvSpPr>
          <p:spPr bwMode="auto">
            <a:xfrm>
              <a:off x="4108" y="3309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</p:grpSp>
      <p:sp>
        <p:nvSpPr>
          <p:cNvPr id="21" name="灯片编号占位符 20"/>
          <p:cNvSpPr>
            <a:spLocks noGrp="1"/>
          </p:cNvSpPr>
          <p:nvPr>
            <p:ph type="sldNum" sz="quarter" idx="4294967295"/>
          </p:nvPr>
        </p:nvSpPr>
        <p:spPr>
          <a:xfrm>
            <a:off x="1" y="6492875"/>
            <a:ext cx="701570" cy="365125"/>
          </a:xfrm>
          <a:prstGeom prst="rect">
            <a:avLst/>
          </a:prstGeom>
        </p:spPr>
        <p:txBody>
          <a:bodyPr/>
          <a:lstStyle/>
          <a:p>
            <a:fld id="{5BE44E5F-2E60-4FC0-AC9C-9B4D140E3829}" type="slidenum">
              <a:rPr lang="zh-CN" altLang="en-US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79</a:t>
            </a:fld>
            <a:endParaRPr lang="zh-CN" altLang="en-US" dirty="0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0" name="Rectangle 2"/>
          <p:cNvSpPr txBox="1">
            <a:spLocks noRot="1" noChangeArrowheads="1"/>
          </p:cNvSpPr>
          <p:nvPr/>
        </p:nvSpPr>
        <p:spPr>
          <a:xfrm>
            <a:off x="616857" y="282689"/>
            <a:ext cx="8229600" cy="719138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4000" dirty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n-ea"/>
                <a:cs typeface="+mj-cs"/>
              </a:rPr>
              <a:t>图的定义</a:t>
            </a:r>
          </a:p>
        </p:txBody>
      </p:sp>
    </p:spTree>
    <p:extLst>
      <p:ext uri="{BB962C8B-B14F-4D97-AF65-F5344CB8AC3E}">
        <p14:creationId xmlns:p14="http://schemas.microsoft.com/office/powerpoint/2010/main" val="128359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4"/>
          <p:cNvSpPr>
            <a:spLocks noChangeArrowheads="1"/>
          </p:cNvSpPr>
          <p:nvPr/>
        </p:nvSpPr>
        <p:spPr bwMode="auto">
          <a:xfrm>
            <a:off x="76201" y="1223755"/>
            <a:ext cx="9067800" cy="574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200" b="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第一周       概述、图的基本概念和在计算机中的应用、图的性质</a:t>
            </a:r>
            <a:r>
              <a:rPr kumimoji="0" lang="en-US" altLang="zh-CN" sz="2200" b="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200" b="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第二周       图的性质</a:t>
            </a:r>
            <a:r>
              <a:rPr kumimoji="0" lang="en-US" altLang="zh-CN" sz="2200" b="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、图的代数表示</a:t>
            </a:r>
          </a:p>
          <a:p>
            <a:pPr marL="714375" lvl="1" indent="-257175" defTabSz="1346200">
              <a:lnSpc>
                <a:spcPct val="120000"/>
              </a:lnSpc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第三周       道（回）路的基本概念、连通性、判别方法</a:t>
            </a:r>
            <a:endParaRPr kumimoji="0" lang="en-US" altLang="zh-CN" sz="2200" b="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14375" lvl="1" indent="-257175" defTabSz="1346200">
              <a:lnSpc>
                <a:spcPct val="120000"/>
              </a:lnSpc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第四周       图的遍历、欧拉回路的判定、哈密顿回路基本概念</a:t>
            </a:r>
          </a:p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第五周      哈密顿回路的判定与应用、</a:t>
            </a:r>
            <a:endParaRPr kumimoji="0" lang="en-US" altLang="zh-CN" sz="2200" b="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</a:pPr>
            <a:r>
              <a:rPr kumimoji="0" lang="en-US" altLang="zh-CN" sz="2200" b="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</a:t>
            </a: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道路与回路基本算法：旅行商问题精确解法</a:t>
            </a:r>
          </a:p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第六周       道路与回路基本算法：旅行商问题近似解法、最短路径</a:t>
            </a:r>
          </a:p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第七周       道路与回路基本算法：关键路径与中国邮路问题</a:t>
            </a:r>
          </a:p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第八周       支撑树的生成、关联、回路、割集矩阵</a:t>
            </a:r>
          </a:p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第九周       支撑树的计数、最短树</a:t>
            </a:r>
          </a:p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第十周       平面图的基本概念、极大平面图、对偶图</a:t>
            </a:r>
          </a:p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图的着色：点、边、面</a:t>
            </a:r>
          </a:p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第十一周    图的匹配：最大匹配、完全匹配、最佳匹配</a:t>
            </a:r>
            <a:endParaRPr kumimoji="0" lang="zh-CN" altLang="en-US" sz="5400" b="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网络流图的基本概念、</a:t>
            </a:r>
            <a:r>
              <a:rPr kumimoji="0" lang="en-US" altLang="zh-CN" sz="2200" b="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网络流算法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图论内容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062536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63713"/>
            <a:ext cx="8229600" cy="4321175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dirty="0">
                <a:latin typeface="Times New Roman" pitchFamily="18" charset="0"/>
              </a:rPr>
              <a:t>设无向图</a:t>
            </a:r>
            <a:r>
              <a:rPr lang="en-US" altLang="zh-CN" sz="2400" i="1" dirty="0">
                <a:latin typeface="Times New Roman" pitchFamily="18" charset="0"/>
              </a:rPr>
              <a:t>G</a:t>
            </a:r>
            <a:r>
              <a:rPr lang="zh-CN" altLang="en-US" sz="2400" dirty="0">
                <a:latin typeface="Times New Roman" pitchFamily="18" charset="0"/>
              </a:rPr>
              <a:t>的顶点集</a:t>
            </a:r>
            <a:r>
              <a:rPr lang="en-US" altLang="zh-CN" sz="2400" i="1" dirty="0">
                <a:latin typeface="Times New Roman" pitchFamily="18" charset="0"/>
              </a:rPr>
              <a:t>V</a:t>
            </a:r>
            <a:r>
              <a:rPr lang="en-US" altLang="zh-CN" sz="2400" dirty="0">
                <a:latin typeface="Times New Roman" pitchFamily="18" charset="0"/>
              </a:rPr>
              <a:t>={</a:t>
            </a:r>
            <a:r>
              <a:rPr lang="en-US" altLang="zh-CN" sz="2400" i="1" dirty="0">
                <a:latin typeface="Times New Roman" pitchFamily="18" charset="0"/>
              </a:rPr>
              <a:t>v</a:t>
            </a:r>
            <a:r>
              <a:rPr lang="en-US" altLang="zh-CN" sz="2400" baseline="-30000" dirty="0">
                <a:latin typeface="Times New Roman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</a:rPr>
              <a:t>, </a:t>
            </a:r>
            <a:r>
              <a:rPr lang="en-US" altLang="zh-CN" sz="2400" i="1" dirty="0">
                <a:latin typeface="Times New Roman" pitchFamily="18" charset="0"/>
              </a:rPr>
              <a:t>v</a:t>
            </a:r>
            <a:r>
              <a:rPr lang="en-US" altLang="zh-CN" sz="2400" baseline="-30000" dirty="0">
                <a:latin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</a:rPr>
              <a:t>, …, </a:t>
            </a:r>
            <a:r>
              <a:rPr lang="en-US" altLang="zh-CN" sz="2400" i="1" dirty="0" err="1">
                <a:latin typeface="Times New Roman" pitchFamily="18" charset="0"/>
              </a:rPr>
              <a:t>v</a:t>
            </a:r>
            <a:r>
              <a:rPr lang="en-US" altLang="zh-CN" sz="2400" i="1" baseline="-30000" dirty="0" err="1">
                <a:latin typeface="Times New Roman" pitchFamily="18" charset="0"/>
              </a:rPr>
              <a:t>n</a:t>
            </a:r>
            <a:r>
              <a:rPr lang="en-US" altLang="zh-CN" sz="2400" dirty="0">
                <a:latin typeface="Times New Roman" pitchFamily="18" charset="0"/>
              </a:rPr>
              <a:t>}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i="1" dirty="0">
                <a:solidFill>
                  <a:srgbClr val="FF0066"/>
                </a:solidFill>
                <a:latin typeface="Times New Roman" pitchFamily="18" charset="0"/>
              </a:rPr>
              <a:t>G</a:t>
            </a:r>
            <a:r>
              <a:rPr lang="zh-CN" altLang="en-US" sz="2400" dirty="0">
                <a:solidFill>
                  <a:srgbClr val="FF0066"/>
                </a:solidFill>
                <a:latin typeface="Times New Roman" pitchFamily="18" charset="0"/>
              </a:rPr>
              <a:t>的度数列</a:t>
            </a:r>
            <a:r>
              <a:rPr lang="en-US" altLang="zh-CN" sz="2400" dirty="0">
                <a:latin typeface="Times New Roman" pitchFamily="18" charset="0"/>
              </a:rPr>
              <a:t>: </a:t>
            </a:r>
            <a:r>
              <a:rPr lang="en-US" altLang="zh-CN" sz="2400" i="1" dirty="0">
                <a:latin typeface="Times New Roman" pitchFamily="18" charset="0"/>
              </a:rPr>
              <a:t>d</a:t>
            </a:r>
            <a:r>
              <a:rPr lang="en-US" altLang="zh-CN" sz="2400" dirty="0">
                <a:latin typeface="Times New Roman" pitchFamily="18" charset="0"/>
              </a:rPr>
              <a:t>(</a:t>
            </a:r>
            <a:r>
              <a:rPr lang="en-US" altLang="zh-CN" sz="2400" i="1" dirty="0">
                <a:latin typeface="Times New Roman" pitchFamily="18" charset="0"/>
              </a:rPr>
              <a:t>v</a:t>
            </a:r>
            <a:r>
              <a:rPr lang="en-US" altLang="zh-CN" sz="2400" baseline="-30000" dirty="0">
                <a:latin typeface="Times New Roman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</a:rPr>
              <a:t>), </a:t>
            </a:r>
            <a:r>
              <a:rPr lang="en-US" altLang="zh-CN" sz="2400" i="1" dirty="0">
                <a:latin typeface="Times New Roman" pitchFamily="18" charset="0"/>
              </a:rPr>
              <a:t>d</a:t>
            </a:r>
            <a:r>
              <a:rPr lang="en-US" altLang="zh-CN" sz="2400" dirty="0">
                <a:latin typeface="Times New Roman" pitchFamily="18" charset="0"/>
              </a:rPr>
              <a:t>(</a:t>
            </a:r>
            <a:r>
              <a:rPr lang="en-US" altLang="zh-CN" sz="2400" i="1" dirty="0">
                <a:latin typeface="Times New Roman" pitchFamily="18" charset="0"/>
              </a:rPr>
              <a:t>v</a:t>
            </a:r>
            <a:r>
              <a:rPr lang="en-US" altLang="zh-CN" sz="2400" baseline="-30000" dirty="0">
                <a:latin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</a:rPr>
              <a:t>), …, </a:t>
            </a:r>
            <a:r>
              <a:rPr lang="en-US" altLang="zh-CN" sz="2400" i="1" dirty="0">
                <a:latin typeface="Times New Roman" pitchFamily="18" charset="0"/>
              </a:rPr>
              <a:t>d</a:t>
            </a:r>
            <a:r>
              <a:rPr lang="en-US" altLang="zh-CN" sz="2400" dirty="0">
                <a:latin typeface="Times New Roman" pitchFamily="18" charset="0"/>
              </a:rPr>
              <a:t>(</a:t>
            </a:r>
            <a:r>
              <a:rPr lang="en-US" altLang="zh-CN" sz="2400" i="1" dirty="0" err="1">
                <a:latin typeface="Times New Roman" pitchFamily="18" charset="0"/>
              </a:rPr>
              <a:t>v</a:t>
            </a:r>
            <a:r>
              <a:rPr lang="en-US" altLang="zh-CN" sz="2400" i="1" baseline="-30000" dirty="0" err="1">
                <a:latin typeface="Times New Roman" pitchFamily="18" charset="0"/>
              </a:rPr>
              <a:t>n</a:t>
            </a:r>
            <a:r>
              <a:rPr lang="en-US" altLang="zh-CN" sz="2400" dirty="0">
                <a:latin typeface="Times New Roman" pitchFamily="18" charset="0"/>
              </a:rPr>
              <a:t>)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    </a:t>
            </a:r>
            <a:r>
              <a:rPr lang="zh-CN" altLang="en-US" sz="2400" dirty="0">
                <a:latin typeface="Times New Roman" pitchFamily="18" charset="0"/>
              </a:rPr>
              <a:t>如右图度数列</a:t>
            </a:r>
            <a:r>
              <a:rPr lang="en-US" altLang="zh-CN" sz="2400" dirty="0">
                <a:latin typeface="Times New Roman" pitchFamily="18" charset="0"/>
              </a:rPr>
              <a:t>:4,4,2,1,3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dirty="0">
                <a:latin typeface="Times New Roman" pitchFamily="18" charset="0"/>
              </a:rPr>
              <a:t>设有向图</a:t>
            </a:r>
            <a:r>
              <a:rPr lang="en-US" altLang="zh-CN" sz="2400" i="1" dirty="0">
                <a:latin typeface="Times New Roman" pitchFamily="18" charset="0"/>
              </a:rPr>
              <a:t>D</a:t>
            </a:r>
            <a:r>
              <a:rPr lang="zh-CN" altLang="en-US" sz="2400" dirty="0">
                <a:latin typeface="Times New Roman" pitchFamily="18" charset="0"/>
              </a:rPr>
              <a:t>的顶点集</a:t>
            </a:r>
            <a:r>
              <a:rPr lang="en-US" altLang="zh-CN" sz="2400" i="1" dirty="0">
                <a:latin typeface="Times New Roman" pitchFamily="18" charset="0"/>
              </a:rPr>
              <a:t>V</a:t>
            </a:r>
            <a:r>
              <a:rPr lang="en-US" altLang="zh-CN" sz="2400" dirty="0">
                <a:latin typeface="Times New Roman" pitchFamily="18" charset="0"/>
              </a:rPr>
              <a:t>={</a:t>
            </a:r>
            <a:r>
              <a:rPr lang="en-US" altLang="zh-CN" sz="2400" i="1" dirty="0">
                <a:latin typeface="Times New Roman" pitchFamily="18" charset="0"/>
              </a:rPr>
              <a:t>v</a:t>
            </a:r>
            <a:r>
              <a:rPr lang="en-US" altLang="zh-CN" sz="2400" baseline="-30000" dirty="0">
                <a:latin typeface="Times New Roman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</a:rPr>
              <a:t>, </a:t>
            </a:r>
            <a:r>
              <a:rPr lang="en-US" altLang="zh-CN" sz="2400" i="1" dirty="0">
                <a:latin typeface="Times New Roman" pitchFamily="18" charset="0"/>
              </a:rPr>
              <a:t>v</a:t>
            </a:r>
            <a:r>
              <a:rPr lang="en-US" altLang="zh-CN" sz="2400" baseline="-30000" dirty="0">
                <a:latin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</a:rPr>
              <a:t>, …, </a:t>
            </a:r>
            <a:r>
              <a:rPr lang="en-US" altLang="zh-CN" sz="2400" i="1" dirty="0" err="1">
                <a:latin typeface="Times New Roman" pitchFamily="18" charset="0"/>
              </a:rPr>
              <a:t>v</a:t>
            </a:r>
            <a:r>
              <a:rPr lang="en-US" altLang="zh-CN" sz="2400" i="1" baseline="-30000" dirty="0" err="1">
                <a:latin typeface="Times New Roman" pitchFamily="18" charset="0"/>
              </a:rPr>
              <a:t>n</a:t>
            </a:r>
            <a:r>
              <a:rPr lang="en-US" altLang="zh-CN" sz="2400" dirty="0">
                <a:latin typeface="Times New Roman" pitchFamily="18" charset="0"/>
              </a:rPr>
              <a:t>}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i="1" dirty="0">
                <a:solidFill>
                  <a:srgbClr val="FF0066"/>
                </a:solidFill>
                <a:latin typeface="Times New Roman" pitchFamily="18" charset="0"/>
              </a:rPr>
              <a:t>D</a:t>
            </a:r>
            <a:r>
              <a:rPr lang="zh-CN" altLang="en-US" sz="2400" dirty="0">
                <a:solidFill>
                  <a:srgbClr val="FF0066"/>
                </a:solidFill>
                <a:latin typeface="Times New Roman" pitchFamily="18" charset="0"/>
              </a:rPr>
              <a:t>的度数列</a:t>
            </a:r>
            <a:r>
              <a:rPr lang="en-US" altLang="zh-CN" sz="2400" dirty="0">
                <a:latin typeface="Times New Roman" pitchFamily="18" charset="0"/>
              </a:rPr>
              <a:t>: </a:t>
            </a:r>
            <a:r>
              <a:rPr lang="en-US" altLang="zh-CN" sz="2400" i="1" dirty="0">
                <a:latin typeface="Times New Roman" pitchFamily="18" charset="0"/>
              </a:rPr>
              <a:t>d</a:t>
            </a:r>
            <a:r>
              <a:rPr lang="en-US" altLang="zh-CN" sz="2400" dirty="0">
                <a:latin typeface="Times New Roman" pitchFamily="18" charset="0"/>
              </a:rPr>
              <a:t>(</a:t>
            </a:r>
            <a:r>
              <a:rPr lang="en-US" altLang="zh-CN" sz="2400" i="1" dirty="0">
                <a:latin typeface="Times New Roman" pitchFamily="18" charset="0"/>
              </a:rPr>
              <a:t>v</a:t>
            </a:r>
            <a:r>
              <a:rPr lang="en-US" altLang="zh-CN" sz="2400" baseline="-30000" dirty="0">
                <a:latin typeface="Times New Roman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</a:rPr>
              <a:t>), </a:t>
            </a:r>
            <a:r>
              <a:rPr lang="en-US" altLang="zh-CN" sz="2400" i="1" dirty="0">
                <a:latin typeface="Times New Roman" pitchFamily="18" charset="0"/>
              </a:rPr>
              <a:t>d</a:t>
            </a:r>
            <a:r>
              <a:rPr lang="en-US" altLang="zh-CN" sz="2400" dirty="0">
                <a:latin typeface="Times New Roman" pitchFamily="18" charset="0"/>
              </a:rPr>
              <a:t>(</a:t>
            </a:r>
            <a:r>
              <a:rPr lang="en-US" altLang="zh-CN" sz="2400" i="1" dirty="0">
                <a:latin typeface="Times New Roman" pitchFamily="18" charset="0"/>
              </a:rPr>
              <a:t>v</a:t>
            </a:r>
            <a:r>
              <a:rPr lang="en-US" altLang="zh-CN" sz="2400" baseline="-30000" dirty="0">
                <a:latin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</a:rPr>
              <a:t>), …, </a:t>
            </a:r>
            <a:r>
              <a:rPr lang="en-US" altLang="zh-CN" sz="2400" i="1" dirty="0">
                <a:latin typeface="Times New Roman" pitchFamily="18" charset="0"/>
              </a:rPr>
              <a:t>d</a:t>
            </a:r>
            <a:r>
              <a:rPr lang="en-US" altLang="zh-CN" sz="2400" dirty="0">
                <a:latin typeface="Times New Roman" pitchFamily="18" charset="0"/>
              </a:rPr>
              <a:t>(</a:t>
            </a:r>
            <a:r>
              <a:rPr lang="en-US" altLang="zh-CN" sz="2400" i="1" dirty="0" err="1">
                <a:latin typeface="Times New Roman" pitchFamily="18" charset="0"/>
              </a:rPr>
              <a:t>v</a:t>
            </a:r>
            <a:r>
              <a:rPr lang="en-US" altLang="zh-CN" sz="2400" i="1" baseline="-30000" dirty="0" err="1">
                <a:latin typeface="Times New Roman" pitchFamily="18" charset="0"/>
              </a:rPr>
              <a:t>n</a:t>
            </a:r>
            <a:r>
              <a:rPr lang="en-US" altLang="zh-CN" sz="2400" dirty="0">
                <a:latin typeface="Times New Roman" pitchFamily="18" charset="0"/>
              </a:rPr>
              <a:t>)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i="1" dirty="0">
                <a:solidFill>
                  <a:srgbClr val="FF0066"/>
                </a:solidFill>
                <a:latin typeface="Times New Roman" pitchFamily="18" charset="0"/>
              </a:rPr>
              <a:t>D</a:t>
            </a:r>
            <a:r>
              <a:rPr lang="zh-CN" altLang="en-US" sz="2400" dirty="0">
                <a:solidFill>
                  <a:srgbClr val="FF0066"/>
                </a:solidFill>
                <a:latin typeface="Times New Roman" pitchFamily="18" charset="0"/>
              </a:rPr>
              <a:t>的出度列</a:t>
            </a:r>
            <a:r>
              <a:rPr lang="en-US" altLang="zh-CN" sz="2400" dirty="0">
                <a:latin typeface="Times New Roman" pitchFamily="18" charset="0"/>
              </a:rPr>
              <a:t>: </a:t>
            </a:r>
            <a:r>
              <a:rPr lang="en-US" altLang="zh-CN" sz="2400" i="1" dirty="0">
                <a:latin typeface="Times New Roman" pitchFamily="18" charset="0"/>
              </a:rPr>
              <a:t>d</a:t>
            </a:r>
            <a:r>
              <a:rPr lang="en-US" altLang="zh-CN" sz="2400" baseline="30000" dirty="0">
                <a:latin typeface="Times New Roman" pitchFamily="18" charset="0"/>
              </a:rPr>
              <a:t>+</a:t>
            </a:r>
            <a:r>
              <a:rPr lang="en-US" altLang="zh-CN" sz="2400" dirty="0">
                <a:latin typeface="Times New Roman" pitchFamily="18" charset="0"/>
              </a:rPr>
              <a:t>(</a:t>
            </a:r>
            <a:r>
              <a:rPr lang="en-US" altLang="zh-CN" sz="2400" i="1" dirty="0">
                <a:latin typeface="Times New Roman" pitchFamily="18" charset="0"/>
              </a:rPr>
              <a:t>v</a:t>
            </a:r>
            <a:r>
              <a:rPr lang="en-US" altLang="zh-CN" sz="2400" baseline="-30000" dirty="0">
                <a:latin typeface="Times New Roman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</a:rPr>
              <a:t>), </a:t>
            </a:r>
            <a:r>
              <a:rPr lang="en-US" altLang="zh-CN" sz="2400" i="1" dirty="0">
                <a:latin typeface="Times New Roman" pitchFamily="18" charset="0"/>
              </a:rPr>
              <a:t>d</a:t>
            </a:r>
            <a:r>
              <a:rPr lang="en-US" altLang="zh-CN" sz="2400" baseline="30000" dirty="0">
                <a:latin typeface="Times New Roman" pitchFamily="18" charset="0"/>
              </a:rPr>
              <a:t>+</a:t>
            </a:r>
            <a:r>
              <a:rPr lang="en-US" altLang="zh-CN" sz="2400" dirty="0">
                <a:latin typeface="Times New Roman" pitchFamily="18" charset="0"/>
              </a:rPr>
              <a:t>(</a:t>
            </a:r>
            <a:r>
              <a:rPr lang="en-US" altLang="zh-CN" sz="2400" i="1" dirty="0">
                <a:latin typeface="Times New Roman" pitchFamily="18" charset="0"/>
              </a:rPr>
              <a:t>v</a:t>
            </a:r>
            <a:r>
              <a:rPr lang="en-US" altLang="zh-CN" sz="2400" baseline="-30000" dirty="0">
                <a:latin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</a:rPr>
              <a:t>), …, </a:t>
            </a:r>
            <a:r>
              <a:rPr lang="en-US" altLang="zh-CN" sz="2400" i="1" dirty="0">
                <a:latin typeface="Times New Roman" pitchFamily="18" charset="0"/>
              </a:rPr>
              <a:t>d</a:t>
            </a:r>
            <a:r>
              <a:rPr lang="en-US" altLang="zh-CN" sz="2400" baseline="30000" dirty="0">
                <a:latin typeface="Times New Roman" pitchFamily="18" charset="0"/>
              </a:rPr>
              <a:t>+</a:t>
            </a:r>
            <a:r>
              <a:rPr lang="en-US" altLang="zh-CN" sz="2400" dirty="0">
                <a:latin typeface="Times New Roman" pitchFamily="18" charset="0"/>
              </a:rPr>
              <a:t>(</a:t>
            </a:r>
            <a:r>
              <a:rPr lang="en-US" altLang="zh-CN" sz="2400" i="1" dirty="0" err="1">
                <a:latin typeface="Times New Roman" pitchFamily="18" charset="0"/>
              </a:rPr>
              <a:t>v</a:t>
            </a:r>
            <a:r>
              <a:rPr lang="en-US" altLang="zh-CN" sz="2400" i="1" baseline="-30000" dirty="0" err="1">
                <a:latin typeface="Times New Roman" pitchFamily="18" charset="0"/>
              </a:rPr>
              <a:t>n</a:t>
            </a:r>
            <a:r>
              <a:rPr lang="en-US" altLang="zh-CN" sz="2400" dirty="0">
                <a:latin typeface="Times New Roman" pitchFamily="18" charset="0"/>
              </a:rPr>
              <a:t>)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i="1" dirty="0">
                <a:solidFill>
                  <a:srgbClr val="FF0066"/>
                </a:solidFill>
                <a:latin typeface="Times New Roman" pitchFamily="18" charset="0"/>
              </a:rPr>
              <a:t>D</a:t>
            </a:r>
            <a:r>
              <a:rPr lang="zh-CN" altLang="en-US" sz="2400" dirty="0">
                <a:solidFill>
                  <a:srgbClr val="FF0066"/>
                </a:solidFill>
                <a:latin typeface="Times New Roman" pitchFamily="18" charset="0"/>
              </a:rPr>
              <a:t>的入度列</a:t>
            </a:r>
            <a:r>
              <a:rPr lang="en-US" altLang="zh-CN" sz="2400" dirty="0">
                <a:latin typeface="Times New Roman" pitchFamily="18" charset="0"/>
              </a:rPr>
              <a:t>: </a:t>
            </a:r>
            <a:r>
              <a:rPr lang="en-US" altLang="zh-CN" sz="2400" i="1" dirty="0">
                <a:latin typeface="Times New Roman" pitchFamily="18" charset="0"/>
              </a:rPr>
              <a:t>d</a:t>
            </a:r>
            <a:r>
              <a:rPr lang="en-US" altLang="zh-CN" sz="2400" baseline="30000" dirty="0"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2400" dirty="0">
                <a:latin typeface="Times New Roman" pitchFamily="18" charset="0"/>
              </a:rPr>
              <a:t>(</a:t>
            </a:r>
            <a:r>
              <a:rPr lang="en-US" altLang="zh-CN" sz="2400" i="1" dirty="0">
                <a:latin typeface="Times New Roman" pitchFamily="18" charset="0"/>
              </a:rPr>
              <a:t>v</a:t>
            </a:r>
            <a:r>
              <a:rPr lang="en-US" altLang="zh-CN" sz="2400" baseline="-30000" dirty="0">
                <a:latin typeface="Times New Roman" pitchFamily="18" charset="0"/>
              </a:rPr>
              <a:t>1</a:t>
            </a:r>
            <a:r>
              <a:rPr lang="en-US" altLang="zh-CN" sz="2400" dirty="0">
                <a:latin typeface="Times New Roman" pitchFamily="18" charset="0"/>
              </a:rPr>
              <a:t>), </a:t>
            </a:r>
            <a:r>
              <a:rPr lang="en-US" altLang="zh-CN" sz="2400" i="1" dirty="0">
                <a:latin typeface="Times New Roman" pitchFamily="18" charset="0"/>
              </a:rPr>
              <a:t>d</a:t>
            </a:r>
            <a:r>
              <a:rPr lang="en-US" altLang="zh-CN" sz="2400" baseline="30000" dirty="0"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2400" dirty="0">
                <a:latin typeface="Times New Roman" pitchFamily="18" charset="0"/>
              </a:rPr>
              <a:t>(</a:t>
            </a:r>
            <a:r>
              <a:rPr lang="en-US" altLang="zh-CN" sz="2400" i="1" dirty="0">
                <a:latin typeface="Times New Roman" pitchFamily="18" charset="0"/>
              </a:rPr>
              <a:t>v</a:t>
            </a:r>
            <a:r>
              <a:rPr lang="en-US" altLang="zh-CN" sz="2400" baseline="-30000" dirty="0">
                <a:latin typeface="Times New Roman" pitchFamily="18" charset="0"/>
              </a:rPr>
              <a:t>2</a:t>
            </a:r>
            <a:r>
              <a:rPr lang="en-US" altLang="zh-CN" sz="2400" dirty="0">
                <a:latin typeface="Times New Roman" pitchFamily="18" charset="0"/>
              </a:rPr>
              <a:t>), …, </a:t>
            </a:r>
            <a:r>
              <a:rPr lang="en-US" altLang="zh-CN" sz="2400" i="1" dirty="0">
                <a:latin typeface="Times New Roman" pitchFamily="18" charset="0"/>
              </a:rPr>
              <a:t>d</a:t>
            </a:r>
            <a:r>
              <a:rPr lang="en-US" altLang="zh-CN" sz="2400" baseline="30000" dirty="0"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2400" dirty="0">
                <a:latin typeface="Times New Roman" pitchFamily="18" charset="0"/>
              </a:rPr>
              <a:t>(</a:t>
            </a:r>
            <a:r>
              <a:rPr lang="en-US" altLang="zh-CN" sz="2400" i="1" dirty="0" err="1">
                <a:latin typeface="Times New Roman" pitchFamily="18" charset="0"/>
              </a:rPr>
              <a:t>v</a:t>
            </a:r>
            <a:r>
              <a:rPr lang="en-US" altLang="zh-CN" sz="2400" i="1" baseline="-30000" dirty="0" err="1">
                <a:latin typeface="Times New Roman" pitchFamily="18" charset="0"/>
              </a:rPr>
              <a:t>n</a:t>
            </a:r>
            <a:r>
              <a:rPr lang="en-US" altLang="zh-CN" sz="2400" dirty="0">
                <a:latin typeface="Times New Roman" pitchFamily="18" charset="0"/>
              </a:rPr>
              <a:t>)</a:t>
            </a:r>
          </a:p>
          <a:p>
            <a:pPr algn="just" eaLnBrk="1" hangingPunct="1">
              <a:lnSpc>
                <a:spcPct val="90000"/>
              </a:lnSpc>
              <a:spcBef>
                <a:spcPct val="60000"/>
              </a:spcBef>
              <a:buFont typeface="Wingding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    </a:t>
            </a:r>
            <a:r>
              <a:rPr lang="zh-CN" altLang="en-US" sz="2400" dirty="0">
                <a:latin typeface="Times New Roman" pitchFamily="18" charset="0"/>
              </a:rPr>
              <a:t>如右图度数列</a:t>
            </a:r>
            <a:r>
              <a:rPr lang="en-US" altLang="zh-CN" sz="2400" dirty="0">
                <a:latin typeface="Times New Roman" pitchFamily="18" charset="0"/>
              </a:rPr>
              <a:t>:5,3,3,3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                </a:t>
            </a:r>
            <a:r>
              <a:rPr lang="zh-CN" altLang="en-US" sz="2400" dirty="0">
                <a:latin typeface="Times New Roman" pitchFamily="18" charset="0"/>
              </a:rPr>
              <a:t>出度列</a:t>
            </a:r>
            <a:r>
              <a:rPr lang="en-US" altLang="zh-CN" sz="2400" dirty="0">
                <a:latin typeface="Times New Roman" pitchFamily="18" charset="0"/>
              </a:rPr>
              <a:t>:4,0,2,1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                </a:t>
            </a:r>
            <a:r>
              <a:rPr lang="zh-CN" altLang="en-US" sz="2400" dirty="0">
                <a:latin typeface="Times New Roman" pitchFamily="18" charset="0"/>
              </a:rPr>
              <a:t>入度列</a:t>
            </a:r>
            <a:r>
              <a:rPr lang="en-US" altLang="zh-CN" sz="2400" dirty="0">
                <a:latin typeface="Times New Roman" pitchFamily="18" charset="0"/>
              </a:rPr>
              <a:t>:1,3,1,2</a:t>
            </a:r>
          </a:p>
        </p:txBody>
      </p:sp>
      <p:pic>
        <p:nvPicPr>
          <p:cNvPr id="165892" name="Picture 4" descr="14-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6800" y="3519488"/>
            <a:ext cx="2565400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3" name="Picture 5" descr="14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7900" y="1179513"/>
            <a:ext cx="2659063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657225" y="1223963"/>
            <a:ext cx="24257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  </a:t>
            </a:r>
            <a:r>
              <a:rPr kumimoji="0" lang="zh-CN" altLang="zh-CN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图的度数列 </a:t>
            </a:r>
            <a:endParaRPr kumimoji="0" lang="zh-CN" altLang="en-US" sz="2800" dirty="0">
              <a:solidFill>
                <a:srgbClr val="4D5B6B">
                  <a:lumMod val="75000"/>
                </a:srgbClr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294967295"/>
          </p:nvPr>
        </p:nvSpPr>
        <p:spPr>
          <a:xfrm>
            <a:off x="1" y="6492875"/>
            <a:ext cx="701570" cy="365125"/>
          </a:xfrm>
          <a:prstGeom prst="rect">
            <a:avLst/>
          </a:prstGeom>
        </p:spPr>
        <p:txBody>
          <a:bodyPr/>
          <a:lstStyle/>
          <a:p>
            <a:fld id="{5BE44E5F-2E60-4FC0-AC9C-9B4D140E3829}" type="slidenum">
              <a:rPr lang="zh-CN" altLang="en-US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80</a:t>
            </a:fld>
            <a:endParaRPr lang="zh-CN" altLang="en-US" dirty="0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1" name="Rectangle 2"/>
          <p:cNvSpPr txBox="1">
            <a:spLocks noRot="1" noChangeArrowheads="1"/>
          </p:cNvSpPr>
          <p:nvPr/>
        </p:nvSpPr>
        <p:spPr>
          <a:xfrm>
            <a:off x="616857" y="282689"/>
            <a:ext cx="8229600" cy="719138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4000" dirty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n-ea"/>
                <a:cs typeface="+mj-cs"/>
              </a:rPr>
              <a:t>图的定义</a:t>
            </a:r>
          </a:p>
        </p:txBody>
      </p:sp>
    </p:spTree>
    <p:extLst>
      <p:ext uri="{BB962C8B-B14F-4D97-AF65-F5344CB8AC3E}">
        <p14:creationId xmlns:p14="http://schemas.microsoft.com/office/powerpoint/2010/main" val="100488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2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52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52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52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52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52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52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80" name="Rectangle 4"/>
          <p:cNvSpPr>
            <a:spLocks noChangeArrowheads="1"/>
          </p:cNvSpPr>
          <p:nvPr/>
        </p:nvSpPr>
        <p:spPr bwMode="auto">
          <a:xfrm>
            <a:off x="531819" y="1223963"/>
            <a:ext cx="830738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在实际应用中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,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一些图的边上标有数字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, 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用以表示两结点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间的距离、或路费等等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. 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然后求两点间的最短路径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.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这是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很有意义的问题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.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rgbClr val="E8DED8"/>
              </a:solidFill>
              <a:latin typeface="Garamond" pitchFamily="18" charset="0"/>
              <a:ea typeface="宋体" pitchFamily="2" charset="-122"/>
              <a:sym typeface="MT Extra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FFFFFF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带权图</a:t>
            </a:r>
            <a:r>
              <a:rPr kumimoji="0" lang="en-US" altLang="zh-CN" dirty="0">
                <a:solidFill>
                  <a:srgbClr val="FFFFFF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(</a:t>
            </a:r>
            <a:r>
              <a:rPr kumimoji="0" lang="zh-CN" altLang="en-US" dirty="0">
                <a:solidFill>
                  <a:srgbClr val="FFFFFF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赋权图</a:t>
            </a:r>
            <a:r>
              <a:rPr kumimoji="0" lang="en-US" altLang="zh-CN" dirty="0">
                <a:solidFill>
                  <a:srgbClr val="FFFFFF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FF33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定义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:  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设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G=(</a:t>
            </a:r>
            <a:r>
              <a:rPr kumimoji="0" lang="en-US" altLang="zh-CN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V,E,W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)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是个图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,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如果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G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的每条边</a:t>
            </a:r>
            <a:r>
              <a:rPr kumimoji="0" lang="en-US" altLang="zh-CN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e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上都标</a:t>
            </a:r>
            <a:endParaRPr kumimoji="0" lang="zh-CN" altLang="en-US" dirty="0">
              <a:solidFill>
                <a:srgbClr val="000000"/>
              </a:solidFill>
              <a:latin typeface="Garamond" pitchFamily="18" charset="0"/>
              <a:ea typeface="宋体" pitchFamily="2" charset="-122"/>
              <a:sym typeface="MT Extra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           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有实数</a:t>
            </a:r>
            <a:r>
              <a:rPr kumimoji="0" lang="en-US" altLang="zh-CN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w(e)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 (</a:t>
            </a:r>
            <a:r>
              <a:rPr kumimoji="0" lang="en-US" altLang="zh-CN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w(e)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∈</a:t>
            </a:r>
            <a:r>
              <a:rPr kumimoji="0" lang="en-US" altLang="zh-CN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W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),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称这个数为边</a:t>
            </a:r>
            <a:r>
              <a:rPr kumimoji="0" lang="en-US" altLang="zh-CN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e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的权, </a:t>
            </a:r>
            <a:endParaRPr kumimoji="0" lang="en-US" altLang="zh-CN" dirty="0">
              <a:solidFill>
                <a:srgbClr val="000000"/>
              </a:solidFill>
              <a:latin typeface="Garamond" pitchFamily="18" charset="0"/>
              <a:ea typeface="宋体" pitchFamily="2" charset="-122"/>
              <a:sym typeface="MT Extra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           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称此图为</a:t>
            </a:r>
            <a:r>
              <a:rPr kumimoji="0" lang="zh-CN" altLang="en-US" dirty="0">
                <a:solidFill>
                  <a:srgbClr val="FF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赋</a:t>
            </a:r>
            <a:r>
              <a:rPr kumimoji="0" lang="zh-CN" altLang="zh-CN" dirty="0">
                <a:solidFill>
                  <a:srgbClr val="FF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权图</a:t>
            </a:r>
            <a:r>
              <a:rPr kumimoji="0" lang="zh-CN" altLang="zh-CN" dirty="0">
                <a:solidFill>
                  <a:srgbClr val="9900FF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.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zh-CN" dirty="0">
                <a:solidFill>
                  <a:srgbClr val="FF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规定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: 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  </a:t>
            </a:r>
            <a:r>
              <a:rPr kumimoji="0" lang="en-US" altLang="zh-CN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u,v∈V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, 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边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(</a:t>
            </a:r>
            <a:r>
              <a:rPr kumimoji="0" lang="en-US" altLang="zh-CN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u,v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)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的权记作  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w(</a:t>
            </a:r>
            <a:r>
              <a:rPr kumimoji="0" lang="en-US" altLang="zh-CN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u,v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) 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            1)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如果权均为正，则称作</a:t>
            </a:r>
            <a:r>
              <a:rPr kumimoji="0" lang="zh-CN" altLang="en-US" dirty="0">
                <a:solidFill>
                  <a:srgbClr val="FF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正权图</a:t>
            </a:r>
            <a:endParaRPr kumimoji="0" lang="en-US" altLang="zh-CN" dirty="0">
              <a:solidFill>
                <a:srgbClr val="FF0000"/>
              </a:solidFill>
              <a:latin typeface="Garamond" pitchFamily="18" charset="0"/>
              <a:ea typeface="宋体" pitchFamily="2" charset="-122"/>
              <a:sym typeface="MT Extra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            2) 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如果结点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u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与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v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之间无边相连,则 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w(</a:t>
            </a:r>
            <a:r>
              <a:rPr kumimoji="0" lang="en-US" altLang="zh-CN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u,v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)=∞ 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           </a:t>
            </a:r>
            <a:endParaRPr kumimoji="0" lang="zh-CN" altLang="en-US" dirty="0">
              <a:solidFill>
                <a:srgbClr val="000000"/>
              </a:solidFill>
              <a:latin typeface="Garamond" pitchFamily="18" charset="0"/>
              <a:ea typeface="宋体" pitchFamily="2" charset="-122"/>
              <a:sym typeface="MT Extra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rgbClr val="E8DED8"/>
              </a:solidFill>
              <a:latin typeface="Garamond" pitchFamily="18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4" name="标题 1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zh-CN" altLang="en-US" sz="44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/>
                <a:ea typeface="宋体"/>
              </a:rPr>
              <a:t>图的定义</a:t>
            </a:r>
          </a:p>
        </p:txBody>
      </p:sp>
    </p:spTree>
    <p:extLst>
      <p:ext uri="{BB962C8B-B14F-4D97-AF65-F5344CB8AC3E}">
        <p14:creationId xmlns:p14="http://schemas.microsoft.com/office/powerpoint/2010/main" val="80940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6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6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6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6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6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6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36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65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580" grpId="0" build="p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 图的基本概念</a:t>
            </a:r>
          </a:p>
        </p:txBody>
      </p:sp>
      <p:sp>
        <p:nvSpPr>
          <p:cNvPr id="51203" name="Rectangle 4"/>
          <p:cNvSpPr>
            <a:spLocks noGrp="1" noChangeArrowheads="1"/>
          </p:cNvSpPr>
          <p:nvPr>
            <p:ph idx="1"/>
          </p:nvPr>
        </p:nvSpPr>
        <p:spPr>
          <a:xfrm>
            <a:off x="746125" y="1314450"/>
            <a:ext cx="8229600" cy="3781425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图论发展史</a:t>
            </a:r>
          </a:p>
          <a:p>
            <a:pPr eaLnBrk="1" hangingPunct="1"/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图的概念</a:t>
            </a:r>
          </a:p>
          <a:p>
            <a:pPr eaLnBrk="1" hangingPunct="1"/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图的定义</a:t>
            </a:r>
          </a:p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+mn-ea"/>
                <a:ea typeface="+mn-ea"/>
              </a:rPr>
              <a:t>图的性质</a:t>
            </a: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图的代数表示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82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267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9" name="Text Box 6"/>
          <p:cNvSpPr txBox="1">
            <a:spLocks noChangeArrowheads="1"/>
          </p:cNvSpPr>
          <p:nvPr/>
        </p:nvSpPr>
        <p:spPr bwMode="auto">
          <a:xfrm>
            <a:off x="746125" y="1403350"/>
            <a:ext cx="82296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zh-CN" altLang="zh-CN" sz="28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问题：是否存在一个无向图G, 其度数序列分别为</a:t>
            </a:r>
            <a:endParaRPr kumimoji="0" lang="zh-CN" altLang="en-US" sz="2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zh-CN" altLang="en-US" sz="28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             </a:t>
            </a:r>
            <a:r>
              <a:rPr kumimoji="0" lang="zh-CN" altLang="zh-CN" sz="28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7, 5, 4, 2, 2, 1? </a:t>
            </a:r>
            <a:endParaRPr kumimoji="0" lang="en-US" altLang="zh-CN" sz="2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44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/>
                <a:ea typeface="宋体"/>
              </a:rPr>
              <a:t>图的性质</a:t>
            </a:r>
          </a:p>
        </p:txBody>
      </p:sp>
    </p:spTree>
    <p:extLst>
      <p:ext uri="{BB962C8B-B14F-4D97-AF65-F5344CB8AC3E}">
        <p14:creationId xmlns:p14="http://schemas.microsoft.com/office/powerpoint/2010/main" val="2487581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dirty="0">
                <a:latin typeface="+mj-ea"/>
              </a:rPr>
              <a:t>图论基本定理</a:t>
            </a:r>
            <a:r>
              <a:rPr lang="en-US" altLang="zh-CN" sz="4000" dirty="0">
                <a:latin typeface="+mj-ea"/>
              </a:rPr>
              <a:t>——</a:t>
            </a:r>
            <a:r>
              <a:rPr lang="zh-CN" altLang="en-US" sz="4000" dirty="0">
                <a:latin typeface="+mj-ea"/>
              </a:rPr>
              <a:t>握手定理 </a:t>
            </a:r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7" y="1449388"/>
            <a:ext cx="8068355" cy="493689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性质</a:t>
            </a:r>
            <a:r>
              <a:rPr lang="en-US" altLang="zh-CN" sz="2800" dirty="0">
                <a:solidFill>
                  <a:srgbClr val="C00000"/>
                </a:solidFill>
                <a:latin typeface="Arial" pitchFamily="34" charset="0"/>
              </a:rPr>
              <a:t>1.1.1</a:t>
            </a:r>
            <a:r>
              <a:rPr lang="en-US" altLang="zh-CN" sz="2800" dirty="0">
                <a:solidFill>
                  <a:srgbClr val="C00000"/>
                </a:solidFill>
              </a:rPr>
              <a:t> </a:t>
            </a:r>
            <a:r>
              <a:rPr lang="zh-CN" altLang="en-US" sz="2800" dirty="0">
                <a:solidFill>
                  <a:srgbClr val="C00000"/>
                </a:solidFill>
              </a:rPr>
              <a:t>任意无向图和有向图的所有顶点度数之和都等于边数的</a:t>
            </a:r>
            <a:r>
              <a:rPr lang="en-US" altLang="zh-CN" sz="2800" dirty="0">
                <a:solidFill>
                  <a:srgbClr val="C00000"/>
                </a:solidFill>
              </a:rPr>
              <a:t>2</a:t>
            </a:r>
            <a:r>
              <a:rPr lang="zh-CN" altLang="en-US" sz="2800" dirty="0">
                <a:solidFill>
                  <a:srgbClr val="C00000"/>
                </a:solidFill>
              </a:rPr>
              <a:t>倍</a:t>
            </a:r>
            <a:r>
              <a:rPr lang="en-US" altLang="zh-CN" sz="2800" dirty="0">
                <a:solidFill>
                  <a:srgbClr val="C00000"/>
                </a:solidFill>
              </a:rPr>
              <a:t>, </a:t>
            </a:r>
            <a:r>
              <a:rPr lang="zh-CN" altLang="en-US" sz="2800" dirty="0">
                <a:solidFill>
                  <a:srgbClr val="C00000"/>
                </a:solidFill>
              </a:rPr>
              <a:t>并且有向图的所有顶点入度之和等于出度之和等于边数</a:t>
            </a:r>
            <a:r>
              <a:rPr lang="en-US" altLang="zh-CN" sz="2800" dirty="0">
                <a:solidFill>
                  <a:srgbClr val="C00000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dirty="0">
              <a:solidFill>
                <a:schemeClr val="tx1">
                  <a:lumMod val="50000"/>
                </a:schemeClr>
              </a:solidFill>
            </a:endParaRP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800" b="0" dirty="0">
                <a:solidFill>
                  <a:srgbClr val="9933FF"/>
                </a:solidFill>
                <a:latin typeface="Times New Roman" pitchFamily="18" charset="0"/>
              </a:rPr>
              <a:t>    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</a:rPr>
              <a:t>证明：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dirty="0">
                <a:latin typeface="Times New Roman" pitchFamily="18" charset="0"/>
              </a:rPr>
              <a:t>     </a:t>
            </a:r>
            <a:r>
              <a:rPr lang="en-US" altLang="zh-CN" i="1" dirty="0">
                <a:latin typeface="Times New Roman" pitchFamily="18" charset="0"/>
              </a:rPr>
              <a:t>G</a:t>
            </a:r>
            <a:r>
              <a:rPr lang="zh-CN" altLang="en-US" dirty="0">
                <a:latin typeface="Times New Roman" pitchFamily="18" charset="0"/>
              </a:rPr>
              <a:t>中每条边（包括环）均有两个端点，所以在计算</a:t>
            </a:r>
            <a:r>
              <a:rPr lang="en-US" altLang="zh-CN" i="1" dirty="0">
                <a:latin typeface="Times New Roman" pitchFamily="18" charset="0"/>
              </a:rPr>
              <a:t>G</a:t>
            </a:r>
            <a:r>
              <a:rPr lang="zh-CN" altLang="en-US" dirty="0">
                <a:latin typeface="Times New Roman" pitchFamily="18" charset="0"/>
              </a:rPr>
              <a:t>中各顶点度数之和时，每条边均提供</a:t>
            </a:r>
            <a:r>
              <a:rPr lang="en-US" altLang="zh-CN" dirty="0">
                <a:latin typeface="Times New Roman" pitchFamily="18" charset="0"/>
              </a:rPr>
              <a:t>2</a:t>
            </a:r>
            <a:r>
              <a:rPr lang="zh-CN" altLang="en-US" dirty="0">
                <a:latin typeface="Times New Roman" pitchFamily="18" charset="0"/>
              </a:rPr>
              <a:t>度，</a:t>
            </a:r>
            <a:r>
              <a:rPr lang="en-US" altLang="zh-CN" i="1" dirty="0">
                <a:latin typeface="Times New Roman" pitchFamily="18" charset="0"/>
              </a:rPr>
              <a:t>m</a:t>
            </a:r>
            <a:r>
              <a:rPr lang="zh-CN" altLang="en-US" dirty="0">
                <a:latin typeface="Times New Roman" pitchFamily="18" charset="0"/>
              </a:rPr>
              <a:t>条边共提供</a:t>
            </a:r>
            <a:r>
              <a:rPr lang="en-US" altLang="zh-CN" dirty="0">
                <a:latin typeface="Times New Roman" pitchFamily="18" charset="0"/>
              </a:rPr>
              <a:t>2</a:t>
            </a:r>
            <a:r>
              <a:rPr lang="en-US" altLang="zh-CN" i="1" dirty="0">
                <a:latin typeface="Times New Roman" pitchFamily="18" charset="0"/>
              </a:rPr>
              <a:t>m</a:t>
            </a:r>
            <a:r>
              <a:rPr lang="zh-CN" altLang="en-US" dirty="0">
                <a:latin typeface="Times New Roman" pitchFamily="18" charset="0"/>
              </a:rPr>
              <a:t>度</a:t>
            </a:r>
            <a:r>
              <a:rPr lang="en-US" altLang="zh-CN" dirty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dirty="0">
                <a:latin typeface="Times New Roman" pitchFamily="18" charset="0"/>
              </a:rPr>
              <a:t>    </a:t>
            </a:r>
            <a:r>
              <a:rPr lang="zh-CN" altLang="en-US" dirty="0">
                <a:latin typeface="Times New Roman" pitchFamily="18" charset="0"/>
              </a:rPr>
              <a:t>有向图的每条边提供一个入度和一个出度</a:t>
            </a:r>
            <a:r>
              <a:rPr lang="en-US" altLang="zh-CN" dirty="0">
                <a:latin typeface="Times New Roman" pitchFamily="18" charset="0"/>
              </a:rPr>
              <a:t>, </a:t>
            </a:r>
            <a:r>
              <a:rPr lang="zh-CN" altLang="en-US" dirty="0">
                <a:latin typeface="Times New Roman" pitchFamily="18" charset="0"/>
              </a:rPr>
              <a:t>故所有顶点入度之和等于出度之和等于边数</a:t>
            </a:r>
            <a:r>
              <a:rPr lang="en-US" altLang="zh-CN" dirty="0">
                <a:latin typeface="Times New Roman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9655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Text Box 8"/>
          <p:cNvSpPr txBox="1">
            <a:spLocks noChangeArrowheads="1"/>
          </p:cNvSpPr>
          <p:nvPr/>
        </p:nvSpPr>
        <p:spPr bwMode="auto">
          <a:xfrm>
            <a:off x="746125" y="1403350"/>
            <a:ext cx="8229600" cy="461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zh-CN" altLang="en-US" sz="2800" dirty="0">
                <a:solidFill>
                  <a:srgbClr val="C00000"/>
                </a:solidFill>
                <a:ea typeface="宋体" pitchFamily="2" charset="-122"/>
                <a:cs typeface="Times New Roman" panose="02020603050405020304" pitchFamily="18" charset="0"/>
              </a:rPr>
              <a:t>性质</a:t>
            </a:r>
            <a:r>
              <a:rPr kumimoji="0" lang="en-US" altLang="zh-CN" sz="2800" dirty="0">
                <a:solidFill>
                  <a:srgbClr val="C00000"/>
                </a:solidFill>
                <a:ea typeface="宋体" pitchFamily="2" charset="-122"/>
                <a:cs typeface="Times New Roman" panose="02020603050405020304" pitchFamily="18" charset="0"/>
              </a:rPr>
              <a:t>1.1.2  </a:t>
            </a:r>
            <a:r>
              <a:rPr kumimoji="0" lang="zh-CN" altLang="en-US" sz="2800" dirty="0">
                <a:solidFill>
                  <a:srgbClr val="C00000"/>
                </a:solidFill>
                <a:ea typeface="宋体" pitchFamily="2" charset="-122"/>
                <a:cs typeface="Times New Roman" panose="02020603050405020304" pitchFamily="18" charset="0"/>
              </a:rPr>
              <a:t>在任何无向图和有向图中，奇度顶点的个数必为偶数</a:t>
            </a:r>
            <a:r>
              <a:rPr kumimoji="0" lang="en-US" altLang="zh-CN" sz="2800" dirty="0">
                <a:solidFill>
                  <a:srgbClr val="C00000"/>
                </a:solidFill>
                <a:ea typeface="宋体" pitchFamily="2" charset="-122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证明：  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设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=&lt;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&gt;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为任意图，令</a:t>
            </a: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              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={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 | </a:t>
            </a:r>
            <a:r>
              <a:rPr kumimoji="0" lang="en-US" altLang="zh-CN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kumimoji="0" lang="en-US" altLang="zh-CN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</a:t>
            </a:r>
            <a:r>
              <a:rPr kumimoji="0" lang="en-US" altLang="zh-CN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d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为奇数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}</a:t>
            </a: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              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={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 | </a:t>
            </a:r>
            <a:r>
              <a:rPr kumimoji="0" lang="en-US" altLang="zh-CN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kumimoji="0" lang="en-US" altLang="zh-CN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</a:t>
            </a:r>
            <a:r>
              <a:rPr kumimoji="0" lang="en-US" altLang="zh-CN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d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为偶数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}</a:t>
            </a: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             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则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∪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=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∩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=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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，由握手定理可知</a:t>
            </a: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        </a:t>
            </a: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endParaRPr kumimoji="0" lang="zh-CN" altLang="en-US" dirty="0">
              <a:solidFill>
                <a:srgbClr val="000000"/>
              </a:solidFill>
              <a:ea typeface="宋体" pitchFamily="2" charset="-122"/>
              <a:cs typeface="Times New Roman" panose="02020603050405020304" pitchFamily="18" charset="0"/>
            </a:endParaRP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由于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,             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均为偶数，所以              也为偶数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,  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但因为</a:t>
            </a:r>
          </a:p>
          <a:p>
            <a:pPr algn="just">
              <a:spcBef>
                <a:spcPct val="5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中顶点度数都为奇数，所以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|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|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必为偶数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. </a:t>
            </a:r>
          </a:p>
        </p:txBody>
      </p:sp>
      <p:graphicFrame>
        <p:nvGraphicFramePr>
          <p:cNvPr id="14338" name="Object 5"/>
          <p:cNvGraphicFramePr>
            <a:graphicFrameLocks noChangeAspect="1"/>
          </p:cNvGraphicFramePr>
          <p:nvPr/>
        </p:nvGraphicFramePr>
        <p:xfrm>
          <a:off x="1584325" y="4233863"/>
          <a:ext cx="419100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8" name="Equation" r:id="rId3" imgW="2095500" imgH="368300" progId="Equation.3">
                  <p:embed/>
                </p:oleObj>
              </mc:Choice>
              <mc:Fallback>
                <p:oleObj name="Equation" r:id="rId3" imgW="20955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325" y="4233863"/>
                        <a:ext cx="4191000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6"/>
          <p:cNvGraphicFramePr>
            <a:graphicFrameLocks noChangeAspect="1"/>
          </p:cNvGraphicFramePr>
          <p:nvPr/>
        </p:nvGraphicFramePr>
        <p:xfrm>
          <a:off x="1965325" y="4946650"/>
          <a:ext cx="9969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9" name="Equation" r:id="rId5" imgW="520700" imgH="368300" progId="Equation.3">
                  <p:embed/>
                </p:oleObj>
              </mc:Choice>
              <mc:Fallback>
                <p:oleObj name="Equation" r:id="rId5" imgW="5207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5325" y="4946650"/>
                        <a:ext cx="996950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" name="Object 7"/>
          <p:cNvGraphicFramePr>
            <a:graphicFrameLocks noChangeAspect="1"/>
          </p:cNvGraphicFramePr>
          <p:nvPr/>
        </p:nvGraphicFramePr>
        <p:xfrm>
          <a:off x="5165725" y="4954588"/>
          <a:ext cx="990600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0" name="Equation" r:id="rId7" imgW="520700" imgH="368300" progId="Equation.3">
                  <p:embed/>
                </p:oleObj>
              </mc:Choice>
              <mc:Fallback>
                <p:oleObj name="Equation" r:id="rId7" imgW="5207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5725" y="4954588"/>
                        <a:ext cx="990600" cy="703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dirty="0">
                <a:latin typeface="+mj-ea"/>
              </a:rPr>
              <a:t>图论基本定理</a:t>
            </a:r>
            <a:r>
              <a:rPr lang="en-US" altLang="zh-CN" sz="4000" dirty="0">
                <a:latin typeface="+mj-ea"/>
              </a:rPr>
              <a:t>——</a:t>
            </a:r>
            <a:r>
              <a:rPr lang="zh-CN" altLang="en-US" sz="4000" dirty="0">
                <a:latin typeface="+mj-ea"/>
              </a:rPr>
              <a:t>握手定理推论 </a:t>
            </a:r>
          </a:p>
        </p:txBody>
      </p:sp>
    </p:spTree>
    <p:extLst>
      <p:ext uri="{BB962C8B-B14F-4D97-AF65-F5344CB8AC3E}">
        <p14:creationId xmlns:p14="http://schemas.microsoft.com/office/powerpoint/2010/main" val="29610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3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3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7" name="Text Box 6"/>
          <p:cNvSpPr txBox="1">
            <a:spLocks noChangeArrowheads="1"/>
          </p:cNvSpPr>
          <p:nvPr/>
        </p:nvSpPr>
        <p:spPr bwMode="auto">
          <a:xfrm>
            <a:off x="746125" y="1403350"/>
            <a:ext cx="82296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zh-CN" altLang="en-US" sz="280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例题：</a:t>
            </a:r>
            <a:r>
              <a:rPr kumimoji="0" lang="zh-CN" altLang="zh-CN" sz="280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是否存在一个无向图G, 其度数序列分别为</a:t>
            </a:r>
            <a:endParaRPr kumimoji="0" lang="zh-CN" altLang="en-US" sz="28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zh-CN" altLang="en-US" sz="280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             </a:t>
            </a:r>
            <a:r>
              <a:rPr kumimoji="0" lang="zh-CN" altLang="zh-CN" sz="280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7, 5, 4, 2, 2, 1? </a:t>
            </a:r>
            <a:endParaRPr kumimoji="0" lang="en-US" altLang="zh-CN" sz="28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25321" name="Text Box 9"/>
          <p:cNvSpPr txBox="1">
            <a:spLocks noChangeArrowheads="1"/>
          </p:cNvSpPr>
          <p:nvPr/>
        </p:nvSpPr>
        <p:spPr bwMode="auto">
          <a:xfrm>
            <a:off x="792163" y="2708275"/>
            <a:ext cx="80772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0" lang="zh-CN" altLang="en-US" sz="2800" dirty="0">
                <a:latin typeface="Arial" pitchFamily="34" charset="0"/>
                <a:ea typeface="宋体" pitchFamily="2" charset="-122"/>
              </a:rPr>
              <a:t>解</a:t>
            </a:r>
            <a:r>
              <a:rPr kumimoji="0" lang="zh-CN" altLang="en-US" sz="2800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 </a:t>
            </a:r>
          </a:p>
          <a:p>
            <a:pPr>
              <a:spcBef>
                <a:spcPct val="20000"/>
              </a:spcBef>
            </a:pPr>
            <a:r>
              <a:rPr kumimoji="0" lang="zh-CN" altLang="zh-CN" sz="28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由于序列7, 5, 4, 2, 2, 1中, 奇数个数为奇数, 根据握手定理的推论知, 不可能存在一个图其度数序列为7, 5, 4, 2, 2, 1.</a:t>
            </a:r>
            <a:endParaRPr kumimoji="0" lang="en-US" altLang="zh-CN" sz="2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握手定理</a:t>
            </a:r>
          </a:p>
        </p:txBody>
      </p:sp>
    </p:spTree>
    <p:extLst>
      <p:ext uri="{BB962C8B-B14F-4D97-AF65-F5344CB8AC3E}">
        <p14:creationId xmlns:p14="http://schemas.microsoft.com/office/powerpoint/2010/main" val="399199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5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32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1" name="Text Box 3"/>
          <p:cNvSpPr txBox="1">
            <a:spLocks noChangeArrowheads="1"/>
          </p:cNvSpPr>
          <p:nvPr/>
        </p:nvSpPr>
        <p:spPr bwMode="auto">
          <a:xfrm>
            <a:off x="746125" y="1403350"/>
            <a:ext cx="7918903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zh-CN" altLang="en-US" sz="28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例题：</a:t>
            </a:r>
            <a:r>
              <a:rPr kumimoji="0" lang="zh-CN" altLang="zh-CN" sz="28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证明不存在具有奇数个面且每个面都具有奇数条棱的多面体.</a:t>
            </a:r>
            <a:endParaRPr kumimoji="0" lang="en-US" altLang="zh-CN" sz="2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29412" name="Text Box 4"/>
          <p:cNvSpPr txBox="1">
            <a:spLocks noChangeArrowheads="1"/>
          </p:cNvSpPr>
          <p:nvPr/>
        </p:nvSpPr>
        <p:spPr bwMode="auto">
          <a:xfrm>
            <a:off x="792163" y="2708275"/>
            <a:ext cx="8077200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zh-CN" altLang="en-US" sz="2800" dirty="0">
                <a:ea typeface="宋体" pitchFamily="2" charset="-122"/>
                <a:cs typeface="Times New Roman" panose="02020603050405020304" pitchFamily="18" charset="0"/>
              </a:rPr>
              <a:t>证</a:t>
            </a:r>
            <a:r>
              <a:rPr kumimoji="0" lang="en-US" altLang="zh-CN" sz="2800" dirty="0">
                <a:ea typeface="宋体" pitchFamily="2" charset="-122"/>
                <a:cs typeface="Times New Roman" panose="02020603050405020304" pitchFamily="18" charset="0"/>
              </a:rPr>
              <a:t>:</a:t>
            </a:r>
            <a:r>
              <a:rPr kumimoji="0" lang="zh-CN" altLang="en-US" sz="2800" dirty="0">
                <a:solidFill>
                  <a:srgbClr val="C00000"/>
                </a:solidFill>
                <a:ea typeface="宋体" pitchFamily="2" charset="-122"/>
                <a:cs typeface="Times New Roman" panose="02020603050405020304" pitchFamily="18" charset="0"/>
              </a:rPr>
              <a:t>  </a:t>
            </a:r>
            <a:r>
              <a:rPr kumimoji="0" lang="zh-CN" altLang="en-US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用反证法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. </a:t>
            </a:r>
            <a:r>
              <a:rPr kumimoji="0" lang="zh-CN" altLang="en-US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假设存在这样的多面体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125000"/>
              </a:lnSpc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    </a:t>
            </a:r>
            <a:r>
              <a:rPr kumimoji="0" lang="zh-CN" altLang="en-US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作无向图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=(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V,E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),   </a:t>
            </a:r>
            <a:r>
              <a:rPr kumimoji="0" lang="zh-CN" altLang="en-US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其中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={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 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| 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zh-CN" altLang="en-US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为多面体的面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},</a:t>
            </a:r>
          </a:p>
          <a:p>
            <a:pPr>
              <a:lnSpc>
                <a:spcPct val="125000"/>
              </a:lnSpc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={(</a:t>
            </a:r>
            <a:r>
              <a:rPr kumimoji="0" lang="en-US" altLang="zh-CN" sz="2800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u,v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) | </a:t>
            </a:r>
            <a:r>
              <a:rPr kumimoji="0" lang="en-US" altLang="zh-CN" sz="2800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u,v</a:t>
            </a:r>
            <a:r>
              <a:rPr kumimoji="0" lang="en-US" altLang="zh-CN" sz="2800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kumimoji="0" lang="en-US" altLang="zh-CN" sz="2800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V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  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u</a:t>
            </a:r>
            <a:r>
              <a:rPr kumimoji="0" lang="zh-CN" altLang="en-US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与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v</a:t>
            </a:r>
            <a:r>
              <a:rPr kumimoji="0" lang="zh-CN" altLang="en-US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有公共的棱  </a:t>
            </a:r>
            <a:r>
              <a:rPr kumimoji="0" lang="en-US" altLang="zh-CN" sz="2800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u</a:t>
            </a:r>
            <a:r>
              <a:rPr kumimoji="0" lang="en-US" altLang="zh-CN" sz="2800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</a:t>
            </a:r>
            <a:r>
              <a:rPr kumimoji="0" lang="en-US" altLang="zh-CN" sz="2800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v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}.</a:t>
            </a:r>
          </a:p>
          <a:p>
            <a:pPr>
              <a:lnSpc>
                <a:spcPct val="125000"/>
              </a:lnSpc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    </a:t>
            </a:r>
            <a:r>
              <a:rPr kumimoji="0" lang="zh-CN" altLang="en-US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根据假设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, |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V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|</a:t>
            </a:r>
            <a:r>
              <a:rPr kumimoji="0" lang="zh-CN" altLang="en-US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为奇数且</a:t>
            </a:r>
            <a:r>
              <a:rPr kumimoji="0" lang="en-US" altLang="zh-CN" sz="2800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v</a:t>
            </a:r>
            <a:r>
              <a:rPr kumimoji="0" lang="en-US" altLang="zh-CN" sz="2800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kumimoji="0" lang="en-US" altLang="zh-CN" sz="2800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V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, 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d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(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v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)</a:t>
            </a:r>
            <a:r>
              <a:rPr kumimoji="0" lang="zh-CN" altLang="en-US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为奇数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. </a:t>
            </a:r>
            <a:r>
              <a:rPr kumimoji="0" lang="zh-CN" altLang="en-US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这与握手定理的推论矛盾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.</a:t>
            </a:r>
          </a:p>
          <a:p>
            <a:pPr>
              <a:lnSpc>
                <a:spcPct val="125000"/>
              </a:lnSpc>
              <a:buClr>
                <a:srgbClr val="E8DED8"/>
              </a:buClr>
              <a:buSzPct val="75000"/>
              <a:buFont typeface="Wingdings" pitchFamily="2" charset="2"/>
              <a:buNone/>
            </a:pPr>
            <a:endParaRPr kumimoji="0" lang="en-US" altLang="zh-CN" sz="2800" dirty="0">
              <a:solidFill>
                <a:srgbClr val="E8DED8"/>
              </a:solidFill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握手定理</a:t>
            </a:r>
          </a:p>
        </p:txBody>
      </p:sp>
    </p:spTree>
    <p:extLst>
      <p:ext uri="{BB962C8B-B14F-4D97-AF65-F5344CB8AC3E}">
        <p14:creationId xmlns:p14="http://schemas.microsoft.com/office/powerpoint/2010/main" val="342553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9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6" name="Rectangle 4"/>
          <p:cNvSpPr>
            <a:spLocks noChangeArrowheads="1"/>
          </p:cNvSpPr>
          <p:nvPr/>
        </p:nvSpPr>
        <p:spPr bwMode="auto">
          <a:xfrm>
            <a:off x="522288" y="1223963"/>
            <a:ext cx="7920037" cy="5205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  <a:defRPr/>
            </a:pPr>
            <a:r>
              <a:rPr kumimoji="0" lang="zh-CN" altLang="en-US" sz="2800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性质</a:t>
            </a:r>
            <a:r>
              <a:rPr kumimoji="0" lang="en-US" altLang="zh-CN" sz="2800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1.1.5</a:t>
            </a:r>
            <a:r>
              <a:rPr kumimoji="0" lang="zh-CN" altLang="en-US" b="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</a:rPr>
              <a:t>：</a:t>
            </a:r>
            <a:r>
              <a:rPr kumimoji="0" lang="zh-CN" altLang="en-US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</a:rPr>
              <a:t>设</a:t>
            </a:r>
            <a:r>
              <a:rPr kumimoji="0" lang="en-US" altLang="zh-CN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</a:rPr>
              <a:t>G</a:t>
            </a:r>
            <a:r>
              <a:rPr kumimoji="0" lang="zh-CN" altLang="en-US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</a:rPr>
              <a:t>是一个非空简单图</a:t>
            </a:r>
            <a:r>
              <a:rPr kumimoji="0" lang="zh-CN" altLang="en-US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，则</a:t>
            </a:r>
            <a:r>
              <a:rPr kumimoji="0" lang="en-US" altLang="zh-CN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G</a:t>
            </a:r>
            <a:r>
              <a:rPr kumimoji="0" lang="zh-CN" altLang="en-US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中一定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                       存在度相同的顶点</a:t>
            </a:r>
            <a:r>
              <a:rPr kumimoji="0" lang="zh-CN" altLang="en-US" b="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。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sz="20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   证明：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因为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是非空简单图，所以，结点数至少为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2.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               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设结点个数是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n,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                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中顶点的度只能是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0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1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2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Arial"/>
                <a:ea typeface="宋体" pitchFamily="2" charset="-122"/>
                <a:sym typeface="Math B" pitchFamily="2" charset="2"/>
              </a:rPr>
              <a:t>…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n-1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。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                若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中不存在孤立结点，则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中的度只能是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                  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1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2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Arial"/>
                <a:ea typeface="宋体" pitchFamily="2" charset="-122"/>
                <a:sym typeface="Math B" pitchFamily="2" charset="2"/>
              </a:rPr>
              <a:t>…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n-1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</a:t>
            </a:r>
            <a:endParaRPr kumimoji="0" lang="en-US" altLang="zh-CN" sz="2000" dirty="0">
              <a:solidFill>
                <a:srgbClr val="000000"/>
              </a:solidFill>
              <a:latin typeface="Garamond" pitchFamily="18" charset="0"/>
              <a:ea typeface="宋体" pitchFamily="2" charset="-122"/>
              <a:sym typeface="Math B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                由抽屉原理，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中一定存在度相同的顶点。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                若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中存在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k(k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至少为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1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）个孤立结点，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                 则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中的最大度最多为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n-k-1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，即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中其它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n-k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个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                 结点的度只能是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1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Arial"/>
                <a:ea typeface="宋体" pitchFamily="2" charset="-122"/>
                <a:sym typeface="Math B" pitchFamily="2" charset="2"/>
              </a:rPr>
              <a:t>…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n-k-1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；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                 由抽屉原理，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中一定存在度相同的顶点。</a:t>
            </a:r>
            <a:endParaRPr kumimoji="0" lang="zh-CN" altLang="en-US" dirty="0">
              <a:solidFill>
                <a:srgbClr val="000000"/>
              </a:solidFill>
              <a:latin typeface="Garamond" pitchFamily="18" charset="0"/>
              <a:ea typeface="宋体" pitchFamily="2" charset="-122"/>
              <a:sym typeface="Math B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endParaRPr kumimoji="0" lang="en-US" altLang="zh-CN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类似地可证明</a:t>
            </a:r>
            <a:r>
              <a:rPr kumimoji="0" lang="en-US" altLang="zh-CN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0" lang="zh-CN" altLang="en-US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对于任意</a:t>
            </a:r>
            <a:r>
              <a:rPr kumimoji="0" lang="en-US" altLang="zh-CN" b="0" i="1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0" i="1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en-US" altLang="zh-CN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  <a:sym typeface="Symbol" pitchFamily="18" charset="2"/>
              </a:rPr>
              <a:t> 2</a:t>
            </a:r>
            <a:r>
              <a:rPr kumimoji="0" lang="en-US" altLang="zh-CN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个人的组里</a:t>
            </a:r>
            <a:r>
              <a:rPr kumimoji="0" lang="en-US" altLang="zh-CN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zh-CN" altLang="en-US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必有两个人有相同个数的朋友</a:t>
            </a:r>
            <a:r>
              <a:rPr kumimoji="0" lang="en-US" altLang="zh-CN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kumimoji="0" lang="en-US" altLang="zh-CN" b="0" dirty="0">
              <a:solidFill>
                <a:srgbClr val="000000"/>
              </a:solidFill>
              <a:ea typeface="微软雅黑" panose="020B0503020204020204" pitchFamily="34" charset="-122"/>
              <a:cs typeface="Times New Roman" panose="02020603050405020304" pitchFamily="18" charset="0"/>
              <a:sym typeface="Math B" pitchFamily="2" charset="2"/>
            </a:endParaRPr>
          </a:p>
        </p:txBody>
      </p:sp>
      <p:sp>
        <p:nvSpPr>
          <p:cNvPr id="5" name="标题 4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zh-CN" altLang="en-US" sz="44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/>
                <a:ea typeface="宋体"/>
              </a:rPr>
              <a:t>图的性质</a:t>
            </a:r>
          </a:p>
        </p:txBody>
      </p:sp>
    </p:spTree>
    <p:extLst>
      <p:ext uri="{BB962C8B-B14F-4D97-AF65-F5344CB8AC3E}">
        <p14:creationId xmlns:p14="http://schemas.microsoft.com/office/powerpoint/2010/main" val="80824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0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0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20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20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20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20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20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20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20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201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01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201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2019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2019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196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5" name="Rectangle 3"/>
          <p:cNvSpPr>
            <a:spLocks noChangeArrowheads="1"/>
          </p:cNvSpPr>
          <p:nvPr/>
        </p:nvSpPr>
        <p:spPr bwMode="auto">
          <a:xfrm>
            <a:off x="682626" y="1359533"/>
            <a:ext cx="8287204" cy="5264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zh-CN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无向完全图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   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G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是个简单图, 如果每对不同结点之间都有边相连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   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则称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G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是个无向完全图. 如果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G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有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n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个结点, 则记作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K</a:t>
            </a:r>
            <a:r>
              <a:rPr kumimoji="0" lang="en-US" altLang="zh-CN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n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rgbClr val="000000"/>
              </a:solidFill>
              <a:latin typeface="Garamond" pitchFamily="18" charset="0"/>
              <a:ea typeface="宋体" pitchFamily="2" charset="-122"/>
              <a:sym typeface="MT Extra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rgbClr val="000000"/>
              </a:solidFill>
              <a:latin typeface="Garamond" pitchFamily="18" charset="0"/>
              <a:ea typeface="宋体" pitchFamily="2" charset="-122"/>
              <a:sym typeface="MT Extra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rgbClr val="000000"/>
              </a:solidFill>
              <a:latin typeface="Garamond" pitchFamily="18" charset="0"/>
              <a:ea typeface="宋体" pitchFamily="2" charset="-122"/>
              <a:sym typeface="MT Extra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rgbClr val="000000"/>
              </a:solidFill>
              <a:latin typeface="Garamond" pitchFamily="18" charset="0"/>
              <a:ea typeface="宋体" pitchFamily="2" charset="-122"/>
              <a:sym typeface="MT Extra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性质</a:t>
            </a:r>
            <a:r>
              <a:rPr kumimoji="0" lang="en-US" altLang="zh-CN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1.1.</a:t>
            </a:r>
            <a:r>
              <a:rPr kumimoji="0" lang="zh-CN" altLang="zh-CN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4 </a:t>
            </a:r>
            <a:r>
              <a:rPr kumimoji="0" lang="zh-CN" altLang="zh-CN" sz="28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无向完全图</a:t>
            </a:r>
            <a:r>
              <a:rPr kumimoji="0" lang="en-US" altLang="zh-CN" sz="2800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K</a:t>
            </a:r>
            <a:r>
              <a:rPr kumimoji="0" lang="en-US" altLang="zh-CN" sz="2800" baseline="-25000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n</a:t>
            </a:r>
            <a:r>
              <a:rPr kumimoji="0" lang="en-US" altLang="zh-CN" sz="28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, </a:t>
            </a:r>
            <a:r>
              <a:rPr kumimoji="0" lang="zh-CN" altLang="zh-CN" sz="28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有边数</a:t>
            </a:r>
            <a:endParaRPr kumimoji="0" lang="zh-CN" altLang="en-US" sz="2800" dirty="0">
              <a:solidFill>
                <a:srgbClr val="000000"/>
              </a:solidFill>
              <a:latin typeface="Garamond" pitchFamily="18" charset="0"/>
              <a:ea typeface="宋体" pitchFamily="2" charset="-122"/>
              <a:sym typeface="MT Extra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证明: 因为</a:t>
            </a:r>
            <a:r>
              <a:rPr kumimoji="0" lang="en-US" altLang="zh-CN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K</a:t>
            </a:r>
            <a:r>
              <a:rPr kumimoji="0" lang="en-US" altLang="zh-CN" baseline="-25000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n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中每个结点都与其余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n-1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个结点关联, 即每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          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个结点的度均为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n-1, 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所以</a:t>
            </a:r>
            <a:r>
              <a:rPr kumimoji="0" lang="en-US" altLang="zh-CN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K</a:t>
            </a:r>
            <a:r>
              <a:rPr kumimoji="0" lang="en-US" altLang="zh-CN" baseline="-25000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n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的所有结点度数总和为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           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n(n-1), 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设边数为|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E|, 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于是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n(n-1)=2|E|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           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所以|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E|=</a:t>
            </a:r>
            <a:endParaRPr kumimoji="0" lang="en-US" altLang="zh-CN" dirty="0">
              <a:solidFill>
                <a:srgbClr val="000000"/>
              </a:solidFill>
              <a:latin typeface="Garamond" pitchFamily="18" charset="0"/>
              <a:ea typeface="宋体" pitchFamily="2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06488" y="2394582"/>
            <a:ext cx="6248400" cy="1752600"/>
            <a:chOff x="1056" y="1344"/>
            <a:chExt cx="3936" cy="1104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080" y="1344"/>
              <a:ext cx="912" cy="912"/>
              <a:chOff x="1200" y="960"/>
              <a:chExt cx="912" cy="912"/>
            </a:xfrm>
          </p:grpSpPr>
          <p:sp>
            <p:nvSpPr>
              <p:cNvPr id="15396" name="Line 6"/>
              <p:cNvSpPr>
                <a:spLocks noChangeShapeType="1"/>
              </p:cNvSpPr>
              <p:nvPr/>
            </p:nvSpPr>
            <p:spPr bwMode="auto">
              <a:xfrm flipH="1">
                <a:off x="1296" y="1104"/>
                <a:ext cx="336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5397" name="Text Box 7"/>
              <p:cNvSpPr txBox="1">
                <a:spLocks noChangeArrowheads="1"/>
              </p:cNvSpPr>
              <p:nvPr/>
            </p:nvSpPr>
            <p:spPr bwMode="auto">
              <a:xfrm>
                <a:off x="1536" y="960"/>
                <a:ext cx="28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  <a:latin typeface="Arial" pitchFamily="34" charset="0"/>
                    <a:ea typeface="宋体" pitchFamily="2" charset="-122"/>
                    <a:sym typeface="MT Extra" pitchFamily="18" charset="2"/>
                  </a:rPr>
                  <a:t></a:t>
                </a:r>
                <a:endParaRPr lang="en-US" altLang="zh-CN" sz="1800">
                  <a:solidFill>
                    <a:srgbClr val="FF0000"/>
                  </a:solidFill>
                  <a:latin typeface="Arial" pitchFamily="34" charset="0"/>
                  <a:ea typeface="宋体" pitchFamily="2" charset="-122"/>
                  <a:sym typeface="MT Extra" pitchFamily="18" charset="2"/>
                </a:endParaRPr>
              </a:p>
            </p:txBody>
          </p:sp>
          <p:sp>
            <p:nvSpPr>
              <p:cNvPr id="15398" name="Text Box 8"/>
              <p:cNvSpPr txBox="1">
                <a:spLocks noChangeArrowheads="1"/>
              </p:cNvSpPr>
              <p:nvPr/>
            </p:nvSpPr>
            <p:spPr bwMode="auto">
              <a:xfrm>
                <a:off x="1200" y="1248"/>
                <a:ext cx="28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  <a:latin typeface="Arial" pitchFamily="34" charset="0"/>
                    <a:ea typeface="宋体" pitchFamily="2" charset="-122"/>
                    <a:sym typeface="MT Extra" pitchFamily="18" charset="2"/>
                  </a:rPr>
                  <a:t></a:t>
                </a:r>
                <a:endParaRPr lang="en-US" altLang="zh-CN" sz="1800">
                  <a:solidFill>
                    <a:srgbClr val="FF0000"/>
                  </a:solidFill>
                  <a:latin typeface="Arial" pitchFamily="34" charset="0"/>
                  <a:ea typeface="宋体" pitchFamily="2" charset="-122"/>
                  <a:sym typeface="MT Extra" pitchFamily="18" charset="2"/>
                </a:endParaRPr>
              </a:p>
            </p:txBody>
          </p:sp>
          <p:sp>
            <p:nvSpPr>
              <p:cNvPr id="15399" name="Text Box 9"/>
              <p:cNvSpPr txBox="1">
                <a:spLocks noChangeArrowheads="1"/>
              </p:cNvSpPr>
              <p:nvPr/>
            </p:nvSpPr>
            <p:spPr bwMode="auto">
              <a:xfrm>
                <a:off x="1824" y="1248"/>
                <a:ext cx="28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  <a:latin typeface="Arial" pitchFamily="34" charset="0"/>
                    <a:ea typeface="宋体" pitchFamily="2" charset="-122"/>
                    <a:sym typeface="MT Extra" pitchFamily="18" charset="2"/>
                  </a:rPr>
                  <a:t></a:t>
                </a:r>
                <a:endParaRPr lang="en-US" altLang="zh-CN" sz="1800">
                  <a:solidFill>
                    <a:srgbClr val="FF0000"/>
                  </a:solidFill>
                  <a:latin typeface="Arial" pitchFamily="34" charset="0"/>
                  <a:ea typeface="宋体" pitchFamily="2" charset="-122"/>
                  <a:sym typeface="MT Extra" pitchFamily="18" charset="2"/>
                </a:endParaRPr>
              </a:p>
            </p:txBody>
          </p:sp>
          <p:sp>
            <p:nvSpPr>
              <p:cNvPr id="15400" name="Text Box 10"/>
              <p:cNvSpPr txBox="1">
                <a:spLocks noChangeArrowheads="1"/>
              </p:cNvSpPr>
              <p:nvPr/>
            </p:nvSpPr>
            <p:spPr bwMode="auto">
              <a:xfrm>
                <a:off x="1344" y="1584"/>
                <a:ext cx="28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  <a:latin typeface="Arial" pitchFamily="34" charset="0"/>
                    <a:ea typeface="宋体" pitchFamily="2" charset="-122"/>
                    <a:sym typeface="MT Extra" pitchFamily="18" charset="2"/>
                  </a:rPr>
                  <a:t></a:t>
                </a:r>
                <a:endParaRPr lang="en-US" altLang="zh-CN" sz="1800">
                  <a:solidFill>
                    <a:srgbClr val="FF0000"/>
                  </a:solidFill>
                  <a:latin typeface="Arial" pitchFamily="34" charset="0"/>
                  <a:ea typeface="宋体" pitchFamily="2" charset="-122"/>
                  <a:sym typeface="MT Extra" pitchFamily="18" charset="2"/>
                </a:endParaRPr>
              </a:p>
            </p:txBody>
          </p:sp>
          <p:sp>
            <p:nvSpPr>
              <p:cNvPr id="15401" name="Text Box 11"/>
              <p:cNvSpPr txBox="1">
                <a:spLocks noChangeArrowheads="1"/>
              </p:cNvSpPr>
              <p:nvPr/>
            </p:nvSpPr>
            <p:spPr bwMode="auto">
              <a:xfrm>
                <a:off x="1680" y="1584"/>
                <a:ext cx="28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  <a:latin typeface="Arial" pitchFamily="34" charset="0"/>
                    <a:ea typeface="宋体" pitchFamily="2" charset="-122"/>
                    <a:sym typeface="MT Extra" pitchFamily="18" charset="2"/>
                  </a:rPr>
                  <a:t></a:t>
                </a:r>
                <a:endParaRPr lang="en-US" altLang="zh-CN" sz="1800">
                  <a:solidFill>
                    <a:srgbClr val="FF0000"/>
                  </a:solidFill>
                  <a:latin typeface="Arial" pitchFamily="34" charset="0"/>
                  <a:ea typeface="宋体" pitchFamily="2" charset="-122"/>
                  <a:sym typeface="MT Extra" pitchFamily="18" charset="2"/>
                </a:endParaRPr>
              </a:p>
            </p:txBody>
          </p:sp>
          <p:sp>
            <p:nvSpPr>
              <p:cNvPr id="15402" name="Line 12"/>
              <p:cNvSpPr>
                <a:spLocks noChangeShapeType="1"/>
              </p:cNvSpPr>
              <p:nvPr/>
            </p:nvSpPr>
            <p:spPr bwMode="auto">
              <a:xfrm>
                <a:off x="1296" y="1392"/>
                <a:ext cx="144" cy="3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5403" name="Line 13"/>
              <p:cNvSpPr>
                <a:spLocks noChangeShapeType="1"/>
              </p:cNvSpPr>
              <p:nvPr/>
            </p:nvSpPr>
            <p:spPr bwMode="auto">
              <a:xfrm>
                <a:off x="1632" y="1104"/>
                <a:ext cx="288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5404" name="Line 14"/>
              <p:cNvSpPr>
                <a:spLocks noChangeShapeType="1"/>
              </p:cNvSpPr>
              <p:nvPr/>
            </p:nvSpPr>
            <p:spPr bwMode="auto">
              <a:xfrm flipH="1">
                <a:off x="1776" y="1392"/>
                <a:ext cx="144" cy="3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5405" name="Line 15"/>
              <p:cNvSpPr>
                <a:spLocks noChangeShapeType="1"/>
              </p:cNvSpPr>
              <p:nvPr/>
            </p:nvSpPr>
            <p:spPr bwMode="auto">
              <a:xfrm>
                <a:off x="1440" y="1728"/>
                <a:ext cx="33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15368" name="Line 16"/>
            <p:cNvSpPr>
              <a:spLocks noChangeShapeType="1"/>
            </p:cNvSpPr>
            <p:nvPr/>
          </p:nvSpPr>
          <p:spPr bwMode="auto">
            <a:xfrm flipH="1">
              <a:off x="3168" y="1680"/>
              <a:ext cx="52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369" name="Text Box 17"/>
            <p:cNvSpPr txBox="1">
              <a:spLocks noChangeArrowheads="1"/>
            </p:cNvSpPr>
            <p:nvPr/>
          </p:nvSpPr>
          <p:spPr bwMode="auto">
            <a:xfrm>
              <a:off x="1104" y="1440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latin typeface="Arial" pitchFamily="34" charset="0"/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latin typeface="Arial" pitchFamily="34" charset="0"/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15370" name="Text Box 18"/>
            <p:cNvSpPr txBox="1">
              <a:spLocks noChangeArrowheads="1"/>
            </p:cNvSpPr>
            <p:nvPr/>
          </p:nvSpPr>
          <p:spPr bwMode="auto">
            <a:xfrm>
              <a:off x="3072" y="1536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latin typeface="Arial" pitchFamily="34" charset="0"/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latin typeface="Arial" pitchFamily="34" charset="0"/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15371" name="Text Box 19"/>
            <p:cNvSpPr txBox="1">
              <a:spLocks noChangeArrowheads="1"/>
            </p:cNvSpPr>
            <p:nvPr/>
          </p:nvSpPr>
          <p:spPr bwMode="auto">
            <a:xfrm>
              <a:off x="3600" y="1536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latin typeface="Arial" pitchFamily="34" charset="0"/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latin typeface="Arial" pitchFamily="34" charset="0"/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15372" name="Text Box 20"/>
            <p:cNvSpPr txBox="1">
              <a:spLocks noChangeArrowheads="1"/>
            </p:cNvSpPr>
            <p:nvPr/>
          </p:nvSpPr>
          <p:spPr bwMode="auto">
            <a:xfrm>
              <a:off x="3072" y="1872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latin typeface="Arial" pitchFamily="34" charset="0"/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latin typeface="Arial" pitchFamily="34" charset="0"/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15373" name="Text Box 21"/>
            <p:cNvSpPr txBox="1">
              <a:spLocks noChangeArrowheads="1"/>
            </p:cNvSpPr>
            <p:nvPr/>
          </p:nvSpPr>
          <p:spPr bwMode="auto">
            <a:xfrm>
              <a:off x="3600" y="1872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latin typeface="Arial" pitchFamily="34" charset="0"/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latin typeface="Arial" pitchFamily="34" charset="0"/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15374" name="Line 22"/>
            <p:cNvSpPr>
              <a:spLocks noChangeShapeType="1"/>
            </p:cNvSpPr>
            <p:nvPr/>
          </p:nvSpPr>
          <p:spPr bwMode="auto">
            <a:xfrm>
              <a:off x="3168" y="1728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375" name="Line 23"/>
            <p:cNvSpPr>
              <a:spLocks noChangeShapeType="1"/>
            </p:cNvSpPr>
            <p:nvPr/>
          </p:nvSpPr>
          <p:spPr bwMode="auto">
            <a:xfrm flipV="1">
              <a:off x="3168" y="1680"/>
              <a:ext cx="528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376" name="Line 24"/>
            <p:cNvSpPr>
              <a:spLocks noChangeShapeType="1"/>
            </p:cNvSpPr>
            <p:nvPr/>
          </p:nvSpPr>
          <p:spPr bwMode="auto">
            <a:xfrm flipH="1">
              <a:off x="3696" y="1728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377" name="Line 25"/>
            <p:cNvSpPr>
              <a:spLocks noChangeShapeType="1"/>
            </p:cNvSpPr>
            <p:nvPr/>
          </p:nvSpPr>
          <p:spPr bwMode="auto">
            <a:xfrm>
              <a:off x="3168" y="2016"/>
              <a:ext cx="4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378" name="Text Box 26"/>
            <p:cNvSpPr txBox="1">
              <a:spLocks noChangeArrowheads="1"/>
            </p:cNvSpPr>
            <p:nvPr/>
          </p:nvSpPr>
          <p:spPr bwMode="auto">
            <a:xfrm>
              <a:off x="1104" y="1824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latin typeface="Arial" pitchFamily="34" charset="0"/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latin typeface="Arial" pitchFamily="34" charset="0"/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15379" name="Text Box 27"/>
            <p:cNvSpPr txBox="1">
              <a:spLocks noChangeArrowheads="1"/>
            </p:cNvSpPr>
            <p:nvPr/>
          </p:nvSpPr>
          <p:spPr bwMode="auto">
            <a:xfrm>
              <a:off x="2208" y="1440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latin typeface="Arial" pitchFamily="34" charset="0"/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latin typeface="Arial" pitchFamily="34" charset="0"/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15380" name="Text Box 28"/>
            <p:cNvSpPr txBox="1">
              <a:spLocks noChangeArrowheads="1"/>
            </p:cNvSpPr>
            <p:nvPr/>
          </p:nvSpPr>
          <p:spPr bwMode="auto">
            <a:xfrm>
              <a:off x="1920" y="1824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latin typeface="Arial" pitchFamily="34" charset="0"/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latin typeface="Arial" pitchFamily="34" charset="0"/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15381" name="Text Box 29"/>
            <p:cNvSpPr txBox="1">
              <a:spLocks noChangeArrowheads="1"/>
            </p:cNvSpPr>
            <p:nvPr/>
          </p:nvSpPr>
          <p:spPr bwMode="auto">
            <a:xfrm>
              <a:off x="2448" y="1824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latin typeface="Arial" pitchFamily="34" charset="0"/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latin typeface="Arial" pitchFamily="34" charset="0"/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15382" name="Line 30"/>
            <p:cNvSpPr>
              <a:spLocks noChangeShapeType="1"/>
            </p:cNvSpPr>
            <p:nvPr/>
          </p:nvSpPr>
          <p:spPr bwMode="auto">
            <a:xfrm flipH="1">
              <a:off x="2016" y="158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383" name="Line 31"/>
            <p:cNvSpPr>
              <a:spLocks noChangeShapeType="1"/>
            </p:cNvSpPr>
            <p:nvPr/>
          </p:nvSpPr>
          <p:spPr bwMode="auto">
            <a:xfrm>
              <a:off x="2304" y="1584"/>
              <a:ext cx="240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384" name="Line 32"/>
            <p:cNvSpPr>
              <a:spLocks noChangeShapeType="1"/>
            </p:cNvSpPr>
            <p:nvPr/>
          </p:nvSpPr>
          <p:spPr bwMode="auto">
            <a:xfrm>
              <a:off x="2016" y="1968"/>
              <a:ext cx="52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385" name="Line 33"/>
            <p:cNvSpPr>
              <a:spLocks noChangeShapeType="1"/>
            </p:cNvSpPr>
            <p:nvPr/>
          </p:nvSpPr>
          <p:spPr bwMode="auto">
            <a:xfrm>
              <a:off x="3168" y="1680"/>
              <a:ext cx="528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386" name="Line 34"/>
            <p:cNvSpPr>
              <a:spLocks noChangeShapeType="1"/>
            </p:cNvSpPr>
            <p:nvPr/>
          </p:nvSpPr>
          <p:spPr bwMode="auto">
            <a:xfrm>
              <a:off x="1200" y="1584"/>
              <a:ext cx="0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387" name="Line 35"/>
            <p:cNvSpPr>
              <a:spLocks noChangeShapeType="1"/>
            </p:cNvSpPr>
            <p:nvPr/>
          </p:nvSpPr>
          <p:spPr bwMode="auto">
            <a:xfrm>
              <a:off x="4176" y="1776"/>
              <a:ext cx="62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388" name="Line 36"/>
            <p:cNvSpPr>
              <a:spLocks noChangeShapeType="1"/>
            </p:cNvSpPr>
            <p:nvPr/>
          </p:nvSpPr>
          <p:spPr bwMode="auto">
            <a:xfrm flipH="1">
              <a:off x="4320" y="1776"/>
              <a:ext cx="480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389" name="Line 37"/>
            <p:cNvSpPr>
              <a:spLocks noChangeShapeType="1"/>
            </p:cNvSpPr>
            <p:nvPr/>
          </p:nvSpPr>
          <p:spPr bwMode="auto">
            <a:xfrm flipV="1">
              <a:off x="4320" y="1536"/>
              <a:ext cx="192" cy="5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390" name="Line 38"/>
            <p:cNvSpPr>
              <a:spLocks noChangeShapeType="1"/>
            </p:cNvSpPr>
            <p:nvPr/>
          </p:nvSpPr>
          <p:spPr bwMode="auto">
            <a:xfrm>
              <a:off x="4512" y="1488"/>
              <a:ext cx="144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391" name="Line 39"/>
            <p:cNvSpPr>
              <a:spLocks noChangeShapeType="1"/>
            </p:cNvSpPr>
            <p:nvPr/>
          </p:nvSpPr>
          <p:spPr bwMode="auto">
            <a:xfrm>
              <a:off x="4176" y="1776"/>
              <a:ext cx="480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392" name="Text Box 40"/>
            <p:cNvSpPr txBox="1">
              <a:spLocks noChangeArrowheads="1"/>
            </p:cNvSpPr>
            <p:nvPr/>
          </p:nvSpPr>
          <p:spPr bwMode="auto">
            <a:xfrm>
              <a:off x="1056" y="2112"/>
              <a:ext cx="3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  <a:sym typeface="MT Extra" pitchFamily="18" charset="2"/>
                </a:rPr>
                <a:t>K</a:t>
              </a:r>
              <a:r>
                <a:rPr lang="en-US" altLang="zh-CN" baseline="-25000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  <a:sym typeface="MT Extra" pitchFamily="18" charset="2"/>
                </a:rPr>
                <a:t>2</a:t>
              </a:r>
              <a:endParaRPr lang="en-US" altLang="zh-CN" sz="180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15393" name="Text Box 41"/>
            <p:cNvSpPr txBox="1">
              <a:spLocks noChangeArrowheads="1"/>
            </p:cNvSpPr>
            <p:nvPr/>
          </p:nvSpPr>
          <p:spPr bwMode="auto">
            <a:xfrm>
              <a:off x="2160" y="2160"/>
              <a:ext cx="3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  <a:sym typeface="MT Extra" pitchFamily="18" charset="2"/>
                </a:rPr>
                <a:t>K</a:t>
              </a:r>
              <a:r>
                <a:rPr lang="en-US" altLang="zh-CN" baseline="-25000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  <a:sym typeface="MT Extra" pitchFamily="18" charset="2"/>
                </a:rPr>
                <a:t>3</a:t>
              </a:r>
              <a:endParaRPr lang="en-US" altLang="zh-CN" sz="180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15394" name="Text Box 42"/>
            <p:cNvSpPr txBox="1">
              <a:spLocks noChangeArrowheads="1"/>
            </p:cNvSpPr>
            <p:nvPr/>
          </p:nvSpPr>
          <p:spPr bwMode="auto">
            <a:xfrm>
              <a:off x="3216" y="2160"/>
              <a:ext cx="3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  <a:sym typeface="MT Extra" pitchFamily="18" charset="2"/>
                </a:rPr>
                <a:t>K</a:t>
              </a:r>
              <a:r>
                <a:rPr lang="en-US" altLang="zh-CN" baseline="-25000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  <a:sym typeface="MT Extra" pitchFamily="18" charset="2"/>
                </a:rPr>
                <a:t>4</a:t>
              </a:r>
              <a:endParaRPr lang="en-US" altLang="zh-CN" sz="180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15395" name="Text Box 43"/>
            <p:cNvSpPr txBox="1">
              <a:spLocks noChangeArrowheads="1"/>
            </p:cNvSpPr>
            <p:nvPr/>
          </p:nvSpPr>
          <p:spPr bwMode="auto">
            <a:xfrm>
              <a:off x="4368" y="2160"/>
              <a:ext cx="3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  <a:sym typeface="MT Extra" pitchFamily="18" charset="2"/>
                </a:rPr>
                <a:t>K</a:t>
              </a:r>
              <a:r>
                <a:rPr lang="en-US" altLang="zh-CN" baseline="-25000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  <a:sym typeface="MT Extra" pitchFamily="18" charset="2"/>
                </a:rPr>
                <a:t>5</a:t>
              </a:r>
              <a:endParaRPr lang="en-US" altLang="zh-CN" sz="180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MT Extra" pitchFamily="18" charset="2"/>
              </a:endParaRPr>
            </a:p>
          </p:txBody>
        </p:sp>
      </p:grpSp>
      <p:graphicFrame>
        <p:nvGraphicFramePr>
          <p:cNvPr id="571436" name="Object 4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652874996"/>
              </p:ext>
            </p:extLst>
          </p:nvPr>
        </p:nvGraphicFramePr>
        <p:xfrm>
          <a:off x="3140075" y="5918832"/>
          <a:ext cx="10541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32" name="公式" r:id="rId3" imgW="583947" imgH="228501" progId="Equation.3">
                  <p:embed/>
                </p:oleObj>
              </mc:Choice>
              <mc:Fallback>
                <p:oleObj name="公式" r:id="rId3" imgW="583947" imgH="228501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0075" y="5918832"/>
                        <a:ext cx="1054100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1437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650463"/>
              </p:ext>
            </p:extLst>
          </p:nvPr>
        </p:nvGraphicFramePr>
        <p:xfrm>
          <a:off x="5741988" y="4239257"/>
          <a:ext cx="10795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33" name="公式" r:id="rId5" imgW="596900" imgH="228600" progId="Equation.3">
                  <p:embed/>
                </p:oleObj>
              </mc:Choice>
              <mc:Fallback>
                <p:oleObj name="公式" r:id="rId5" imgW="596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1988" y="4239257"/>
                        <a:ext cx="1079500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标题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>
                <a:solidFill>
                  <a:schemeClr val="tx2">
                    <a:lumMod val="75000"/>
                  </a:schemeClr>
                </a:solidFill>
              </a:rPr>
              <a:t>几种特殊的图</a:t>
            </a:r>
          </a:p>
        </p:txBody>
      </p:sp>
    </p:spTree>
    <p:extLst>
      <p:ext uri="{BB962C8B-B14F-4D97-AF65-F5344CB8AC3E}">
        <p14:creationId xmlns:p14="http://schemas.microsoft.com/office/powerpoint/2010/main" val="223508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57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57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57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539750" y="1268413"/>
            <a:ext cx="8125278" cy="5029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15963" lvl="1" indent="-4508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纸质小作业 ： </a:t>
            </a:r>
            <a:r>
              <a:rPr kumimoji="0" lang="en-US" altLang="zh-CN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20%</a:t>
            </a:r>
          </a:p>
          <a:p>
            <a:pPr marL="715963" lvl="1" indent="-45085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kumimoji="0" lang="zh-CN" altLang="en-US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每周通过网络学堂提交，可以手写后拍照上传，或利用文档编辑后上传，请提交</a:t>
            </a:r>
            <a:r>
              <a:rPr kumimoji="0" lang="en-US" altLang="zh-CN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pdf</a:t>
            </a:r>
            <a:r>
              <a:rPr kumimoji="0" lang="zh-CN" altLang="en-US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格式的文件。</a:t>
            </a:r>
          </a:p>
          <a:p>
            <a:pPr marL="715963" lvl="1" indent="-4508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上机小作业</a:t>
            </a:r>
            <a:r>
              <a:rPr kumimoji="0" lang="en-US" altLang="zh-CN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 </a:t>
            </a:r>
            <a:r>
              <a:rPr kumimoji="0" lang="en-US" altLang="zh-CN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25%</a:t>
            </a:r>
            <a:r>
              <a:rPr kumimoji="0" lang="zh-CN" altLang="en-US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en-US" altLang="zh-CN" sz="28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15963" lvl="1" indent="-45085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kumimoji="0" lang="zh-CN" altLang="en-US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共</a:t>
            </a:r>
            <a:r>
              <a:rPr kumimoji="0" lang="en-US" altLang="zh-CN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次，通常为基本算法与核心算法，通过网络学堂提交，利用控制台输入输出，直接提交源码即可（如 </a:t>
            </a:r>
            <a:r>
              <a:rPr kumimoji="0" lang="en-US" altLang="zh-CN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kumimoji="0" lang="en-US" altLang="zh-CN" sz="2000" b="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cpp</a:t>
            </a:r>
            <a:r>
              <a:rPr kumimoji="0" lang="en-US" altLang="zh-CN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 .</a:t>
            </a:r>
            <a:r>
              <a:rPr kumimoji="0" lang="en-US" altLang="zh-CN" sz="2000" b="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</a:t>
            </a:r>
            <a:r>
              <a:rPr kumimoji="0" lang="zh-CN" altLang="en-US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等）。</a:t>
            </a:r>
            <a:endParaRPr kumimoji="0" lang="en-US" altLang="zh-CN" sz="20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15963" lvl="1" indent="-45085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kumimoji="0" lang="zh-CN" altLang="en-US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请使用在 </a:t>
            </a:r>
            <a:r>
              <a:rPr kumimoji="0" lang="en-US" altLang="zh-CN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2"/>
              </a:rPr>
              <a:t>https://glot.io/</a:t>
            </a:r>
            <a:r>
              <a:rPr kumimoji="0" lang="en-US" altLang="zh-CN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上可执行的编程语言之一（包含绝大多数主流编程语言），并至少保证你的代码可以在该网站上执行。</a:t>
            </a:r>
            <a:endParaRPr kumimoji="0" lang="en-US" altLang="zh-CN" sz="20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15963" lvl="1" indent="-4508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考试：闭卷 </a:t>
            </a:r>
            <a:r>
              <a:rPr kumimoji="0" lang="en-US" altLang="zh-CN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50%  </a:t>
            </a:r>
          </a:p>
          <a:p>
            <a:pPr marL="715963" lvl="1" indent="-4508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平时成绩：</a:t>
            </a:r>
            <a:r>
              <a:rPr kumimoji="0" lang="en-US" altLang="zh-CN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5%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考核与计分方案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2723702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3" name="Rectangle 3"/>
          <p:cNvSpPr>
            <a:spLocks noChangeArrowheads="1"/>
          </p:cNvSpPr>
          <p:nvPr/>
        </p:nvSpPr>
        <p:spPr bwMode="auto">
          <a:xfrm>
            <a:off x="431800" y="1358900"/>
            <a:ext cx="8461375" cy="4725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zh-CN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有向完全图</a:t>
            </a:r>
          </a:p>
          <a:p>
            <a:pPr marL="342900" indent="-342900" algn="just"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    每对顶点之间均有两条方向相反的边的图为有向完全图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.</a:t>
            </a:r>
          </a:p>
          <a:p>
            <a:pPr marL="342900" indent="-342900" algn="just">
              <a:spcBef>
                <a:spcPct val="20000"/>
              </a:spcBef>
            </a:pP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    </a:t>
            </a:r>
            <a:r>
              <a:rPr lang="zh-CN" altLang="en-US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顶点数</a:t>
            </a:r>
            <a:r>
              <a:rPr lang="en-US" altLang="zh-CN" i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, </a:t>
            </a:r>
            <a:r>
              <a:rPr lang="zh-CN" altLang="en-US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边数</a:t>
            </a:r>
            <a:r>
              <a:rPr lang="en-US" altLang="zh-CN" i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m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=</a:t>
            </a:r>
            <a:r>
              <a:rPr lang="en-US" altLang="zh-CN" i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n</a:t>
            </a:r>
            <a:r>
              <a:rPr lang="en-US" altLang="zh-CN" i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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1), </a:t>
            </a:r>
            <a:r>
              <a:rPr lang="en-US" altLang="zh-CN" i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</a:t>
            </a:r>
            <a:r>
              <a:rPr lang="en-US" altLang="zh-CN" i="1" baseline="300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+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=</a:t>
            </a:r>
            <a:r>
              <a:rPr lang="en-US" altLang="zh-CN" i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</a:t>
            </a:r>
            <a:r>
              <a:rPr lang="en-US" altLang="zh-CN" i="1" baseline="300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+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=</a:t>
            </a:r>
            <a:r>
              <a:rPr lang="en-US" altLang="zh-CN" i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</a:t>
            </a:r>
            <a:r>
              <a:rPr lang="en-US" altLang="zh-CN" i="1" baseline="300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 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=</a:t>
            </a:r>
            <a:r>
              <a:rPr lang="en-US" altLang="zh-CN" i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</a:t>
            </a:r>
            <a:r>
              <a:rPr lang="en-US" altLang="zh-CN" i="1" baseline="300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 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=</a:t>
            </a:r>
            <a:r>
              <a:rPr lang="en-US" altLang="zh-CN" i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n</a:t>
            </a:r>
            <a:r>
              <a:rPr lang="en-US" altLang="zh-CN" i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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1, </a:t>
            </a:r>
            <a:r>
              <a:rPr lang="en-US" altLang="zh-CN" i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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=</a:t>
            </a:r>
            <a:r>
              <a:rPr lang="en-US" altLang="zh-CN" i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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=2(</a:t>
            </a:r>
            <a:r>
              <a:rPr lang="en-US" altLang="zh-CN" i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n</a:t>
            </a:r>
            <a:r>
              <a:rPr lang="en-US" altLang="zh-CN" i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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1)</a:t>
            </a:r>
            <a:endParaRPr kumimoji="0" lang="en-US" altLang="zh-CN" b="0" dirty="0">
              <a:solidFill>
                <a:srgbClr val="E8DED8"/>
              </a:solidFill>
              <a:latin typeface="Garamond" pitchFamily="18" charset="0"/>
              <a:ea typeface="宋体" pitchFamily="2" charset="-122"/>
              <a:sym typeface="MT Extra" pitchFamily="18" charset="2"/>
            </a:endParaRPr>
          </a:p>
        </p:txBody>
      </p:sp>
      <p:pic>
        <p:nvPicPr>
          <p:cNvPr id="174084" name="Picture 47" descr="有向K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1063" y="3563938"/>
            <a:ext cx="15240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085" name="Text Box 48"/>
          <p:cNvSpPr txBox="1">
            <a:spLocks noChangeArrowheads="1"/>
          </p:cNvSpPr>
          <p:nvPr/>
        </p:nvSpPr>
        <p:spPr bwMode="auto">
          <a:xfrm>
            <a:off x="3082925" y="5319713"/>
            <a:ext cx="2209800" cy="457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dirty="0">
                <a:solidFill>
                  <a:srgbClr val="000000"/>
                </a:solidFill>
                <a:latin typeface="Arial" pitchFamily="34" charset="0"/>
                <a:ea typeface="华文行楷" pitchFamily="2" charset="-122"/>
              </a:rPr>
              <a:t>3</a:t>
            </a:r>
            <a:r>
              <a:rPr kumimoji="0" lang="zh-CN" altLang="en-US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阶有向完全图</a:t>
            </a:r>
          </a:p>
        </p:txBody>
      </p:sp>
      <p:sp>
        <p:nvSpPr>
          <p:cNvPr id="9" name="标题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2">
                    <a:lumMod val="75000"/>
                  </a:schemeClr>
                </a:solidFill>
              </a:rPr>
              <a:t>几种特殊的图</a:t>
            </a:r>
          </a:p>
        </p:txBody>
      </p:sp>
    </p:spTree>
    <p:extLst>
      <p:ext uri="{BB962C8B-B14F-4D97-AF65-F5344CB8AC3E}">
        <p14:creationId xmlns:p14="http://schemas.microsoft.com/office/powerpoint/2010/main" val="2790738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1" name="Rectangle 3"/>
          <p:cNvSpPr>
            <a:spLocks noChangeArrowheads="1"/>
          </p:cNvSpPr>
          <p:nvPr/>
        </p:nvSpPr>
        <p:spPr bwMode="auto">
          <a:xfrm>
            <a:off x="551999" y="1411737"/>
            <a:ext cx="8461375" cy="5039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en-US" altLang="zh-CN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k-</a:t>
            </a:r>
            <a:r>
              <a:rPr kumimoji="0" lang="zh-CN" altLang="en-US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正则图</a:t>
            </a:r>
          </a:p>
          <a:p>
            <a:pPr marL="342900" indent="-342900" algn="just"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    每个顶点的度数均为 </a:t>
            </a:r>
            <a:r>
              <a:rPr lang="en-US" altLang="zh-CN" i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k </a:t>
            </a:r>
            <a:r>
              <a:rPr lang="zh-CN" altLang="en-US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的无向简单图</a:t>
            </a:r>
          </a:p>
          <a:p>
            <a:pPr marL="342900" indent="-342900" algn="just"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    顶点数 </a:t>
            </a:r>
            <a:r>
              <a:rPr lang="en-US" altLang="zh-CN" i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, </a:t>
            </a:r>
            <a:r>
              <a:rPr lang="zh-CN" altLang="en-US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边数 </a:t>
            </a:r>
            <a:r>
              <a:rPr lang="en-US" altLang="zh-CN" i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m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=</a:t>
            </a:r>
            <a:r>
              <a:rPr lang="en-US" altLang="zh-CN" i="1" dirty="0" err="1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kn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/2</a:t>
            </a:r>
            <a:endParaRPr kumimoji="0" lang="en-US" altLang="zh-CN" sz="2800" b="0" dirty="0">
              <a:solidFill>
                <a:srgbClr val="E8DED8"/>
              </a:solidFill>
              <a:latin typeface="Garamond" pitchFamily="18" charset="0"/>
              <a:ea typeface="宋体" pitchFamily="2" charset="-122"/>
              <a:sym typeface="MT Extra" pitchFamily="18" charset="2"/>
            </a:endParaRPr>
          </a:p>
        </p:txBody>
      </p:sp>
      <p:pic>
        <p:nvPicPr>
          <p:cNvPr id="75782" name="Picture 51" descr="2正则图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5274" y="3842199"/>
            <a:ext cx="1295400" cy="117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3" name="Text Box 52"/>
          <p:cNvSpPr txBox="1">
            <a:spLocks noChangeArrowheads="1"/>
          </p:cNvSpPr>
          <p:nvPr/>
        </p:nvSpPr>
        <p:spPr bwMode="auto">
          <a:xfrm>
            <a:off x="1309237" y="5237612"/>
            <a:ext cx="1371600" cy="457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2</a:t>
            </a:r>
            <a:r>
              <a:rPr kumimoji="0" lang="zh-CN" altLang="en-US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正则图</a:t>
            </a:r>
          </a:p>
        </p:txBody>
      </p:sp>
      <p:pic>
        <p:nvPicPr>
          <p:cNvPr id="75784" name="Picture 54" descr="4正则图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9437" y="3481837"/>
            <a:ext cx="147478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6" name="Text Box 57"/>
          <p:cNvSpPr txBox="1">
            <a:spLocks noChangeArrowheads="1"/>
          </p:cNvSpPr>
          <p:nvPr/>
        </p:nvSpPr>
        <p:spPr bwMode="auto">
          <a:xfrm>
            <a:off x="3379337" y="5282062"/>
            <a:ext cx="1371600" cy="457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3</a:t>
            </a:r>
            <a:r>
              <a:rPr kumimoji="0" lang="zh-CN" altLang="en-US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正则图</a:t>
            </a:r>
          </a:p>
        </p:txBody>
      </p:sp>
      <p:pic>
        <p:nvPicPr>
          <p:cNvPr id="75787" name="Picture 58" descr="彼德森图"/>
          <p:cNvPicPr>
            <a:picLocks noChangeAspect="1" noChangeArrowheads="1"/>
          </p:cNvPicPr>
          <p:nvPr/>
        </p:nvPicPr>
        <p:blipFill>
          <a:blip r:embed="rId4" cstate="print"/>
          <a:srcRect l="34821"/>
          <a:stretch>
            <a:fillRect/>
          </a:stretch>
        </p:blipFill>
        <p:spPr bwMode="auto">
          <a:xfrm>
            <a:off x="3199949" y="3662812"/>
            <a:ext cx="1682750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8" name="Text Box 59"/>
          <p:cNvSpPr txBox="1">
            <a:spLocks noChangeArrowheads="1"/>
          </p:cNvSpPr>
          <p:nvPr/>
        </p:nvSpPr>
        <p:spPr bwMode="auto">
          <a:xfrm>
            <a:off x="5495474" y="5282062"/>
            <a:ext cx="1371600" cy="4572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4</a:t>
            </a:r>
            <a:r>
              <a:rPr kumimoji="0" lang="zh-CN" altLang="en-US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正则图</a:t>
            </a:r>
          </a:p>
        </p:txBody>
      </p:sp>
      <p:sp>
        <p:nvSpPr>
          <p:cNvPr id="11" name="标题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2">
                    <a:lumMod val="75000"/>
                  </a:schemeClr>
                </a:solidFill>
              </a:rPr>
              <a:t>几种特殊的图</a:t>
            </a:r>
          </a:p>
        </p:txBody>
      </p:sp>
    </p:spTree>
    <p:extLst>
      <p:ext uri="{BB962C8B-B14F-4D97-AF65-F5344CB8AC3E}">
        <p14:creationId xmlns:p14="http://schemas.microsoft.com/office/powerpoint/2010/main" val="181677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5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5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5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3" grpId="0"/>
      <p:bldP spid="75786" grpId="0"/>
      <p:bldP spid="7578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55" name="Rectangle 47"/>
          <p:cNvSpPr>
            <a:spLocks noChangeArrowheads="1"/>
          </p:cNvSpPr>
          <p:nvPr/>
        </p:nvSpPr>
        <p:spPr bwMode="auto">
          <a:xfrm>
            <a:off x="566738" y="1179513"/>
            <a:ext cx="8307387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</a:rPr>
              <a:t>无向圈图</a:t>
            </a:r>
          </a:p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b="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     </a:t>
            </a:r>
            <a:r>
              <a:rPr kumimoji="0" lang="en-US" altLang="zh-CN" sz="2200" i="1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C</a:t>
            </a:r>
            <a:r>
              <a:rPr kumimoji="0" lang="en-US" altLang="zh-CN" sz="2200" i="1" baseline="-25000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=&lt;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V,E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&gt;, </a:t>
            </a:r>
            <a:r>
              <a:rPr kumimoji="0" lang="zh-CN" altLang="en-US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其中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={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1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,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2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,</a:t>
            </a:r>
            <a:r>
              <a:rPr kumimoji="0" lang="en-US" altLang="zh-CN" sz="22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…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,</a:t>
            </a:r>
            <a:r>
              <a:rPr kumimoji="0" lang="en-US" altLang="zh-CN" sz="2200" i="1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i="1" baseline="-25000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}, </a:t>
            </a:r>
          </a:p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                                 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E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={(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1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,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2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),(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2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,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3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),</a:t>
            </a:r>
            <a:r>
              <a:rPr kumimoji="0" lang="en-US" altLang="zh-CN" sz="22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…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,(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i="1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-1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,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i="1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),(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i="1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,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1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)}, 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3</a:t>
            </a:r>
          </a:p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endParaRPr kumimoji="0" lang="en-US" altLang="zh-CN" sz="2200" dirty="0">
              <a:solidFill>
                <a:srgbClr val="000000"/>
              </a:solidFill>
              <a:latin typeface="Garamond" pitchFamily="18" charset="0"/>
              <a:ea typeface="宋体" pitchFamily="2" charset="-122"/>
              <a:sym typeface="Symbol" pitchFamily="18" charset="2"/>
            </a:endParaRPr>
          </a:p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endParaRPr kumimoji="0" lang="en-US" altLang="zh-CN" sz="2200" dirty="0">
              <a:solidFill>
                <a:srgbClr val="000000"/>
              </a:solidFill>
              <a:latin typeface="Garamond" pitchFamily="18" charset="0"/>
              <a:ea typeface="宋体" pitchFamily="2" charset="-122"/>
              <a:sym typeface="Symbol" pitchFamily="18" charset="2"/>
            </a:endParaRPr>
          </a:p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endParaRPr kumimoji="0" lang="en-US" altLang="zh-CN" sz="2200" dirty="0">
              <a:solidFill>
                <a:srgbClr val="E8DED8"/>
              </a:solidFill>
              <a:latin typeface="Garamond" pitchFamily="18" charset="0"/>
              <a:ea typeface="宋体" pitchFamily="2" charset="-122"/>
              <a:sym typeface="Symbol" pitchFamily="18" charset="2"/>
            </a:endParaRPr>
          </a:p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endParaRPr kumimoji="0" lang="en-US" altLang="zh-CN" sz="2200" dirty="0">
              <a:solidFill>
                <a:srgbClr val="E8DED8"/>
              </a:solidFill>
              <a:latin typeface="Garamond" pitchFamily="18" charset="0"/>
              <a:ea typeface="宋体" pitchFamily="2" charset="-122"/>
              <a:sym typeface="Symbol" pitchFamily="18" charset="2"/>
            </a:endParaRPr>
          </a:p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endParaRPr kumimoji="0" lang="en-US" altLang="zh-CN" sz="2200" dirty="0">
              <a:solidFill>
                <a:srgbClr val="E8DED8"/>
              </a:solidFill>
              <a:latin typeface="Garamond" pitchFamily="18" charset="0"/>
              <a:ea typeface="宋体" pitchFamily="2" charset="-122"/>
              <a:sym typeface="Symbol" pitchFamily="18" charset="2"/>
            </a:endParaRPr>
          </a:p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rgbClr val="C00000"/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</a:rPr>
              <a:t>有向圈图</a:t>
            </a:r>
          </a:p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b="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     </a:t>
            </a:r>
            <a:r>
              <a:rPr kumimoji="0" lang="en-US" altLang="zh-CN" sz="2200" i="1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C</a:t>
            </a:r>
            <a:r>
              <a:rPr kumimoji="0" lang="en-US" altLang="zh-CN" sz="2200" i="1" baseline="-25000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=&lt;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V,E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&gt;, </a:t>
            </a:r>
            <a:r>
              <a:rPr kumimoji="0" lang="zh-CN" altLang="en-US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其中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={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1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,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2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,</a:t>
            </a:r>
            <a:r>
              <a:rPr kumimoji="0" lang="en-US" altLang="zh-CN" sz="22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…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,</a:t>
            </a:r>
            <a:r>
              <a:rPr kumimoji="0" lang="en-US" altLang="zh-CN" sz="2200" i="1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i="1" baseline="-25000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},   </a:t>
            </a:r>
          </a:p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     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E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={&lt;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1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,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2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&gt;,&lt;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2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,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3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&gt;,</a:t>
            </a:r>
            <a:r>
              <a:rPr kumimoji="0" lang="en-US" altLang="zh-CN" sz="22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…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,&lt;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i="1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-1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,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i="1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&gt;,&lt;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i="1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,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1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&gt;}, 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3</a:t>
            </a:r>
          </a:p>
        </p:txBody>
      </p:sp>
      <p:pic>
        <p:nvPicPr>
          <p:cNvPr id="580657" name="Picture 49" descr="有向圈图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588" y="4620775"/>
            <a:ext cx="169227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836613" y="2889250"/>
            <a:ext cx="1371600" cy="1219200"/>
            <a:chOff x="302" y="2366"/>
            <a:chExt cx="864" cy="768"/>
          </a:xfrm>
        </p:grpSpPr>
        <p:sp>
          <p:nvSpPr>
            <p:cNvPr id="176171" name="AutoShape 52"/>
            <p:cNvSpPr>
              <a:spLocks noChangeArrowheads="1"/>
            </p:cNvSpPr>
            <p:nvPr/>
          </p:nvSpPr>
          <p:spPr bwMode="auto">
            <a:xfrm>
              <a:off x="302" y="303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6172" name="AutoShape 53"/>
            <p:cNvSpPr>
              <a:spLocks noChangeArrowheads="1"/>
            </p:cNvSpPr>
            <p:nvPr/>
          </p:nvSpPr>
          <p:spPr bwMode="auto">
            <a:xfrm>
              <a:off x="1070" y="303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6173" name="AutoShape 54"/>
            <p:cNvSpPr>
              <a:spLocks noChangeArrowheads="1"/>
            </p:cNvSpPr>
            <p:nvPr/>
          </p:nvSpPr>
          <p:spPr bwMode="auto">
            <a:xfrm>
              <a:off x="686" y="236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76174" name="AutoShape 55"/>
            <p:cNvCxnSpPr>
              <a:cxnSpLocks noChangeShapeType="1"/>
              <a:stCxn id="176171" idx="7"/>
              <a:endCxn id="176173" idx="3"/>
            </p:cNvCxnSpPr>
            <p:nvPr/>
          </p:nvCxnSpPr>
          <p:spPr bwMode="auto">
            <a:xfrm flipV="1">
              <a:off x="384" y="2448"/>
              <a:ext cx="316" cy="60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6175" name="AutoShape 56"/>
            <p:cNvCxnSpPr>
              <a:cxnSpLocks noChangeShapeType="1"/>
              <a:stCxn id="176171" idx="6"/>
              <a:endCxn id="176172" idx="2"/>
            </p:cNvCxnSpPr>
            <p:nvPr/>
          </p:nvCxnSpPr>
          <p:spPr bwMode="auto">
            <a:xfrm>
              <a:off x="398" y="3086"/>
              <a:ext cx="672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6176" name="AutoShape 57"/>
            <p:cNvCxnSpPr>
              <a:cxnSpLocks noChangeShapeType="1"/>
              <a:stCxn id="176172" idx="1"/>
              <a:endCxn id="176173" idx="5"/>
            </p:cNvCxnSpPr>
            <p:nvPr/>
          </p:nvCxnSpPr>
          <p:spPr bwMode="auto">
            <a:xfrm flipH="1" flipV="1">
              <a:off x="768" y="2448"/>
              <a:ext cx="316" cy="60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</p:grpSp>
      <p:grpSp>
        <p:nvGrpSpPr>
          <p:cNvPr id="3" name="Group 58"/>
          <p:cNvGrpSpPr>
            <a:grpSpLocks/>
          </p:cNvGrpSpPr>
          <p:nvPr/>
        </p:nvGrpSpPr>
        <p:grpSpPr bwMode="auto">
          <a:xfrm>
            <a:off x="2970213" y="2889250"/>
            <a:ext cx="1295400" cy="1219200"/>
            <a:chOff x="1646" y="2366"/>
            <a:chExt cx="816" cy="768"/>
          </a:xfrm>
        </p:grpSpPr>
        <p:sp>
          <p:nvSpPr>
            <p:cNvPr id="176163" name="AutoShape 59"/>
            <p:cNvSpPr>
              <a:spLocks noChangeArrowheads="1"/>
            </p:cNvSpPr>
            <p:nvPr/>
          </p:nvSpPr>
          <p:spPr bwMode="auto">
            <a:xfrm>
              <a:off x="1646" y="303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6164" name="AutoShape 60"/>
            <p:cNvSpPr>
              <a:spLocks noChangeArrowheads="1"/>
            </p:cNvSpPr>
            <p:nvPr/>
          </p:nvSpPr>
          <p:spPr bwMode="auto">
            <a:xfrm>
              <a:off x="2366" y="303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6165" name="AutoShape 61"/>
            <p:cNvSpPr>
              <a:spLocks noChangeArrowheads="1"/>
            </p:cNvSpPr>
            <p:nvPr/>
          </p:nvSpPr>
          <p:spPr bwMode="auto">
            <a:xfrm>
              <a:off x="1646" y="236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6166" name="AutoShape 62"/>
            <p:cNvSpPr>
              <a:spLocks noChangeArrowheads="1"/>
            </p:cNvSpPr>
            <p:nvPr/>
          </p:nvSpPr>
          <p:spPr bwMode="auto">
            <a:xfrm>
              <a:off x="2366" y="236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76167" name="AutoShape 63"/>
            <p:cNvCxnSpPr>
              <a:cxnSpLocks noChangeShapeType="1"/>
              <a:stCxn id="176163" idx="0"/>
              <a:endCxn id="176165" idx="4"/>
            </p:cNvCxnSpPr>
            <p:nvPr/>
          </p:nvCxnSpPr>
          <p:spPr bwMode="auto">
            <a:xfrm flipV="1">
              <a:off x="1694" y="2462"/>
              <a:ext cx="0" cy="57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6168" name="AutoShape 64"/>
            <p:cNvCxnSpPr>
              <a:cxnSpLocks noChangeShapeType="1"/>
              <a:stCxn id="176165" idx="6"/>
              <a:endCxn id="176166" idx="2"/>
            </p:cNvCxnSpPr>
            <p:nvPr/>
          </p:nvCxnSpPr>
          <p:spPr bwMode="auto">
            <a:xfrm>
              <a:off x="1742" y="2414"/>
              <a:ext cx="624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6169" name="AutoShape 65"/>
            <p:cNvCxnSpPr>
              <a:cxnSpLocks noChangeShapeType="1"/>
              <a:stCxn id="176166" idx="4"/>
              <a:endCxn id="176164" idx="0"/>
            </p:cNvCxnSpPr>
            <p:nvPr/>
          </p:nvCxnSpPr>
          <p:spPr bwMode="auto">
            <a:xfrm>
              <a:off x="2414" y="2462"/>
              <a:ext cx="0" cy="57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6170" name="AutoShape 66"/>
            <p:cNvCxnSpPr>
              <a:cxnSpLocks noChangeShapeType="1"/>
              <a:stCxn id="176163" idx="6"/>
              <a:endCxn id="176164" idx="2"/>
            </p:cNvCxnSpPr>
            <p:nvPr/>
          </p:nvCxnSpPr>
          <p:spPr bwMode="auto">
            <a:xfrm>
              <a:off x="1742" y="3086"/>
              <a:ext cx="624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5081588" y="2508250"/>
            <a:ext cx="1600200" cy="1577975"/>
            <a:chOff x="2976" y="2126"/>
            <a:chExt cx="1008" cy="994"/>
          </a:xfrm>
        </p:grpSpPr>
        <p:sp>
          <p:nvSpPr>
            <p:cNvPr id="176153" name="AutoShape 68"/>
            <p:cNvSpPr>
              <a:spLocks noChangeArrowheads="1"/>
            </p:cNvSpPr>
            <p:nvPr/>
          </p:nvSpPr>
          <p:spPr bwMode="auto">
            <a:xfrm>
              <a:off x="3168" y="3024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6154" name="AutoShape 69"/>
            <p:cNvSpPr>
              <a:spLocks noChangeArrowheads="1"/>
            </p:cNvSpPr>
            <p:nvPr/>
          </p:nvSpPr>
          <p:spPr bwMode="auto">
            <a:xfrm>
              <a:off x="3696" y="3024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6155" name="AutoShape 70"/>
            <p:cNvSpPr>
              <a:spLocks noChangeArrowheads="1"/>
            </p:cNvSpPr>
            <p:nvPr/>
          </p:nvSpPr>
          <p:spPr bwMode="auto">
            <a:xfrm>
              <a:off x="2976" y="249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6156" name="AutoShape 71"/>
            <p:cNvSpPr>
              <a:spLocks noChangeArrowheads="1"/>
            </p:cNvSpPr>
            <p:nvPr/>
          </p:nvSpPr>
          <p:spPr bwMode="auto">
            <a:xfrm>
              <a:off x="3888" y="249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6157" name="AutoShape 72"/>
            <p:cNvSpPr>
              <a:spLocks noChangeArrowheads="1"/>
            </p:cNvSpPr>
            <p:nvPr/>
          </p:nvSpPr>
          <p:spPr bwMode="auto">
            <a:xfrm>
              <a:off x="3422" y="212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76158" name="AutoShape 73"/>
            <p:cNvCxnSpPr>
              <a:cxnSpLocks noChangeShapeType="1"/>
              <a:stCxn id="176155" idx="4"/>
              <a:endCxn id="176153" idx="1"/>
            </p:cNvCxnSpPr>
            <p:nvPr/>
          </p:nvCxnSpPr>
          <p:spPr bwMode="auto">
            <a:xfrm>
              <a:off x="3024" y="2592"/>
              <a:ext cx="158" cy="44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6159" name="AutoShape 74"/>
            <p:cNvCxnSpPr>
              <a:cxnSpLocks noChangeShapeType="1"/>
              <a:stCxn id="176153" idx="6"/>
              <a:endCxn id="176154" idx="2"/>
            </p:cNvCxnSpPr>
            <p:nvPr/>
          </p:nvCxnSpPr>
          <p:spPr bwMode="auto">
            <a:xfrm>
              <a:off x="3264" y="3072"/>
              <a:ext cx="432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6160" name="AutoShape 75"/>
            <p:cNvCxnSpPr>
              <a:cxnSpLocks noChangeShapeType="1"/>
              <a:stCxn id="176154" idx="7"/>
              <a:endCxn id="176156" idx="4"/>
            </p:cNvCxnSpPr>
            <p:nvPr/>
          </p:nvCxnSpPr>
          <p:spPr bwMode="auto">
            <a:xfrm flipV="1">
              <a:off x="3778" y="2592"/>
              <a:ext cx="158" cy="44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6161" name="AutoShape 76"/>
            <p:cNvCxnSpPr>
              <a:cxnSpLocks noChangeShapeType="1"/>
              <a:stCxn id="176156" idx="1"/>
              <a:endCxn id="176157" idx="5"/>
            </p:cNvCxnSpPr>
            <p:nvPr/>
          </p:nvCxnSpPr>
          <p:spPr bwMode="auto">
            <a:xfrm flipH="1" flipV="1">
              <a:off x="3504" y="2208"/>
              <a:ext cx="398" cy="30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6162" name="AutoShape 77"/>
            <p:cNvCxnSpPr>
              <a:cxnSpLocks noChangeShapeType="1"/>
              <a:stCxn id="176155" idx="7"/>
              <a:endCxn id="176157" idx="3"/>
            </p:cNvCxnSpPr>
            <p:nvPr/>
          </p:nvCxnSpPr>
          <p:spPr bwMode="auto">
            <a:xfrm flipV="1">
              <a:off x="3058" y="2208"/>
              <a:ext cx="378" cy="30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</p:grpSp>
      <p:grpSp>
        <p:nvGrpSpPr>
          <p:cNvPr id="5" name="Group 78"/>
          <p:cNvGrpSpPr>
            <a:grpSpLocks/>
          </p:cNvGrpSpPr>
          <p:nvPr/>
        </p:nvGrpSpPr>
        <p:grpSpPr bwMode="auto">
          <a:xfrm>
            <a:off x="7291388" y="2562225"/>
            <a:ext cx="1600200" cy="1524000"/>
            <a:chOff x="4368" y="2160"/>
            <a:chExt cx="1008" cy="960"/>
          </a:xfrm>
        </p:grpSpPr>
        <p:sp>
          <p:nvSpPr>
            <p:cNvPr id="176141" name="AutoShape 79"/>
            <p:cNvSpPr>
              <a:spLocks noChangeArrowheads="1"/>
            </p:cNvSpPr>
            <p:nvPr/>
          </p:nvSpPr>
          <p:spPr bwMode="auto">
            <a:xfrm>
              <a:off x="4608" y="3024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6142" name="AutoShape 80"/>
            <p:cNvSpPr>
              <a:spLocks noChangeArrowheads="1"/>
            </p:cNvSpPr>
            <p:nvPr/>
          </p:nvSpPr>
          <p:spPr bwMode="auto">
            <a:xfrm>
              <a:off x="5040" y="3024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6143" name="AutoShape 81"/>
            <p:cNvSpPr>
              <a:spLocks noChangeArrowheads="1"/>
            </p:cNvSpPr>
            <p:nvPr/>
          </p:nvSpPr>
          <p:spPr bwMode="auto">
            <a:xfrm>
              <a:off x="4368" y="2592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6144" name="AutoShape 82"/>
            <p:cNvSpPr>
              <a:spLocks noChangeArrowheads="1"/>
            </p:cNvSpPr>
            <p:nvPr/>
          </p:nvSpPr>
          <p:spPr bwMode="auto">
            <a:xfrm>
              <a:off x="5280" y="2592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6145" name="AutoShape 83"/>
            <p:cNvSpPr>
              <a:spLocks noChangeArrowheads="1"/>
            </p:cNvSpPr>
            <p:nvPr/>
          </p:nvSpPr>
          <p:spPr bwMode="auto">
            <a:xfrm>
              <a:off x="4608" y="2160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76146" name="AutoShape 84"/>
            <p:cNvCxnSpPr>
              <a:cxnSpLocks noChangeShapeType="1"/>
              <a:stCxn id="176143" idx="4"/>
              <a:endCxn id="176141" idx="1"/>
            </p:cNvCxnSpPr>
            <p:nvPr/>
          </p:nvCxnSpPr>
          <p:spPr bwMode="auto">
            <a:xfrm>
              <a:off x="4416" y="2688"/>
              <a:ext cx="206" cy="35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6147" name="AutoShape 85"/>
            <p:cNvCxnSpPr>
              <a:cxnSpLocks noChangeShapeType="1"/>
              <a:stCxn id="176141" idx="6"/>
              <a:endCxn id="176142" idx="2"/>
            </p:cNvCxnSpPr>
            <p:nvPr/>
          </p:nvCxnSpPr>
          <p:spPr bwMode="auto">
            <a:xfrm>
              <a:off x="4704" y="3072"/>
              <a:ext cx="336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6148" name="AutoShape 86"/>
            <p:cNvCxnSpPr>
              <a:cxnSpLocks noChangeShapeType="1"/>
              <a:stCxn id="176142" idx="7"/>
              <a:endCxn id="176144" idx="4"/>
            </p:cNvCxnSpPr>
            <p:nvPr/>
          </p:nvCxnSpPr>
          <p:spPr bwMode="auto">
            <a:xfrm flipV="1">
              <a:off x="5122" y="2688"/>
              <a:ext cx="206" cy="35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6149" name="AutoShape 87"/>
            <p:cNvCxnSpPr>
              <a:cxnSpLocks noChangeShapeType="1"/>
              <a:stCxn id="176144" idx="0"/>
              <a:endCxn id="176151" idx="5"/>
            </p:cNvCxnSpPr>
            <p:nvPr/>
          </p:nvCxnSpPr>
          <p:spPr bwMode="auto">
            <a:xfrm flipH="1" flipV="1">
              <a:off x="5122" y="2242"/>
              <a:ext cx="206" cy="35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6150" name="AutoShape 88"/>
            <p:cNvCxnSpPr>
              <a:cxnSpLocks noChangeShapeType="1"/>
              <a:stCxn id="176143" idx="0"/>
              <a:endCxn id="176145" idx="3"/>
            </p:cNvCxnSpPr>
            <p:nvPr/>
          </p:nvCxnSpPr>
          <p:spPr bwMode="auto">
            <a:xfrm flipV="1">
              <a:off x="4416" y="2242"/>
              <a:ext cx="206" cy="35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sp>
          <p:nvSpPr>
            <p:cNvPr id="176151" name="AutoShape 89"/>
            <p:cNvSpPr>
              <a:spLocks noChangeArrowheads="1"/>
            </p:cNvSpPr>
            <p:nvPr/>
          </p:nvSpPr>
          <p:spPr bwMode="auto">
            <a:xfrm>
              <a:off x="5040" y="2160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76152" name="AutoShape 90"/>
            <p:cNvCxnSpPr>
              <a:cxnSpLocks noChangeShapeType="1"/>
              <a:stCxn id="176145" idx="6"/>
              <a:endCxn id="176151" idx="2"/>
            </p:cNvCxnSpPr>
            <p:nvPr/>
          </p:nvCxnSpPr>
          <p:spPr bwMode="auto">
            <a:xfrm>
              <a:off x="4704" y="2208"/>
              <a:ext cx="336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</p:grpSp>
      <p:sp>
        <p:nvSpPr>
          <p:cNvPr id="580699" name="Text Box 91"/>
          <p:cNvSpPr txBox="1">
            <a:spLocks noChangeArrowheads="1"/>
          </p:cNvSpPr>
          <p:nvPr/>
        </p:nvSpPr>
        <p:spPr bwMode="auto">
          <a:xfrm>
            <a:off x="1241425" y="4014788"/>
            <a:ext cx="685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C</a:t>
            </a:r>
            <a:r>
              <a:rPr kumimoji="0" lang="en-US" b="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3</a:t>
            </a:r>
          </a:p>
        </p:txBody>
      </p:sp>
      <p:sp>
        <p:nvSpPr>
          <p:cNvPr id="580700" name="Text Box 92"/>
          <p:cNvSpPr txBox="1">
            <a:spLocks noChangeArrowheads="1"/>
          </p:cNvSpPr>
          <p:nvPr/>
        </p:nvSpPr>
        <p:spPr bwMode="auto">
          <a:xfrm>
            <a:off x="3357563" y="4014788"/>
            <a:ext cx="685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C</a:t>
            </a:r>
            <a:r>
              <a:rPr kumimoji="0" lang="en-US" b="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4</a:t>
            </a:r>
          </a:p>
        </p:txBody>
      </p:sp>
      <p:sp>
        <p:nvSpPr>
          <p:cNvPr id="580701" name="Text Box 93"/>
          <p:cNvSpPr txBox="1">
            <a:spLocks noChangeArrowheads="1"/>
          </p:cNvSpPr>
          <p:nvPr/>
        </p:nvSpPr>
        <p:spPr bwMode="auto">
          <a:xfrm>
            <a:off x="5645323" y="4032250"/>
            <a:ext cx="685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C</a:t>
            </a:r>
            <a:r>
              <a:rPr kumimoji="0" lang="en-US" b="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5</a:t>
            </a:r>
          </a:p>
        </p:txBody>
      </p:sp>
      <p:sp>
        <p:nvSpPr>
          <p:cNvPr id="580702" name="Text Box 94"/>
          <p:cNvSpPr txBox="1">
            <a:spLocks noChangeArrowheads="1"/>
          </p:cNvSpPr>
          <p:nvPr/>
        </p:nvSpPr>
        <p:spPr bwMode="auto">
          <a:xfrm>
            <a:off x="7858125" y="4014788"/>
            <a:ext cx="685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C</a:t>
            </a:r>
            <a:r>
              <a:rPr kumimoji="0" lang="en-US" b="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6</a:t>
            </a:r>
          </a:p>
        </p:txBody>
      </p:sp>
      <p:sp>
        <p:nvSpPr>
          <p:cNvPr id="51" name="标题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2">
                    <a:lumMod val="75000"/>
                  </a:schemeClr>
                </a:solidFill>
              </a:rPr>
              <a:t>几种特殊的图</a:t>
            </a:r>
          </a:p>
        </p:txBody>
      </p:sp>
    </p:spTree>
    <p:extLst>
      <p:ext uri="{BB962C8B-B14F-4D97-AF65-F5344CB8AC3E}">
        <p14:creationId xmlns:p14="http://schemas.microsoft.com/office/powerpoint/2010/main" val="5204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0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0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0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0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0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0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0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0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806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806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806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99" grpId="0" autoUpdateAnimBg="0"/>
      <p:bldP spid="580700" grpId="0" autoUpdateAnimBg="0"/>
      <p:bldP spid="580701" grpId="0" autoUpdateAnimBg="0"/>
      <p:bldP spid="580702" grpId="0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5" name="Rectangle 3"/>
          <p:cNvSpPr>
            <a:spLocks noChangeArrowheads="1"/>
          </p:cNvSpPr>
          <p:nvPr/>
        </p:nvSpPr>
        <p:spPr bwMode="auto">
          <a:xfrm>
            <a:off x="522288" y="1403350"/>
            <a:ext cx="8307387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轮图</a:t>
            </a:r>
            <a:r>
              <a:rPr kumimoji="0" lang="en-US" altLang="zh-CN" i="1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W</a:t>
            </a:r>
            <a:r>
              <a:rPr kumimoji="0" lang="en-US" altLang="zh-CN" i="1" baseline="-25000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n</a:t>
            </a:r>
            <a:endParaRPr kumimoji="0" lang="en-US" altLang="zh-CN" dirty="0">
              <a:solidFill>
                <a:srgbClr val="000000"/>
              </a:solidFill>
              <a:latin typeface="Garamond" pitchFamily="18" charset="0"/>
              <a:ea typeface="宋体" pitchFamily="2" charset="-122"/>
              <a:sym typeface="Symbol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en-US" altLang="zh-CN" b="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     </a:t>
            </a:r>
            <a:r>
              <a:rPr kumimoji="0" lang="zh-CN" altLang="en-US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无向圈图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C</a:t>
            </a:r>
            <a:r>
              <a:rPr kumimoji="0" lang="en-US" altLang="zh-CN" sz="2200" i="1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-1</a:t>
            </a:r>
            <a:r>
              <a:rPr kumimoji="0" lang="zh-CN" altLang="en-US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内放一个顶点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, </a:t>
            </a:r>
            <a:r>
              <a:rPr kumimoji="0" lang="zh-CN" altLang="en-US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且与圈图的每个顶点之间恰有一条边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, 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en-US" altLang="zh-CN" sz="22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4</a:t>
            </a:r>
          </a:p>
        </p:txBody>
      </p:sp>
      <p:sp>
        <p:nvSpPr>
          <p:cNvPr id="581639" name="Text Box 7"/>
          <p:cNvSpPr txBox="1">
            <a:spLocks noChangeArrowheads="1"/>
          </p:cNvSpPr>
          <p:nvPr/>
        </p:nvSpPr>
        <p:spPr bwMode="auto">
          <a:xfrm>
            <a:off x="892175" y="4806950"/>
            <a:ext cx="860425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W</a:t>
            </a:r>
            <a:r>
              <a:rPr kumimoji="0" lang="en-US" b="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4</a:t>
            </a:r>
          </a:p>
        </p:txBody>
      </p:sp>
      <p:sp>
        <p:nvSpPr>
          <p:cNvPr id="581640" name="Text Box 8"/>
          <p:cNvSpPr txBox="1">
            <a:spLocks noChangeArrowheads="1"/>
          </p:cNvSpPr>
          <p:nvPr/>
        </p:nvSpPr>
        <p:spPr bwMode="auto">
          <a:xfrm>
            <a:off x="2949575" y="4806950"/>
            <a:ext cx="784225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W</a:t>
            </a:r>
            <a:r>
              <a:rPr kumimoji="0" lang="en-US" b="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5</a:t>
            </a:r>
          </a:p>
        </p:txBody>
      </p:sp>
      <p:sp>
        <p:nvSpPr>
          <p:cNvPr id="581641" name="Text Box 9"/>
          <p:cNvSpPr txBox="1">
            <a:spLocks noChangeArrowheads="1"/>
          </p:cNvSpPr>
          <p:nvPr/>
        </p:nvSpPr>
        <p:spPr bwMode="auto">
          <a:xfrm>
            <a:off x="5235575" y="4806950"/>
            <a:ext cx="784225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W</a:t>
            </a:r>
            <a:r>
              <a:rPr kumimoji="0" lang="en-US" b="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6</a:t>
            </a:r>
          </a:p>
        </p:txBody>
      </p:sp>
      <p:sp>
        <p:nvSpPr>
          <p:cNvPr id="581642" name="Text Box 10"/>
          <p:cNvSpPr txBox="1">
            <a:spLocks noChangeArrowheads="1"/>
          </p:cNvSpPr>
          <p:nvPr/>
        </p:nvSpPr>
        <p:spPr bwMode="auto">
          <a:xfrm>
            <a:off x="7445375" y="4806950"/>
            <a:ext cx="784225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W</a:t>
            </a:r>
            <a:r>
              <a:rPr kumimoji="0" lang="en-US" b="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7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457200" y="3305175"/>
            <a:ext cx="1371600" cy="1219200"/>
            <a:chOff x="288" y="2256"/>
            <a:chExt cx="864" cy="768"/>
          </a:xfrm>
        </p:grpSpPr>
        <p:sp>
          <p:nvSpPr>
            <p:cNvPr id="177213" name="AutoShape 12"/>
            <p:cNvSpPr>
              <a:spLocks noChangeArrowheads="1"/>
            </p:cNvSpPr>
            <p:nvPr/>
          </p:nvSpPr>
          <p:spPr bwMode="auto">
            <a:xfrm>
              <a:off x="288" y="292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7214" name="AutoShape 13"/>
            <p:cNvSpPr>
              <a:spLocks noChangeArrowheads="1"/>
            </p:cNvSpPr>
            <p:nvPr/>
          </p:nvSpPr>
          <p:spPr bwMode="auto">
            <a:xfrm>
              <a:off x="1056" y="292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7215" name="AutoShape 14"/>
            <p:cNvSpPr>
              <a:spLocks noChangeArrowheads="1"/>
            </p:cNvSpPr>
            <p:nvPr/>
          </p:nvSpPr>
          <p:spPr bwMode="auto">
            <a:xfrm>
              <a:off x="672" y="225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77216" name="AutoShape 15"/>
            <p:cNvCxnSpPr>
              <a:cxnSpLocks noChangeShapeType="1"/>
              <a:stCxn id="177213" idx="7"/>
              <a:endCxn id="177215" idx="3"/>
            </p:cNvCxnSpPr>
            <p:nvPr/>
          </p:nvCxnSpPr>
          <p:spPr bwMode="auto">
            <a:xfrm flipV="1">
              <a:off x="370" y="2338"/>
              <a:ext cx="316" cy="60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177217" name="AutoShape 16"/>
            <p:cNvCxnSpPr>
              <a:cxnSpLocks noChangeShapeType="1"/>
              <a:stCxn id="177213" idx="6"/>
              <a:endCxn id="177214" idx="2"/>
            </p:cNvCxnSpPr>
            <p:nvPr/>
          </p:nvCxnSpPr>
          <p:spPr bwMode="auto">
            <a:xfrm>
              <a:off x="384" y="2976"/>
              <a:ext cx="672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177218" name="AutoShape 17"/>
            <p:cNvCxnSpPr>
              <a:cxnSpLocks noChangeShapeType="1"/>
              <a:stCxn id="177214" idx="1"/>
              <a:endCxn id="177215" idx="5"/>
            </p:cNvCxnSpPr>
            <p:nvPr/>
          </p:nvCxnSpPr>
          <p:spPr bwMode="auto">
            <a:xfrm flipH="1" flipV="1">
              <a:off x="754" y="2338"/>
              <a:ext cx="316" cy="60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  <p:sp>
          <p:nvSpPr>
            <p:cNvPr id="177219" name="AutoShape 18"/>
            <p:cNvSpPr>
              <a:spLocks noChangeArrowheads="1"/>
            </p:cNvSpPr>
            <p:nvPr/>
          </p:nvSpPr>
          <p:spPr bwMode="auto">
            <a:xfrm>
              <a:off x="672" y="268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77220" name="AutoShape 19"/>
            <p:cNvCxnSpPr>
              <a:cxnSpLocks noChangeShapeType="1"/>
              <a:stCxn id="177213" idx="6"/>
              <a:endCxn id="177219" idx="3"/>
            </p:cNvCxnSpPr>
            <p:nvPr/>
          </p:nvCxnSpPr>
          <p:spPr bwMode="auto">
            <a:xfrm flipV="1">
              <a:off x="384" y="2770"/>
              <a:ext cx="302" cy="20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177221" name="AutoShape 20"/>
            <p:cNvCxnSpPr>
              <a:cxnSpLocks noChangeShapeType="1"/>
              <a:stCxn id="177214" idx="2"/>
              <a:endCxn id="177219" idx="5"/>
            </p:cNvCxnSpPr>
            <p:nvPr/>
          </p:nvCxnSpPr>
          <p:spPr bwMode="auto">
            <a:xfrm flipH="1" flipV="1">
              <a:off x="754" y="2770"/>
              <a:ext cx="302" cy="20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177222" name="AutoShape 21"/>
            <p:cNvCxnSpPr>
              <a:cxnSpLocks noChangeShapeType="1"/>
              <a:stCxn id="177219" idx="0"/>
              <a:endCxn id="177215" idx="4"/>
            </p:cNvCxnSpPr>
            <p:nvPr/>
          </p:nvCxnSpPr>
          <p:spPr bwMode="auto">
            <a:xfrm flipV="1">
              <a:off x="720" y="2352"/>
              <a:ext cx="0" cy="33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</p:grp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2590800" y="3305175"/>
            <a:ext cx="1295400" cy="1219200"/>
            <a:chOff x="1632" y="2256"/>
            <a:chExt cx="816" cy="768"/>
          </a:xfrm>
        </p:grpSpPr>
        <p:sp>
          <p:nvSpPr>
            <p:cNvPr id="177200" name="AutoShape 23"/>
            <p:cNvSpPr>
              <a:spLocks noChangeArrowheads="1"/>
            </p:cNvSpPr>
            <p:nvPr/>
          </p:nvSpPr>
          <p:spPr bwMode="auto">
            <a:xfrm>
              <a:off x="1632" y="292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7201" name="AutoShape 24"/>
            <p:cNvSpPr>
              <a:spLocks noChangeArrowheads="1"/>
            </p:cNvSpPr>
            <p:nvPr/>
          </p:nvSpPr>
          <p:spPr bwMode="auto">
            <a:xfrm>
              <a:off x="2352" y="292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7202" name="AutoShape 25"/>
            <p:cNvSpPr>
              <a:spLocks noChangeArrowheads="1"/>
            </p:cNvSpPr>
            <p:nvPr/>
          </p:nvSpPr>
          <p:spPr bwMode="auto">
            <a:xfrm>
              <a:off x="1632" y="225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7203" name="AutoShape 26"/>
            <p:cNvSpPr>
              <a:spLocks noChangeArrowheads="1"/>
            </p:cNvSpPr>
            <p:nvPr/>
          </p:nvSpPr>
          <p:spPr bwMode="auto">
            <a:xfrm>
              <a:off x="2352" y="225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77204" name="AutoShape 27"/>
            <p:cNvCxnSpPr>
              <a:cxnSpLocks noChangeShapeType="1"/>
              <a:stCxn id="177200" idx="0"/>
              <a:endCxn id="177202" idx="4"/>
            </p:cNvCxnSpPr>
            <p:nvPr/>
          </p:nvCxnSpPr>
          <p:spPr bwMode="auto">
            <a:xfrm flipV="1">
              <a:off x="1680" y="2352"/>
              <a:ext cx="0" cy="57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205" name="AutoShape 28"/>
            <p:cNvCxnSpPr>
              <a:cxnSpLocks noChangeShapeType="1"/>
              <a:stCxn id="177202" idx="6"/>
              <a:endCxn id="177203" idx="2"/>
            </p:cNvCxnSpPr>
            <p:nvPr/>
          </p:nvCxnSpPr>
          <p:spPr bwMode="auto">
            <a:xfrm>
              <a:off x="1728" y="2304"/>
              <a:ext cx="624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206" name="AutoShape 29"/>
            <p:cNvCxnSpPr>
              <a:cxnSpLocks noChangeShapeType="1"/>
              <a:stCxn id="177203" idx="4"/>
              <a:endCxn id="177201" idx="0"/>
            </p:cNvCxnSpPr>
            <p:nvPr/>
          </p:nvCxnSpPr>
          <p:spPr bwMode="auto">
            <a:xfrm>
              <a:off x="2400" y="2352"/>
              <a:ext cx="0" cy="57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207" name="AutoShape 30"/>
            <p:cNvCxnSpPr>
              <a:cxnSpLocks noChangeShapeType="1"/>
              <a:stCxn id="177200" idx="6"/>
              <a:endCxn id="177201" idx="2"/>
            </p:cNvCxnSpPr>
            <p:nvPr/>
          </p:nvCxnSpPr>
          <p:spPr bwMode="auto">
            <a:xfrm>
              <a:off x="1728" y="2976"/>
              <a:ext cx="624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sp>
          <p:nvSpPr>
            <p:cNvPr id="177208" name="AutoShape 31"/>
            <p:cNvSpPr>
              <a:spLocks noChangeArrowheads="1"/>
            </p:cNvSpPr>
            <p:nvPr/>
          </p:nvSpPr>
          <p:spPr bwMode="auto">
            <a:xfrm>
              <a:off x="1986" y="2592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77209" name="AutoShape 32"/>
            <p:cNvCxnSpPr>
              <a:cxnSpLocks noChangeShapeType="1"/>
              <a:stCxn id="177200" idx="7"/>
              <a:endCxn id="177208" idx="3"/>
            </p:cNvCxnSpPr>
            <p:nvPr/>
          </p:nvCxnSpPr>
          <p:spPr bwMode="auto">
            <a:xfrm flipV="1">
              <a:off x="1714" y="2674"/>
              <a:ext cx="286" cy="268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210" name="AutoShape 33"/>
            <p:cNvCxnSpPr>
              <a:cxnSpLocks noChangeShapeType="1"/>
              <a:stCxn id="177208" idx="1"/>
              <a:endCxn id="177202" idx="5"/>
            </p:cNvCxnSpPr>
            <p:nvPr/>
          </p:nvCxnSpPr>
          <p:spPr bwMode="auto">
            <a:xfrm flipH="1" flipV="1">
              <a:off x="1714" y="2338"/>
              <a:ext cx="286" cy="268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211" name="AutoShape 34"/>
            <p:cNvCxnSpPr>
              <a:cxnSpLocks noChangeShapeType="1"/>
              <a:stCxn id="177208" idx="7"/>
              <a:endCxn id="177203" idx="3"/>
            </p:cNvCxnSpPr>
            <p:nvPr/>
          </p:nvCxnSpPr>
          <p:spPr bwMode="auto">
            <a:xfrm flipV="1">
              <a:off x="2068" y="2338"/>
              <a:ext cx="298" cy="268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212" name="AutoShape 35"/>
            <p:cNvCxnSpPr>
              <a:cxnSpLocks noChangeShapeType="1"/>
              <a:stCxn id="177208" idx="5"/>
              <a:endCxn id="177201" idx="1"/>
            </p:cNvCxnSpPr>
            <p:nvPr/>
          </p:nvCxnSpPr>
          <p:spPr bwMode="auto">
            <a:xfrm>
              <a:off x="2068" y="2674"/>
              <a:ext cx="298" cy="268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4702175" y="2924175"/>
            <a:ext cx="1600200" cy="1577975"/>
            <a:chOff x="2962" y="2016"/>
            <a:chExt cx="1008" cy="994"/>
          </a:xfrm>
        </p:grpSpPr>
        <p:sp>
          <p:nvSpPr>
            <p:cNvPr id="177184" name="AutoShape 37"/>
            <p:cNvSpPr>
              <a:spLocks noChangeArrowheads="1"/>
            </p:cNvSpPr>
            <p:nvPr/>
          </p:nvSpPr>
          <p:spPr bwMode="auto">
            <a:xfrm>
              <a:off x="3154" y="2914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7185" name="AutoShape 38"/>
            <p:cNvSpPr>
              <a:spLocks noChangeArrowheads="1"/>
            </p:cNvSpPr>
            <p:nvPr/>
          </p:nvSpPr>
          <p:spPr bwMode="auto">
            <a:xfrm>
              <a:off x="3682" y="2914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7186" name="AutoShape 39"/>
            <p:cNvSpPr>
              <a:spLocks noChangeArrowheads="1"/>
            </p:cNvSpPr>
            <p:nvPr/>
          </p:nvSpPr>
          <p:spPr bwMode="auto">
            <a:xfrm>
              <a:off x="2962" y="238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7187" name="AutoShape 40"/>
            <p:cNvSpPr>
              <a:spLocks noChangeArrowheads="1"/>
            </p:cNvSpPr>
            <p:nvPr/>
          </p:nvSpPr>
          <p:spPr bwMode="auto">
            <a:xfrm>
              <a:off x="3874" y="238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7188" name="AutoShape 41"/>
            <p:cNvSpPr>
              <a:spLocks noChangeArrowheads="1"/>
            </p:cNvSpPr>
            <p:nvPr/>
          </p:nvSpPr>
          <p:spPr bwMode="auto">
            <a:xfrm>
              <a:off x="3408" y="201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77189" name="AutoShape 42"/>
            <p:cNvCxnSpPr>
              <a:cxnSpLocks noChangeShapeType="1"/>
              <a:stCxn id="177186" idx="4"/>
              <a:endCxn id="177184" idx="1"/>
            </p:cNvCxnSpPr>
            <p:nvPr/>
          </p:nvCxnSpPr>
          <p:spPr bwMode="auto">
            <a:xfrm>
              <a:off x="3010" y="2482"/>
              <a:ext cx="158" cy="44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190" name="AutoShape 43"/>
            <p:cNvCxnSpPr>
              <a:cxnSpLocks noChangeShapeType="1"/>
              <a:stCxn id="177184" idx="6"/>
              <a:endCxn id="177185" idx="2"/>
            </p:cNvCxnSpPr>
            <p:nvPr/>
          </p:nvCxnSpPr>
          <p:spPr bwMode="auto">
            <a:xfrm>
              <a:off x="3250" y="2962"/>
              <a:ext cx="432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191" name="AutoShape 44"/>
            <p:cNvCxnSpPr>
              <a:cxnSpLocks noChangeShapeType="1"/>
              <a:stCxn id="177185" idx="7"/>
              <a:endCxn id="177187" idx="4"/>
            </p:cNvCxnSpPr>
            <p:nvPr/>
          </p:nvCxnSpPr>
          <p:spPr bwMode="auto">
            <a:xfrm flipV="1">
              <a:off x="3764" y="2482"/>
              <a:ext cx="158" cy="44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192" name="AutoShape 45"/>
            <p:cNvCxnSpPr>
              <a:cxnSpLocks noChangeShapeType="1"/>
              <a:stCxn id="177187" idx="1"/>
              <a:endCxn id="177188" idx="5"/>
            </p:cNvCxnSpPr>
            <p:nvPr/>
          </p:nvCxnSpPr>
          <p:spPr bwMode="auto">
            <a:xfrm flipH="1" flipV="1">
              <a:off x="3490" y="2098"/>
              <a:ext cx="398" cy="30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193" name="AutoShape 46"/>
            <p:cNvCxnSpPr>
              <a:cxnSpLocks noChangeShapeType="1"/>
              <a:stCxn id="177186" idx="7"/>
              <a:endCxn id="177188" idx="3"/>
            </p:cNvCxnSpPr>
            <p:nvPr/>
          </p:nvCxnSpPr>
          <p:spPr bwMode="auto">
            <a:xfrm flipV="1">
              <a:off x="3044" y="2098"/>
              <a:ext cx="378" cy="30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sp>
          <p:nvSpPr>
            <p:cNvPr id="177194" name="AutoShape 47"/>
            <p:cNvSpPr>
              <a:spLocks noChangeArrowheads="1"/>
            </p:cNvSpPr>
            <p:nvPr/>
          </p:nvSpPr>
          <p:spPr bwMode="auto">
            <a:xfrm>
              <a:off x="3408" y="249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77195" name="AutoShape 48"/>
            <p:cNvCxnSpPr>
              <a:cxnSpLocks noChangeShapeType="1"/>
              <a:stCxn id="177184" idx="7"/>
              <a:endCxn id="177194" idx="4"/>
            </p:cNvCxnSpPr>
            <p:nvPr/>
          </p:nvCxnSpPr>
          <p:spPr bwMode="auto">
            <a:xfrm flipV="1">
              <a:off x="3236" y="2592"/>
              <a:ext cx="220" cy="33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196" name="AutoShape 49"/>
            <p:cNvCxnSpPr>
              <a:cxnSpLocks noChangeShapeType="1"/>
              <a:stCxn id="177185" idx="1"/>
              <a:endCxn id="177194" idx="4"/>
            </p:cNvCxnSpPr>
            <p:nvPr/>
          </p:nvCxnSpPr>
          <p:spPr bwMode="auto">
            <a:xfrm flipH="1" flipV="1">
              <a:off x="3456" y="2592"/>
              <a:ext cx="240" cy="33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197" name="AutoShape 50"/>
            <p:cNvCxnSpPr>
              <a:cxnSpLocks noChangeShapeType="1"/>
              <a:stCxn id="177186" idx="5"/>
              <a:endCxn id="177194" idx="2"/>
            </p:cNvCxnSpPr>
            <p:nvPr/>
          </p:nvCxnSpPr>
          <p:spPr bwMode="auto">
            <a:xfrm>
              <a:off x="3044" y="2468"/>
              <a:ext cx="364" cy="7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198" name="AutoShape 51"/>
            <p:cNvCxnSpPr>
              <a:cxnSpLocks noChangeShapeType="1"/>
              <a:stCxn id="177194" idx="6"/>
              <a:endCxn id="177187" idx="3"/>
            </p:cNvCxnSpPr>
            <p:nvPr/>
          </p:nvCxnSpPr>
          <p:spPr bwMode="auto">
            <a:xfrm flipV="1">
              <a:off x="3504" y="2468"/>
              <a:ext cx="384" cy="7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199" name="AutoShape 52"/>
            <p:cNvCxnSpPr>
              <a:cxnSpLocks noChangeShapeType="1"/>
              <a:stCxn id="177194" idx="0"/>
              <a:endCxn id="177188" idx="4"/>
            </p:cNvCxnSpPr>
            <p:nvPr/>
          </p:nvCxnSpPr>
          <p:spPr bwMode="auto">
            <a:xfrm flipV="1">
              <a:off x="3456" y="2112"/>
              <a:ext cx="0" cy="38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6911975" y="2978150"/>
            <a:ext cx="1600200" cy="1524000"/>
            <a:chOff x="4354" y="2050"/>
            <a:chExt cx="1008" cy="960"/>
          </a:xfrm>
        </p:grpSpPr>
        <p:sp>
          <p:nvSpPr>
            <p:cNvPr id="177165" name="AutoShape 54"/>
            <p:cNvSpPr>
              <a:spLocks noChangeArrowheads="1"/>
            </p:cNvSpPr>
            <p:nvPr/>
          </p:nvSpPr>
          <p:spPr bwMode="auto">
            <a:xfrm>
              <a:off x="4594" y="2914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7166" name="AutoShape 55"/>
            <p:cNvSpPr>
              <a:spLocks noChangeArrowheads="1"/>
            </p:cNvSpPr>
            <p:nvPr/>
          </p:nvSpPr>
          <p:spPr bwMode="auto">
            <a:xfrm>
              <a:off x="5026" y="2914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7167" name="AutoShape 56"/>
            <p:cNvSpPr>
              <a:spLocks noChangeArrowheads="1"/>
            </p:cNvSpPr>
            <p:nvPr/>
          </p:nvSpPr>
          <p:spPr bwMode="auto">
            <a:xfrm>
              <a:off x="4354" y="2482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7168" name="AutoShape 57"/>
            <p:cNvSpPr>
              <a:spLocks noChangeArrowheads="1"/>
            </p:cNvSpPr>
            <p:nvPr/>
          </p:nvSpPr>
          <p:spPr bwMode="auto">
            <a:xfrm>
              <a:off x="5266" y="2482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7169" name="AutoShape 58"/>
            <p:cNvSpPr>
              <a:spLocks noChangeArrowheads="1"/>
            </p:cNvSpPr>
            <p:nvPr/>
          </p:nvSpPr>
          <p:spPr bwMode="auto">
            <a:xfrm>
              <a:off x="4594" y="2050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77170" name="AutoShape 59"/>
            <p:cNvCxnSpPr>
              <a:cxnSpLocks noChangeShapeType="1"/>
              <a:stCxn id="177167" idx="4"/>
              <a:endCxn id="177165" idx="1"/>
            </p:cNvCxnSpPr>
            <p:nvPr/>
          </p:nvCxnSpPr>
          <p:spPr bwMode="auto">
            <a:xfrm>
              <a:off x="4402" y="2578"/>
              <a:ext cx="206" cy="35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171" name="AutoShape 60"/>
            <p:cNvCxnSpPr>
              <a:cxnSpLocks noChangeShapeType="1"/>
              <a:stCxn id="177165" idx="6"/>
              <a:endCxn id="177166" idx="2"/>
            </p:cNvCxnSpPr>
            <p:nvPr/>
          </p:nvCxnSpPr>
          <p:spPr bwMode="auto">
            <a:xfrm>
              <a:off x="4690" y="2962"/>
              <a:ext cx="336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172" name="AutoShape 61"/>
            <p:cNvCxnSpPr>
              <a:cxnSpLocks noChangeShapeType="1"/>
              <a:stCxn id="177166" idx="7"/>
              <a:endCxn id="177168" idx="4"/>
            </p:cNvCxnSpPr>
            <p:nvPr/>
          </p:nvCxnSpPr>
          <p:spPr bwMode="auto">
            <a:xfrm flipV="1">
              <a:off x="5108" y="2578"/>
              <a:ext cx="206" cy="35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173" name="AutoShape 62"/>
            <p:cNvCxnSpPr>
              <a:cxnSpLocks noChangeShapeType="1"/>
              <a:stCxn id="177168" idx="0"/>
              <a:endCxn id="177175" idx="5"/>
            </p:cNvCxnSpPr>
            <p:nvPr/>
          </p:nvCxnSpPr>
          <p:spPr bwMode="auto">
            <a:xfrm flipH="1" flipV="1">
              <a:off x="5108" y="2132"/>
              <a:ext cx="206" cy="35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174" name="AutoShape 63"/>
            <p:cNvCxnSpPr>
              <a:cxnSpLocks noChangeShapeType="1"/>
              <a:stCxn id="177167" idx="0"/>
              <a:endCxn id="177169" idx="3"/>
            </p:cNvCxnSpPr>
            <p:nvPr/>
          </p:nvCxnSpPr>
          <p:spPr bwMode="auto">
            <a:xfrm flipV="1">
              <a:off x="4402" y="2132"/>
              <a:ext cx="206" cy="35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sp>
          <p:nvSpPr>
            <p:cNvPr id="177175" name="AutoShape 64"/>
            <p:cNvSpPr>
              <a:spLocks noChangeArrowheads="1"/>
            </p:cNvSpPr>
            <p:nvPr/>
          </p:nvSpPr>
          <p:spPr bwMode="auto">
            <a:xfrm>
              <a:off x="5026" y="2050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77176" name="AutoShape 65"/>
            <p:cNvCxnSpPr>
              <a:cxnSpLocks noChangeShapeType="1"/>
              <a:stCxn id="177169" idx="6"/>
              <a:endCxn id="177175" idx="2"/>
            </p:cNvCxnSpPr>
            <p:nvPr/>
          </p:nvCxnSpPr>
          <p:spPr bwMode="auto">
            <a:xfrm>
              <a:off x="4690" y="2098"/>
              <a:ext cx="336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sp>
          <p:nvSpPr>
            <p:cNvPr id="177177" name="AutoShape 66"/>
            <p:cNvSpPr>
              <a:spLocks noChangeArrowheads="1"/>
            </p:cNvSpPr>
            <p:nvPr/>
          </p:nvSpPr>
          <p:spPr bwMode="auto">
            <a:xfrm>
              <a:off x="4800" y="2484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77178" name="AutoShape 67"/>
            <p:cNvCxnSpPr>
              <a:cxnSpLocks noChangeShapeType="1"/>
              <a:stCxn id="177165" idx="7"/>
              <a:endCxn id="177177" idx="4"/>
            </p:cNvCxnSpPr>
            <p:nvPr/>
          </p:nvCxnSpPr>
          <p:spPr bwMode="auto">
            <a:xfrm flipV="1">
              <a:off x="4676" y="2580"/>
              <a:ext cx="172" cy="348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179" name="AutoShape 68"/>
            <p:cNvCxnSpPr>
              <a:cxnSpLocks noChangeShapeType="1"/>
              <a:stCxn id="177166" idx="1"/>
              <a:endCxn id="177177" idx="4"/>
            </p:cNvCxnSpPr>
            <p:nvPr/>
          </p:nvCxnSpPr>
          <p:spPr bwMode="auto">
            <a:xfrm flipH="1" flipV="1">
              <a:off x="4848" y="2580"/>
              <a:ext cx="192" cy="348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180" name="AutoShape 69"/>
            <p:cNvCxnSpPr>
              <a:cxnSpLocks noChangeShapeType="1"/>
              <a:stCxn id="177167" idx="6"/>
              <a:endCxn id="177177" idx="2"/>
            </p:cNvCxnSpPr>
            <p:nvPr/>
          </p:nvCxnSpPr>
          <p:spPr bwMode="auto">
            <a:xfrm>
              <a:off x="4450" y="2530"/>
              <a:ext cx="350" cy="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181" name="AutoShape 70"/>
            <p:cNvCxnSpPr>
              <a:cxnSpLocks noChangeShapeType="1"/>
              <a:stCxn id="177177" idx="6"/>
              <a:endCxn id="177168" idx="2"/>
            </p:cNvCxnSpPr>
            <p:nvPr/>
          </p:nvCxnSpPr>
          <p:spPr bwMode="auto">
            <a:xfrm flipV="1">
              <a:off x="4896" y="2530"/>
              <a:ext cx="370" cy="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182" name="AutoShape 71"/>
            <p:cNvCxnSpPr>
              <a:cxnSpLocks noChangeShapeType="1"/>
              <a:stCxn id="177177" idx="0"/>
              <a:endCxn id="177169" idx="5"/>
            </p:cNvCxnSpPr>
            <p:nvPr/>
          </p:nvCxnSpPr>
          <p:spPr bwMode="auto">
            <a:xfrm flipH="1" flipV="1">
              <a:off x="4676" y="2132"/>
              <a:ext cx="172" cy="35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7183" name="AutoShape 72"/>
            <p:cNvCxnSpPr>
              <a:cxnSpLocks noChangeShapeType="1"/>
              <a:stCxn id="177177" idx="0"/>
              <a:endCxn id="177175" idx="3"/>
            </p:cNvCxnSpPr>
            <p:nvPr/>
          </p:nvCxnSpPr>
          <p:spPr bwMode="auto">
            <a:xfrm flipV="1">
              <a:off x="4848" y="2132"/>
              <a:ext cx="192" cy="35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</p:cxnSp>
      </p:grpSp>
      <p:sp>
        <p:nvSpPr>
          <p:cNvPr id="581705" name="Text Box 73"/>
          <p:cNvSpPr txBox="1">
            <a:spLocks noChangeArrowheads="1"/>
          </p:cNvSpPr>
          <p:nvPr/>
        </p:nvSpPr>
        <p:spPr bwMode="auto">
          <a:xfrm>
            <a:off x="566738" y="5454650"/>
            <a:ext cx="4814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问题：圈图和轮图是正则图吗？</a:t>
            </a:r>
          </a:p>
        </p:txBody>
      </p:sp>
      <p:sp>
        <p:nvSpPr>
          <p:cNvPr id="72" name="标题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2">
                    <a:lumMod val="75000"/>
                  </a:schemeClr>
                </a:solidFill>
              </a:rPr>
              <a:t>几种特殊的图</a:t>
            </a:r>
          </a:p>
        </p:txBody>
      </p:sp>
    </p:spTree>
    <p:extLst>
      <p:ext uri="{BB962C8B-B14F-4D97-AF65-F5344CB8AC3E}">
        <p14:creationId xmlns:p14="http://schemas.microsoft.com/office/powerpoint/2010/main" val="279249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1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1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1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1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1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1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1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1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8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639" grpId="0" autoUpdateAnimBg="0"/>
      <p:bldP spid="581640" grpId="0" autoUpdateAnimBg="0"/>
      <p:bldP spid="581641" grpId="0" autoUpdateAnimBg="0"/>
      <p:bldP spid="581642" grpId="0" autoUpdateAnimBg="0"/>
      <p:bldP spid="58170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7" name="Rectangle 3"/>
          <p:cNvSpPr>
            <a:spLocks noChangeArrowheads="1"/>
          </p:cNvSpPr>
          <p:nvPr/>
        </p:nvSpPr>
        <p:spPr bwMode="auto">
          <a:xfrm>
            <a:off x="522288" y="1314450"/>
            <a:ext cx="8307387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dirty="0">
                <a:solidFill>
                  <a:srgbClr val="C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二分图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b="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      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G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=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&lt;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V,E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&gt;,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如果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可以划分为两个非空子集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i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  <a:cs typeface="Times New Roman" panose="02020603050405020304" pitchFamily="18" charset="0"/>
              </a:rPr>
              <a:t>，</a:t>
            </a:r>
            <a:endParaRPr kumimoji="0" lang="zh-CN" altLang="en-US" dirty="0">
              <a:solidFill>
                <a:srgbClr val="000000"/>
              </a:solidFill>
              <a:ea typeface="宋体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     使得图中的每条边均由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中的一个点和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中的一个点组成，则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是一个二部图，又叫二分图。</a:t>
            </a:r>
            <a:endParaRPr kumimoji="0" lang="zh-CN" altLang="en-US" dirty="0">
              <a:solidFill>
                <a:srgbClr val="000000"/>
              </a:solidFill>
              <a:ea typeface="宋体" pitchFamily="2" charset="-122"/>
              <a:cs typeface="Times New Roman" panose="02020603050405020304" pitchFamily="18" charset="0"/>
              <a:sym typeface="Symbol" pitchFamily="18" charset="2"/>
            </a:endParaRPr>
          </a:p>
        </p:txBody>
      </p:sp>
      <p:grpSp>
        <p:nvGrpSpPr>
          <p:cNvPr id="2" name="Group 59"/>
          <p:cNvGrpSpPr>
            <a:grpSpLocks/>
          </p:cNvGrpSpPr>
          <p:nvPr/>
        </p:nvGrpSpPr>
        <p:grpSpPr bwMode="auto">
          <a:xfrm>
            <a:off x="2771775" y="3563938"/>
            <a:ext cx="2514600" cy="1371600"/>
            <a:chOff x="96" y="960"/>
            <a:chExt cx="1584" cy="864"/>
          </a:xfrm>
        </p:grpSpPr>
        <p:grpSp>
          <p:nvGrpSpPr>
            <p:cNvPr id="3" name="Group 60"/>
            <p:cNvGrpSpPr>
              <a:grpSpLocks/>
            </p:cNvGrpSpPr>
            <p:nvPr/>
          </p:nvGrpSpPr>
          <p:grpSpPr bwMode="auto">
            <a:xfrm>
              <a:off x="384" y="1056"/>
              <a:ext cx="864" cy="768"/>
              <a:chOff x="302" y="2366"/>
              <a:chExt cx="864" cy="768"/>
            </a:xfrm>
          </p:grpSpPr>
          <p:sp>
            <p:nvSpPr>
              <p:cNvPr id="190474" name="AutoShape 61"/>
              <p:cNvSpPr>
                <a:spLocks noChangeArrowheads="1"/>
              </p:cNvSpPr>
              <p:nvPr/>
            </p:nvSpPr>
            <p:spPr bwMode="auto">
              <a:xfrm>
                <a:off x="302" y="3038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90475" name="AutoShape 62"/>
              <p:cNvSpPr>
                <a:spLocks noChangeArrowheads="1"/>
              </p:cNvSpPr>
              <p:nvPr/>
            </p:nvSpPr>
            <p:spPr bwMode="auto">
              <a:xfrm>
                <a:off x="1070" y="3038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90476" name="AutoShape 63"/>
              <p:cNvSpPr>
                <a:spLocks noChangeArrowheads="1"/>
              </p:cNvSpPr>
              <p:nvPr/>
            </p:nvSpPr>
            <p:spPr bwMode="auto">
              <a:xfrm>
                <a:off x="686" y="2366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cxnSp>
            <p:nvCxnSpPr>
              <p:cNvPr id="190477" name="AutoShape 64"/>
              <p:cNvCxnSpPr>
                <a:cxnSpLocks noChangeShapeType="1"/>
                <a:stCxn id="190474" idx="7"/>
                <a:endCxn id="190476" idx="3"/>
              </p:cNvCxnSpPr>
              <p:nvPr/>
            </p:nvCxnSpPr>
            <p:spPr bwMode="auto">
              <a:xfrm flipV="1">
                <a:off x="384" y="2448"/>
                <a:ext cx="316" cy="604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90478" name="AutoShape 65"/>
              <p:cNvCxnSpPr>
                <a:cxnSpLocks noChangeShapeType="1"/>
                <a:stCxn id="190474" idx="6"/>
                <a:endCxn id="190475" idx="2"/>
              </p:cNvCxnSpPr>
              <p:nvPr/>
            </p:nvCxnSpPr>
            <p:spPr bwMode="auto">
              <a:xfrm>
                <a:off x="398" y="3086"/>
                <a:ext cx="672" cy="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90479" name="AutoShape 66"/>
              <p:cNvCxnSpPr>
                <a:cxnSpLocks noChangeShapeType="1"/>
                <a:stCxn id="190475" idx="1"/>
                <a:endCxn id="190476" idx="5"/>
              </p:cNvCxnSpPr>
              <p:nvPr/>
            </p:nvCxnSpPr>
            <p:spPr bwMode="auto">
              <a:xfrm flipH="1" flipV="1">
                <a:off x="768" y="2448"/>
                <a:ext cx="316" cy="604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  <a:headEnd/>
                <a:tailEnd/>
              </a:ln>
            </p:spPr>
          </p:cxnSp>
        </p:grpSp>
        <p:sp>
          <p:nvSpPr>
            <p:cNvPr id="595011" name="Text Box 67"/>
            <p:cNvSpPr txBox="1">
              <a:spLocks noChangeArrowheads="1"/>
            </p:cNvSpPr>
            <p:nvPr/>
          </p:nvSpPr>
          <p:spPr bwMode="auto">
            <a:xfrm>
              <a:off x="912" y="960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  <p:sp>
          <p:nvSpPr>
            <p:cNvPr id="595012" name="Text Box 68"/>
            <p:cNvSpPr txBox="1">
              <a:spLocks noChangeArrowheads="1"/>
            </p:cNvSpPr>
            <p:nvPr/>
          </p:nvSpPr>
          <p:spPr bwMode="auto">
            <a:xfrm>
              <a:off x="96" y="1488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2</a:t>
              </a:r>
            </a:p>
          </p:txBody>
        </p:sp>
        <p:sp>
          <p:nvSpPr>
            <p:cNvPr id="595013" name="Text Box 69"/>
            <p:cNvSpPr txBox="1">
              <a:spLocks noChangeArrowheads="1"/>
            </p:cNvSpPr>
            <p:nvPr/>
          </p:nvSpPr>
          <p:spPr bwMode="auto">
            <a:xfrm>
              <a:off x="1248" y="1536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v</a:t>
              </a:r>
              <a:r>
                <a:rPr kumimoji="0" lang="en-US" baseline="-250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</p:grpSp>
      <p:sp>
        <p:nvSpPr>
          <p:cNvPr id="595014" name="Rectangle 70"/>
          <p:cNvSpPr>
            <a:spLocks noChangeArrowheads="1"/>
          </p:cNvSpPr>
          <p:nvPr/>
        </p:nvSpPr>
        <p:spPr bwMode="auto">
          <a:xfrm>
            <a:off x="3222625" y="5364163"/>
            <a:ext cx="3436938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spcAft>
                <a:spcPct val="20000"/>
              </a:spcAft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不是二分图</a:t>
            </a:r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>
                <a:solidFill>
                  <a:schemeClr val="tx2">
                    <a:lumMod val="75000"/>
                  </a:schemeClr>
                </a:solidFill>
              </a:rPr>
              <a:t>几种特殊的图</a:t>
            </a:r>
          </a:p>
        </p:txBody>
      </p:sp>
    </p:spTree>
    <p:extLst>
      <p:ext uri="{BB962C8B-B14F-4D97-AF65-F5344CB8AC3E}">
        <p14:creationId xmlns:p14="http://schemas.microsoft.com/office/powerpoint/2010/main" val="34781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014" grpId="0" autoUpdateAnimBg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这个图是二分图吗？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828800" y="4494097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828800" y="5351347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否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4558390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5415640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圆角矩形 14"/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2" name="Group 18"/>
          <p:cNvGrpSpPr>
            <a:grpSpLocks/>
          </p:cNvGrpSpPr>
          <p:nvPr/>
        </p:nvGrpSpPr>
        <p:grpSpPr bwMode="auto">
          <a:xfrm>
            <a:off x="2816805" y="2199590"/>
            <a:ext cx="2362200" cy="2057400"/>
            <a:chOff x="96" y="2544"/>
            <a:chExt cx="1488" cy="1296"/>
          </a:xfrm>
        </p:grpSpPr>
        <p:sp>
          <p:nvSpPr>
            <p:cNvPr id="23" name="Text Box 19"/>
            <p:cNvSpPr txBox="1">
              <a:spLocks noChangeArrowheads="1"/>
            </p:cNvSpPr>
            <p:nvPr/>
          </p:nvSpPr>
          <p:spPr bwMode="auto">
            <a:xfrm>
              <a:off x="240" y="2544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  <p:grpSp>
          <p:nvGrpSpPr>
            <p:cNvPr id="24" name="Group 20"/>
            <p:cNvGrpSpPr>
              <a:grpSpLocks/>
            </p:cNvGrpSpPr>
            <p:nvPr/>
          </p:nvGrpSpPr>
          <p:grpSpPr bwMode="auto">
            <a:xfrm>
              <a:off x="336" y="2736"/>
              <a:ext cx="1008" cy="960"/>
              <a:chOff x="4368" y="2160"/>
              <a:chExt cx="1008" cy="960"/>
            </a:xfrm>
          </p:grpSpPr>
          <p:sp>
            <p:nvSpPr>
              <p:cNvPr id="29" name="AutoShape 21"/>
              <p:cNvSpPr>
                <a:spLocks noChangeArrowheads="1"/>
              </p:cNvSpPr>
              <p:nvPr/>
            </p:nvSpPr>
            <p:spPr bwMode="auto">
              <a:xfrm>
                <a:off x="4608" y="3024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0" name="AutoShape 22"/>
              <p:cNvSpPr>
                <a:spLocks noChangeArrowheads="1"/>
              </p:cNvSpPr>
              <p:nvPr/>
            </p:nvSpPr>
            <p:spPr bwMode="auto">
              <a:xfrm>
                <a:off x="5040" y="3024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1" name="AutoShape 23"/>
              <p:cNvSpPr>
                <a:spLocks noChangeArrowheads="1"/>
              </p:cNvSpPr>
              <p:nvPr/>
            </p:nvSpPr>
            <p:spPr bwMode="auto">
              <a:xfrm>
                <a:off x="4368" y="2592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2" name="AutoShape 24"/>
              <p:cNvSpPr>
                <a:spLocks noChangeArrowheads="1"/>
              </p:cNvSpPr>
              <p:nvPr/>
            </p:nvSpPr>
            <p:spPr bwMode="auto">
              <a:xfrm>
                <a:off x="5280" y="2592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3" name="AutoShape 25"/>
              <p:cNvSpPr>
                <a:spLocks noChangeArrowheads="1"/>
              </p:cNvSpPr>
              <p:nvPr/>
            </p:nvSpPr>
            <p:spPr bwMode="auto">
              <a:xfrm>
                <a:off x="4608" y="2160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cxnSp>
            <p:nvCxnSpPr>
              <p:cNvPr id="34" name="AutoShape 26"/>
              <p:cNvCxnSpPr>
                <a:cxnSpLocks noChangeShapeType="1"/>
                <a:stCxn id="31" idx="4"/>
                <a:endCxn id="29" idx="1"/>
              </p:cNvCxnSpPr>
              <p:nvPr/>
            </p:nvCxnSpPr>
            <p:spPr bwMode="auto">
              <a:xfrm>
                <a:off x="4416" y="2688"/>
                <a:ext cx="206" cy="35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35" name="AutoShape 27"/>
              <p:cNvCxnSpPr>
                <a:cxnSpLocks noChangeShapeType="1"/>
                <a:stCxn id="29" idx="6"/>
                <a:endCxn id="30" idx="2"/>
              </p:cNvCxnSpPr>
              <p:nvPr/>
            </p:nvCxnSpPr>
            <p:spPr bwMode="auto">
              <a:xfrm>
                <a:off x="4704" y="3072"/>
                <a:ext cx="336" cy="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36" name="AutoShape 28"/>
              <p:cNvCxnSpPr>
                <a:cxnSpLocks noChangeShapeType="1"/>
                <a:stCxn id="30" idx="7"/>
                <a:endCxn id="32" idx="4"/>
              </p:cNvCxnSpPr>
              <p:nvPr/>
            </p:nvCxnSpPr>
            <p:spPr bwMode="auto">
              <a:xfrm flipV="1">
                <a:off x="5122" y="2688"/>
                <a:ext cx="206" cy="35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37" name="AutoShape 29"/>
              <p:cNvCxnSpPr>
                <a:cxnSpLocks noChangeShapeType="1"/>
                <a:stCxn id="32" idx="0"/>
                <a:endCxn id="39" idx="5"/>
              </p:cNvCxnSpPr>
              <p:nvPr/>
            </p:nvCxnSpPr>
            <p:spPr bwMode="auto">
              <a:xfrm flipH="1" flipV="1">
                <a:off x="5122" y="2242"/>
                <a:ext cx="206" cy="35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38" name="AutoShape 30"/>
              <p:cNvCxnSpPr>
                <a:cxnSpLocks noChangeShapeType="1"/>
                <a:stCxn id="31" idx="0"/>
                <a:endCxn id="33" idx="3"/>
              </p:cNvCxnSpPr>
              <p:nvPr/>
            </p:nvCxnSpPr>
            <p:spPr bwMode="auto">
              <a:xfrm flipV="1">
                <a:off x="4416" y="2242"/>
                <a:ext cx="206" cy="35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  <a:headEnd/>
                <a:tailEnd/>
              </a:ln>
            </p:spPr>
          </p:cxnSp>
          <p:sp>
            <p:nvSpPr>
              <p:cNvPr id="39" name="AutoShape 31"/>
              <p:cNvSpPr>
                <a:spLocks noChangeArrowheads="1"/>
              </p:cNvSpPr>
              <p:nvPr/>
            </p:nvSpPr>
            <p:spPr bwMode="auto">
              <a:xfrm>
                <a:off x="5040" y="2160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cxnSp>
            <p:nvCxnSpPr>
              <p:cNvPr id="40" name="AutoShape 32"/>
              <p:cNvCxnSpPr>
                <a:cxnSpLocks noChangeShapeType="1"/>
                <a:stCxn id="33" idx="6"/>
                <a:endCxn id="39" idx="2"/>
              </p:cNvCxnSpPr>
              <p:nvPr/>
            </p:nvCxnSpPr>
            <p:spPr bwMode="auto">
              <a:xfrm>
                <a:off x="4704" y="2208"/>
                <a:ext cx="336" cy="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  <a:headEnd/>
                <a:tailEnd/>
              </a:ln>
            </p:spPr>
          </p:cxnSp>
        </p:grpSp>
        <p:sp>
          <p:nvSpPr>
            <p:cNvPr id="25" name="Text Box 33"/>
            <p:cNvSpPr txBox="1">
              <a:spLocks noChangeArrowheads="1"/>
            </p:cNvSpPr>
            <p:nvPr/>
          </p:nvSpPr>
          <p:spPr bwMode="auto">
            <a:xfrm>
              <a:off x="96" y="3024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2</a:t>
              </a:r>
            </a:p>
          </p:txBody>
        </p:sp>
        <p:sp>
          <p:nvSpPr>
            <p:cNvPr id="26" name="Text Box 34"/>
            <p:cNvSpPr txBox="1">
              <a:spLocks noChangeArrowheads="1"/>
            </p:cNvSpPr>
            <p:nvPr/>
          </p:nvSpPr>
          <p:spPr bwMode="auto">
            <a:xfrm>
              <a:off x="288" y="3504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  <p:sp>
          <p:nvSpPr>
            <p:cNvPr id="27" name="Text Box 35"/>
            <p:cNvSpPr txBox="1">
              <a:spLocks noChangeArrowheads="1"/>
            </p:cNvSpPr>
            <p:nvPr/>
          </p:nvSpPr>
          <p:spPr bwMode="auto">
            <a:xfrm>
              <a:off x="1104" y="3552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v</a:t>
              </a:r>
              <a:r>
                <a:rPr kumimoji="0" lang="en-US" baseline="-250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4</a:t>
              </a:r>
            </a:p>
          </p:txBody>
        </p:sp>
        <p:sp>
          <p:nvSpPr>
            <p:cNvPr id="28" name="Text Box 36"/>
            <p:cNvSpPr txBox="1">
              <a:spLocks noChangeArrowheads="1"/>
            </p:cNvSpPr>
            <p:nvPr/>
          </p:nvSpPr>
          <p:spPr bwMode="auto">
            <a:xfrm>
              <a:off x="1152" y="2640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v</a:t>
              </a:r>
              <a:r>
                <a:rPr kumimoji="0" lang="en-US" baseline="-250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6</a:t>
              </a:r>
            </a:p>
          </p:txBody>
        </p:sp>
      </p:grpSp>
      <p:sp>
        <p:nvSpPr>
          <p:cNvPr id="41" name="矩形 40"/>
          <p:cNvSpPr/>
          <p:nvPr>
            <p:custDataLst>
              <p:tags r:id="rId8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文本框 45"/>
          <p:cNvSpPr txBox="1"/>
          <p:nvPr>
            <p:custDataLst>
              <p:tags r:id="rId9"/>
            </p:custDataLst>
          </p:nvPr>
        </p:nvSpPr>
        <p:spPr>
          <a:xfrm>
            <a:off x="9613900" y="6649997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47" name="文本框 46"/>
          <p:cNvSpPr txBox="1"/>
          <p:nvPr>
            <p:custDataLst>
              <p:tags r:id="rId10"/>
            </p:custDataLst>
          </p:nvPr>
        </p:nvSpPr>
        <p:spPr>
          <a:xfrm>
            <a:off x="9779000" y="1270000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此处添加答案解析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45" name="组合 44"/>
          <p:cNvGrpSpPr/>
          <p:nvPr>
            <p:custDataLst>
              <p:tags r:id="rId11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42" name="RemarkBack"/>
            <p:cNvSpPr/>
            <p:nvPr>
              <p:custDataLst>
                <p:tags r:id="rId21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RemarkBlock"/>
            <p:cNvSpPr/>
            <p:nvPr>
              <p:custDataLst>
                <p:tags r:id="rId22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RemarkTitleText"/>
            <p:cNvSpPr txBox="1"/>
            <p:nvPr>
              <p:custDataLst>
                <p:tags r:id="rId23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18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48" name="RemarkBack"/>
          <p:cNvSpPr/>
          <p:nvPr>
            <p:custDataLst>
              <p:tags r:id="rId12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RemarkBlock"/>
          <p:cNvSpPr/>
          <p:nvPr>
            <p:custDataLst>
              <p:tags r:id="rId13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RemarkTitleText"/>
          <p:cNvSpPr txBox="1"/>
          <p:nvPr>
            <p:custDataLst>
              <p:tags r:id="rId14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180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1" name="Text Box 35"/>
          <p:cNvSpPr txBox="1">
            <a:spLocks noChangeArrowheads="1"/>
          </p:cNvSpPr>
          <p:nvPr/>
        </p:nvSpPr>
        <p:spPr bwMode="auto">
          <a:xfrm>
            <a:off x="4744030" y="3029953"/>
            <a:ext cx="685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v</a:t>
            </a:r>
            <a:r>
              <a:rPr kumimoji="0" lang="en-US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5</a:t>
            </a:r>
          </a:p>
        </p:txBody>
      </p:sp>
      <p:grpSp>
        <p:nvGrpSpPr>
          <p:cNvPr id="20" name="组合 19"/>
          <p:cNvGrpSpPr/>
          <p:nvPr>
            <p:custDataLst>
              <p:tags r:id="rId1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/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/>
            <p:cNvSpPr txBox="1"/>
            <p:nvPr>
              <p:custDataLst>
                <p:tags r:id="rId1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2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1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51745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1" name="Rectangle 3"/>
          <p:cNvSpPr>
            <a:spLocks noChangeArrowheads="1"/>
          </p:cNvSpPr>
          <p:nvPr/>
        </p:nvSpPr>
        <p:spPr bwMode="auto">
          <a:xfrm>
            <a:off x="522288" y="1314450"/>
            <a:ext cx="8307387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endParaRPr kumimoji="0" lang="en-US" altLang="zh-CN">
              <a:solidFill>
                <a:srgbClr val="000000"/>
              </a:solidFill>
              <a:latin typeface="Garamond" pitchFamily="18" charset="0"/>
              <a:ea typeface="宋体" pitchFamily="2" charset="-122"/>
              <a:sym typeface="Symbol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en-US" altLang="zh-CN" b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      </a:t>
            </a:r>
            <a:endParaRPr kumimoji="0" lang="en-US" altLang="zh-CN">
              <a:solidFill>
                <a:srgbClr val="000000"/>
              </a:solidFill>
              <a:latin typeface="Garamond" pitchFamily="18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606225" name="Text Box 17"/>
          <p:cNvSpPr txBox="1">
            <a:spLocks noChangeArrowheads="1"/>
          </p:cNvSpPr>
          <p:nvPr/>
        </p:nvSpPr>
        <p:spPr bwMode="auto">
          <a:xfrm>
            <a:off x="4662488" y="2124075"/>
            <a:ext cx="685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v</a:t>
            </a:r>
            <a:r>
              <a:rPr kumimoji="0" lang="en-US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5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2636838" y="1223963"/>
            <a:ext cx="2362200" cy="2057400"/>
            <a:chOff x="96" y="2544"/>
            <a:chExt cx="1488" cy="1296"/>
          </a:xfrm>
        </p:grpSpPr>
        <p:sp>
          <p:nvSpPr>
            <p:cNvPr id="606227" name="Text Box 19"/>
            <p:cNvSpPr txBox="1">
              <a:spLocks noChangeArrowheads="1"/>
            </p:cNvSpPr>
            <p:nvPr/>
          </p:nvSpPr>
          <p:spPr bwMode="auto">
            <a:xfrm>
              <a:off x="240" y="2544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336" y="2736"/>
              <a:ext cx="1008" cy="960"/>
              <a:chOff x="4368" y="2160"/>
              <a:chExt cx="1008" cy="960"/>
            </a:xfrm>
          </p:grpSpPr>
          <p:sp>
            <p:nvSpPr>
              <p:cNvPr id="191522" name="AutoShape 21"/>
              <p:cNvSpPr>
                <a:spLocks noChangeArrowheads="1"/>
              </p:cNvSpPr>
              <p:nvPr/>
            </p:nvSpPr>
            <p:spPr bwMode="auto">
              <a:xfrm>
                <a:off x="4608" y="3024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91523" name="AutoShape 22"/>
              <p:cNvSpPr>
                <a:spLocks noChangeArrowheads="1"/>
              </p:cNvSpPr>
              <p:nvPr/>
            </p:nvSpPr>
            <p:spPr bwMode="auto">
              <a:xfrm>
                <a:off x="5040" y="3024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91524" name="AutoShape 23"/>
              <p:cNvSpPr>
                <a:spLocks noChangeArrowheads="1"/>
              </p:cNvSpPr>
              <p:nvPr/>
            </p:nvSpPr>
            <p:spPr bwMode="auto">
              <a:xfrm>
                <a:off x="4368" y="2592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91525" name="AutoShape 24"/>
              <p:cNvSpPr>
                <a:spLocks noChangeArrowheads="1"/>
              </p:cNvSpPr>
              <p:nvPr/>
            </p:nvSpPr>
            <p:spPr bwMode="auto">
              <a:xfrm>
                <a:off x="5280" y="2592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91526" name="AutoShape 25"/>
              <p:cNvSpPr>
                <a:spLocks noChangeArrowheads="1"/>
              </p:cNvSpPr>
              <p:nvPr/>
            </p:nvSpPr>
            <p:spPr bwMode="auto">
              <a:xfrm>
                <a:off x="4608" y="2160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cxnSp>
            <p:nvCxnSpPr>
              <p:cNvPr id="191527" name="AutoShape 26"/>
              <p:cNvCxnSpPr>
                <a:cxnSpLocks noChangeShapeType="1"/>
                <a:stCxn id="191524" idx="4"/>
                <a:endCxn id="191522" idx="1"/>
              </p:cNvCxnSpPr>
              <p:nvPr/>
            </p:nvCxnSpPr>
            <p:spPr bwMode="auto">
              <a:xfrm>
                <a:off x="4416" y="2688"/>
                <a:ext cx="206" cy="35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91528" name="AutoShape 27"/>
              <p:cNvCxnSpPr>
                <a:cxnSpLocks noChangeShapeType="1"/>
                <a:stCxn id="191522" idx="6"/>
                <a:endCxn id="191523" idx="2"/>
              </p:cNvCxnSpPr>
              <p:nvPr/>
            </p:nvCxnSpPr>
            <p:spPr bwMode="auto">
              <a:xfrm>
                <a:off x="4704" y="3072"/>
                <a:ext cx="336" cy="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91529" name="AutoShape 28"/>
              <p:cNvCxnSpPr>
                <a:cxnSpLocks noChangeShapeType="1"/>
                <a:stCxn id="191523" idx="7"/>
                <a:endCxn id="191525" idx="4"/>
              </p:cNvCxnSpPr>
              <p:nvPr/>
            </p:nvCxnSpPr>
            <p:spPr bwMode="auto">
              <a:xfrm flipV="1">
                <a:off x="5122" y="2688"/>
                <a:ext cx="206" cy="35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91530" name="AutoShape 29"/>
              <p:cNvCxnSpPr>
                <a:cxnSpLocks noChangeShapeType="1"/>
                <a:stCxn id="191525" idx="0"/>
                <a:endCxn id="191532" idx="5"/>
              </p:cNvCxnSpPr>
              <p:nvPr/>
            </p:nvCxnSpPr>
            <p:spPr bwMode="auto">
              <a:xfrm flipH="1" flipV="1">
                <a:off x="5122" y="2242"/>
                <a:ext cx="206" cy="35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91531" name="AutoShape 30"/>
              <p:cNvCxnSpPr>
                <a:cxnSpLocks noChangeShapeType="1"/>
                <a:stCxn id="191524" idx="0"/>
                <a:endCxn id="191526" idx="3"/>
              </p:cNvCxnSpPr>
              <p:nvPr/>
            </p:nvCxnSpPr>
            <p:spPr bwMode="auto">
              <a:xfrm flipV="1">
                <a:off x="4416" y="2242"/>
                <a:ext cx="206" cy="35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  <a:headEnd/>
                <a:tailEnd/>
              </a:ln>
            </p:spPr>
          </p:cxnSp>
          <p:sp>
            <p:nvSpPr>
              <p:cNvPr id="191532" name="AutoShape 31"/>
              <p:cNvSpPr>
                <a:spLocks noChangeArrowheads="1"/>
              </p:cNvSpPr>
              <p:nvPr/>
            </p:nvSpPr>
            <p:spPr bwMode="auto">
              <a:xfrm>
                <a:off x="5040" y="2160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cxnSp>
            <p:nvCxnSpPr>
              <p:cNvPr id="191533" name="AutoShape 32"/>
              <p:cNvCxnSpPr>
                <a:cxnSpLocks noChangeShapeType="1"/>
                <a:stCxn id="191526" idx="6"/>
                <a:endCxn id="191532" idx="2"/>
              </p:cNvCxnSpPr>
              <p:nvPr/>
            </p:nvCxnSpPr>
            <p:spPr bwMode="auto">
              <a:xfrm>
                <a:off x="4704" y="2208"/>
                <a:ext cx="336" cy="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  <a:headEnd/>
                <a:tailEnd/>
              </a:ln>
            </p:spPr>
          </p:cxnSp>
        </p:grpSp>
        <p:sp>
          <p:nvSpPr>
            <p:cNvPr id="606241" name="Text Box 33"/>
            <p:cNvSpPr txBox="1">
              <a:spLocks noChangeArrowheads="1"/>
            </p:cNvSpPr>
            <p:nvPr/>
          </p:nvSpPr>
          <p:spPr bwMode="auto">
            <a:xfrm>
              <a:off x="96" y="3024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2</a:t>
              </a:r>
            </a:p>
          </p:txBody>
        </p:sp>
        <p:sp>
          <p:nvSpPr>
            <p:cNvPr id="606242" name="Text Box 34"/>
            <p:cNvSpPr txBox="1">
              <a:spLocks noChangeArrowheads="1"/>
            </p:cNvSpPr>
            <p:nvPr/>
          </p:nvSpPr>
          <p:spPr bwMode="auto">
            <a:xfrm>
              <a:off x="288" y="3504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  <p:sp>
          <p:nvSpPr>
            <p:cNvPr id="606243" name="Text Box 35"/>
            <p:cNvSpPr txBox="1">
              <a:spLocks noChangeArrowheads="1"/>
            </p:cNvSpPr>
            <p:nvPr/>
          </p:nvSpPr>
          <p:spPr bwMode="auto">
            <a:xfrm>
              <a:off x="1104" y="3552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4</a:t>
              </a:r>
            </a:p>
          </p:txBody>
        </p:sp>
        <p:sp>
          <p:nvSpPr>
            <p:cNvPr id="606244" name="Text Box 36"/>
            <p:cNvSpPr txBox="1">
              <a:spLocks noChangeArrowheads="1"/>
            </p:cNvSpPr>
            <p:nvPr/>
          </p:nvSpPr>
          <p:spPr bwMode="auto">
            <a:xfrm>
              <a:off x="1152" y="2640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6</a:t>
              </a:r>
            </a:p>
          </p:txBody>
        </p:sp>
      </p:grpSp>
      <p:sp>
        <p:nvSpPr>
          <p:cNvPr id="606245" name="Rectangle 37"/>
          <p:cNvSpPr>
            <a:spLocks noChangeArrowheads="1"/>
          </p:cNvSpPr>
          <p:nvPr/>
        </p:nvSpPr>
        <p:spPr bwMode="auto">
          <a:xfrm>
            <a:off x="881063" y="3249613"/>
            <a:ext cx="58324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spcAft>
                <a:spcPct val="20000"/>
              </a:spcAft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FF0000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是二分图</a:t>
            </a:r>
            <a:r>
              <a:rPr kumimoji="0" lang="en-US" altLang="zh-CN" dirty="0">
                <a:solidFill>
                  <a:srgbClr val="FF0000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.  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因为可以转化为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:</a:t>
            </a:r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2608263" y="3932238"/>
            <a:ext cx="3048000" cy="1828800"/>
            <a:chOff x="3648" y="2592"/>
            <a:chExt cx="1920" cy="1152"/>
          </a:xfrm>
        </p:grpSpPr>
        <p:sp>
          <p:nvSpPr>
            <p:cNvPr id="191498" name="AutoShape 39"/>
            <p:cNvSpPr>
              <a:spLocks noChangeArrowheads="1"/>
            </p:cNvSpPr>
            <p:nvPr/>
          </p:nvSpPr>
          <p:spPr bwMode="auto">
            <a:xfrm>
              <a:off x="4032" y="3600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1499" name="AutoShape 40"/>
            <p:cNvSpPr>
              <a:spLocks noChangeArrowheads="1"/>
            </p:cNvSpPr>
            <p:nvPr/>
          </p:nvSpPr>
          <p:spPr bwMode="auto">
            <a:xfrm>
              <a:off x="4992" y="3600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1500" name="AutoShape 41"/>
            <p:cNvSpPr>
              <a:spLocks noChangeArrowheads="1"/>
            </p:cNvSpPr>
            <p:nvPr/>
          </p:nvSpPr>
          <p:spPr bwMode="auto">
            <a:xfrm>
              <a:off x="4992" y="3120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1501" name="AutoShape 42"/>
            <p:cNvSpPr>
              <a:spLocks noChangeArrowheads="1"/>
            </p:cNvSpPr>
            <p:nvPr/>
          </p:nvSpPr>
          <p:spPr bwMode="auto">
            <a:xfrm>
              <a:off x="4032" y="3120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1502" name="AutoShape 43"/>
            <p:cNvSpPr>
              <a:spLocks noChangeArrowheads="1"/>
            </p:cNvSpPr>
            <p:nvPr/>
          </p:nvSpPr>
          <p:spPr bwMode="auto">
            <a:xfrm>
              <a:off x="4032" y="273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91503" name="AutoShape 44"/>
            <p:cNvCxnSpPr>
              <a:cxnSpLocks noChangeShapeType="1"/>
              <a:stCxn id="191500" idx="4"/>
              <a:endCxn id="191498" idx="1"/>
            </p:cNvCxnSpPr>
            <p:nvPr/>
          </p:nvCxnSpPr>
          <p:spPr bwMode="auto">
            <a:xfrm flipH="1">
              <a:off x="4046" y="3216"/>
              <a:ext cx="994" cy="398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191504" name="AutoShape 45"/>
            <p:cNvCxnSpPr>
              <a:cxnSpLocks noChangeShapeType="1"/>
              <a:stCxn id="191498" idx="6"/>
              <a:endCxn id="191499" idx="2"/>
            </p:cNvCxnSpPr>
            <p:nvPr/>
          </p:nvCxnSpPr>
          <p:spPr bwMode="auto">
            <a:xfrm>
              <a:off x="4128" y="3648"/>
              <a:ext cx="864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191505" name="AutoShape 46"/>
            <p:cNvCxnSpPr>
              <a:cxnSpLocks noChangeShapeType="1"/>
              <a:stCxn id="191499" idx="7"/>
              <a:endCxn id="191501" idx="4"/>
            </p:cNvCxnSpPr>
            <p:nvPr/>
          </p:nvCxnSpPr>
          <p:spPr bwMode="auto">
            <a:xfrm flipH="1" flipV="1">
              <a:off x="4080" y="3216"/>
              <a:ext cx="994" cy="398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191506" name="AutoShape 47"/>
            <p:cNvCxnSpPr>
              <a:cxnSpLocks noChangeShapeType="1"/>
              <a:stCxn id="191501" idx="0"/>
              <a:endCxn id="191508" idx="5"/>
            </p:cNvCxnSpPr>
            <p:nvPr/>
          </p:nvCxnSpPr>
          <p:spPr bwMode="auto">
            <a:xfrm flipV="1">
              <a:off x="4080" y="2818"/>
              <a:ext cx="1042" cy="30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191507" name="AutoShape 48"/>
            <p:cNvCxnSpPr>
              <a:cxnSpLocks noChangeShapeType="1"/>
              <a:stCxn id="191500" idx="0"/>
              <a:endCxn id="191502" idx="3"/>
            </p:cNvCxnSpPr>
            <p:nvPr/>
          </p:nvCxnSpPr>
          <p:spPr bwMode="auto">
            <a:xfrm flipH="1" flipV="1">
              <a:off x="4046" y="2818"/>
              <a:ext cx="994" cy="30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  <p:sp>
          <p:nvSpPr>
            <p:cNvPr id="191508" name="AutoShape 49"/>
            <p:cNvSpPr>
              <a:spLocks noChangeArrowheads="1"/>
            </p:cNvSpPr>
            <p:nvPr/>
          </p:nvSpPr>
          <p:spPr bwMode="auto">
            <a:xfrm>
              <a:off x="5040" y="273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91509" name="AutoShape 50"/>
            <p:cNvCxnSpPr>
              <a:cxnSpLocks noChangeShapeType="1"/>
              <a:stCxn id="191502" idx="6"/>
              <a:endCxn id="191508" idx="2"/>
            </p:cNvCxnSpPr>
            <p:nvPr/>
          </p:nvCxnSpPr>
          <p:spPr bwMode="auto">
            <a:xfrm>
              <a:off x="4128" y="2784"/>
              <a:ext cx="912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  <p:sp>
          <p:nvSpPr>
            <p:cNvPr id="606259" name="Text Box 51"/>
            <p:cNvSpPr txBox="1">
              <a:spLocks noChangeArrowheads="1"/>
            </p:cNvSpPr>
            <p:nvPr/>
          </p:nvSpPr>
          <p:spPr bwMode="auto">
            <a:xfrm>
              <a:off x="3696" y="2592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1</a:t>
              </a:r>
            </a:p>
          </p:txBody>
        </p:sp>
        <p:sp>
          <p:nvSpPr>
            <p:cNvPr id="606260" name="Text Box 52"/>
            <p:cNvSpPr txBox="1">
              <a:spLocks noChangeArrowheads="1"/>
            </p:cNvSpPr>
            <p:nvPr/>
          </p:nvSpPr>
          <p:spPr bwMode="auto">
            <a:xfrm>
              <a:off x="5136" y="2640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6</a:t>
              </a:r>
            </a:p>
          </p:txBody>
        </p:sp>
        <p:sp>
          <p:nvSpPr>
            <p:cNvPr id="606261" name="Text Box 53"/>
            <p:cNvSpPr txBox="1">
              <a:spLocks noChangeArrowheads="1"/>
            </p:cNvSpPr>
            <p:nvPr/>
          </p:nvSpPr>
          <p:spPr bwMode="auto">
            <a:xfrm>
              <a:off x="5136" y="2976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2</a:t>
              </a:r>
            </a:p>
          </p:txBody>
        </p:sp>
        <p:sp>
          <p:nvSpPr>
            <p:cNvPr id="606262" name="Text Box 54"/>
            <p:cNvSpPr txBox="1">
              <a:spLocks noChangeArrowheads="1"/>
            </p:cNvSpPr>
            <p:nvPr/>
          </p:nvSpPr>
          <p:spPr bwMode="auto">
            <a:xfrm>
              <a:off x="3648" y="2976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5</a:t>
              </a:r>
            </a:p>
          </p:txBody>
        </p:sp>
        <p:sp>
          <p:nvSpPr>
            <p:cNvPr id="606263" name="Text Box 55"/>
            <p:cNvSpPr txBox="1">
              <a:spLocks noChangeArrowheads="1"/>
            </p:cNvSpPr>
            <p:nvPr/>
          </p:nvSpPr>
          <p:spPr bwMode="auto">
            <a:xfrm>
              <a:off x="3696" y="3456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3</a:t>
              </a:r>
            </a:p>
          </p:txBody>
        </p:sp>
        <p:sp>
          <p:nvSpPr>
            <p:cNvPr id="606264" name="Text Box 56"/>
            <p:cNvSpPr txBox="1">
              <a:spLocks noChangeArrowheads="1"/>
            </p:cNvSpPr>
            <p:nvPr/>
          </p:nvSpPr>
          <p:spPr bwMode="auto">
            <a:xfrm>
              <a:off x="5136" y="3408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4</a:t>
              </a:r>
            </a:p>
          </p:txBody>
        </p:sp>
      </p:grpSp>
      <p:sp>
        <p:nvSpPr>
          <p:cNvPr id="606265" name="Oval 57"/>
          <p:cNvSpPr>
            <a:spLocks noChangeArrowheads="1"/>
          </p:cNvSpPr>
          <p:nvPr/>
        </p:nvSpPr>
        <p:spPr bwMode="auto">
          <a:xfrm>
            <a:off x="2532063" y="3789363"/>
            <a:ext cx="1219200" cy="2209800"/>
          </a:xfrm>
          <a:prstGeom prst="ellipse">
            <a:avLst/>
          </a:prstGeom>
          <a:noFill/>
          <a:ln w="25400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06266" name="Oval 58"/>
          <p:cNvSpPr>
            <a:spLocks noChangeArrowheads="1"/>
          </p:cNvSpPr>
          <p:nvPr/>
        </p:nvSpPr>
        <p:spPr bwMode="auto">
          <a:xfrm>
            <a:off x="4437063" y="3789363"/>
            <a:ext cx="1219200" cy="2209800"/>
          </a:xfrm>
          <a:prstGeom prst="ellipse">
            <a:avLst/>
          </a:prstGeom>
          <a:noFill/>
          <a:ln w="25400">
            <a:solidFill>
              <a:srgbClr val="00FFF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2">
                    <a:lumMod val="75000"/>
                  </a:schemeClr>
                </a:solidFill>
              </a:rPr>
              <a:t>几种特殊的图</a:t>
            </a:r>
          </a:p>
        </p:txBody>
      </p:sp>
    </p:spTree>
    <p:extLst>
      <p:ext uri="{BB962C8B-B14F-4D97-AF65-F5344CB8AC3E}">
        <p14:creationId xmlns:p14="http://schemas.microsoft.com/office/powerpoint/2010/main" val="296643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6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06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06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45" grpId="0" autoUpdateAnimBg="0"/>
      <p:bldP spid="606265" grpId="0" animBg="1"/>
      <p:bldP spid="60626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5" name="Rectangle 3"/>
          <p:cNvSpPr>
            <a:spLocks noChangeArrowheads="1"/>
          </p:cNvSpPr>
          <p:nvPr/>
        </p:nvSpPr>
        <p:spPr bwMode="auto">
          <a:xfrm>
            <a:off x="522288" y="1314450"/>
            <a:ext cx="8307387" cy="188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>
                <a:solidFill>
                  <a:srgbClr val="9900FF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完全二分图</a:t>
            </a:r>
            <a:endParaRPr kumimoji="0" lang="zh-CN" altLang="en-US">
              <a:solidFill>
                <a:srgbClr val="E8DED8"/>
              </a:solidFill>
              <a:latin typeface="Garamond" pitchFamily="18" charset="0"/>
              <a:ea typeface="宋体" pitchFamily="2" charset="-122"/>
              <a:sym typeface="Symbol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lang="zh-CN" altLang="en-US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     一个二分图的两个顶点集 </a:t>
            </a:r>
            <a:r>
              <a:rPr lang="en-US" altLang="zh-CN" i="1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V</a:t>
            </a:r>
            <a:r>
              <a:rPr lang="en-US" altLang="zh-CN" baseline="-2500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 and </a:t>
            </a:r>
            <a:r>
              <a:rPr lang="en-US" altLang="zh-CN" i="1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V</a:t>
            </a:r>
            <a:r>
              <a:rPr lang="en-US" altLang="zh-CN" baseline="-2500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2</a:t>
            </a:r>
            <a:r>
              <a:rPr lang="en-US" altLang="zh-CN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分别有 </a:t>
            </a:r>
            <a:r>
              <a:rPr lang="en-US" altLang="zh-CN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m </a:t>
            </a:r>
            <a:r>
              <a:rPr lang="zh-CN" altLang="en-US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和 </a:t>
            </a:r>
            <a:r>
              <a:rPr lang="en-US" altLang="zh-CN" i="1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n</a:t>
            </a:r>
            <a:r>
              <a:rPr lang="en-US" altLang="zh-CN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结点</a:t>
            </a:r>
            <a:r>
              <a:rPr lang="en-US" altLang="zh-CN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, </a:t>
            </a:r>
            <a:r>
              <a:rPr lang="zh-CN" altLang="en-US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若在 </a:t>
            </a:r>
            <a:r>
              <a:rPr lang="en-US" altLang="zh-CN" i="1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V</a:t>
            </a:r>
            <a:r>
              <a:rPr lang="en-US" altLang="zh-CN" baseline="-2500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中的每个结点都和 </a:t>
            </a:r>
            <a:r>
              <a:rPr lang="en-US" altLang="zh-CN" i="1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V</a:t>
            </a:r>
            <a:r>
              <a:rPr lang="en-US" altLang="zh-CN" baseline="-2500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2</a:t>
            </a:r>
            <a:r>
              <a:rPr lang="en-US" altLang="zh-CN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,</a:t>
            </a:r>
            <a:r>
              <a:rPr lang="zh-CN" altLang="en-US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中的每个结点相连，则为完全二分图， 表示为 </a:t>
            </a:r>
            <a:r>
              <a:rPr lang="en-US" altLang="zh-CN" i="1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K</a:t>
            </a:r>
            <a:r>
              <a:rPr lang="en-US" altLang="zh-CN" i="1" baseline="-2500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m</a:t>
            </a:r>
            <a:r>
              <a:rPr lang="en-US" altLang="zh-CN" baseline="-2500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,</a:t>
            </a:r>
            <a:r>
              <a:rPr lang="en-US" altLang="zh-CN" i="1" baseline="-2500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n</a:t>
            </a:r>
            <a:r>
              <a:rPr lang="en-US" altLang="zh-CN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, </a:t>
            </a:r>
            <a:r>
              <a:rPr lang="zh-CN" altLang="en-US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其中</a:t>
            </a:r>
            <a:r>
              <a:rPr lang="en-US" altLang="zh-CN" i="1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m </a:t>
            </a:r>
            <a:r>
              <a:rPr lang="en-US" altLang="zh-CN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= | </a:t>
            </a:r>
            <a:r>
              <a:rPr lang="en-US" altLang="zh-CN" i="1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V</a:t>
            </a:r>
            <a:r>
              <a:rPr lang="en-US" altLang="zh-CN" baseline="-2500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1</a:t>
            </a:r>
            <a:r>
              <a:rPr lang="en-US" altLang="zh-CN" i="1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| and </a:t>
            </a:r>
            <a:r>
              <a:rPr lang="en-US" altLang="zh-CN" i="1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n </a:t>
            </a:r>
            <a:r>
              <a:rPr lang="en-US" altLang="zh-CN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= | </a:t>
            </a:r>
            <a:r>
              <a:rPr lang="en-US" altLang="zh-CN" i="1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V</a:t>
            </a:r>
            <a:r>
              <a:rPr lang="en-US" altLang="zh-CN" baseline="-2500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2 </a:t>
            </a:r>
            <a:r>
              <a:rPr lang="en-US" altLang="zh-CN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|.</a:t>
            </a:r>
            <a:r>
              <a:rPr kumimoji="0" lang="en-US" altLang="zh-CN" b="0">
                <a:solidFill>
                  <a:srgbClr val="E8DED8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 </a:t>
            </a:r>
          </a:p>
        </p:txBody>
      </p:sp>
      <p:sp>
        <p:nvSpPr>
          <p:cNvPr id="607278" name="Text Box 46"/>
          <p:cNvSpPr txBox="1">
            <a:spLocks noChangeArrowheads="1"/>
          </p:cNvSpPr>
          <p:nvPr/>
        </p:nvSpPr>
        <p:spPr bwMode="auto">
          <a:xfrm>
            <a:off x="395288" y="3068638"/>
            <a:ext cx="8305800" cy="1348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30000"/>
              </a:spcBef>
            </a:pPr>
            <a:r>
              <a:rPr lang="zh-CN" altLang="en-US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例如</a:t>
            </a: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  <a:sym typeface="Symbol" pitchFamily="18" charset="2"/>
              </a:rPr>
              <a:t>,</a:t>
            </a:r>
          </a:p>
          <a:p>
            <a:pPr marL="457200" indent="-457200" algn="just" eaLnBrk="0" hangingPunct="0">
              <a:spcBef>
                <a:spcPct val="30000"/>
              </a:spcBef>
              <a:buFontTx/>
              <a:buAutoNum type="arabicParenBoth"/>
            </a:pPr>
            <a:r>
              <a:rPr lang="zh-CN" altLang="en-US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星形网络 </a:t>
            </a:r>
            <a:r>
              <a:rPr lang="en-US" altLang="zh-CN" i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K</a:t>
            </a:r>
            <a:r>
              <a:rPr lang="en-US" altLang="zh-CN" baseline="-250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1,</a:t>
            </a:r>
            <a:r>
              <a:rPr lang="en-US" altLang="zh-CN" i="1" baseline="-250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n</a:t>
            </a:r>
            <a:r>
              <a:rPr lang="en-US" altLang="zh-CN" i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 </a:t>
            </a:r>
          </a:p>
          <a:p>
            <a:pPr marL="457200" indent="-457200" algn="just" eaLnBrk="0" hangingPunct="0">
              <a:spcBef>
                <a:spcPct val="10000"/>
              </a:spcBef>
            </a:pP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       </a:t>
            </a:r>
            <a:endParaRPr lang="en-US" altLang="zh-CN" dirty="0">
              <a:solidFill>
                <a:srgbClr val="000000"/>
              </a:solidFill>
              <a:latin typeface="Arial" pitchFamily="34" charset="0"/>
              <a:ea typeface="宋体" pitchFamily="2" charset="-122"/>
              <a:sym typeface="Symbol" pitchFamily="18" charset="2"/>
            </a:endParaRP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4932363" y="3159125"/>
            <a:ext cx="1600200" cy="1524000"/>
            <a:chOff x="4241" y="1933"/>
            <a:chExt cx="1008" cy="960"/>
          </a:xfrm>
        </p:grpSpPr>
        <p:sp>
          <p:nvSpPr>
            <p:cNvPr id="192531" name="AutoShape 48"/>
            <p:cNvSpPr>
              <a:spLocks noChangeArrowheads="1"/>
            </p:cNvSpPr>
            <p:nvPr/>
          </p:nvSpPr>
          <p:spPr bwMode="auto">
            <a:xfrm>
              <a:off x="4481" y="2797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2532" name="AutoShape 49"/>
            <p:cNvSpPr>
              <a:spLocks noChangeArrowheads="1"/>
            </p:cNvSpPr>
            <p:nvPr/>
          </p:nvSpPr>
          <p:spPr bwMode="auto">
            <a:xfrm>
              <a:off x="4913" y="2797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2533" name="AutoShape 50"/>
            <p:cNvSpPr>
              <a:spLocks noChangeArrowheads="1"/>
            </p:cNvSpPr>
            <p:nvPr/>
          </p:nvSpPr>
          <p:spPr bwMode="auto">
            <a:xfrm>
              <a:off x="4241" y="2365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2534" name="AutoShape 51"/>
            <p:cNvSpPr>
              <a:spLocks noChangeArrowheads="1"/>
            </p:cNvSpPr>
            <p:nvPr/>
          </p:nvSpPr>
          <p:spPr bwMode="auto">
            <a:xfrm>
              <a:off x="5153" y="2365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2535" name="AutoShape 52"/>
            <p:cNvSpPr>
              <a:spLocks noChangeArrowheads="1"/>
            </p:cNvSpPr>
            <p:nvPr/>
          </p:nvSpPr>
          <p:spPr bwMode="auto">
            <a:xfrm>
              <a:off x="4481" y="1933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2536" name="AutoShape 53"/>
            <p:cNvSpPr>
              <a:spLocks noChangeArrowheads="1"/>
            </p:cNvSpPr>
            <p:nvPr/>
          </p:nvSpPr>
          <p:spPr bwMode="auto">
            <a:xfrm>
              <a:off x="4913" y="1933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2537" name="AutoShape 54"/>
            <p:cNvSpPr>
              <a:spLocks noChangeArrowheads="1"/>
            </p:cNvSpPr>
            <p:nvPr/>
          </p:nvSpPr>
          <p:spPr bwMode="auto">
            <a:xfrm>
              <a:off x="4687" y="2367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92538" name="AutoShape 55"/>
            <p:cNvCxnSpPr>
              <a:cxnSpLocks noChangeShapeType="1"/>
              <a:stCxn id="192531" idx="7"/>
              <a:endCxn id="192537" idx="4"/>
            </p:cNvCxnSpPr>
            <p:nvPr/>
          </p:nvCxnSpPr>
          <p:spPr bwMode="auto">
            <a:xfrm flipV="1">
              <a:off x="4563" y="2463"/>
              <a:ext cx="172" cy="348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192539" name="AutoShape 56"/>
            <p:cNvCxnSpPr>
              <a:cxnSpLocks noChangeShapeType="1"/>
              <a:stCxn id="192532" idx="1"/>
              <a:endCxn id="192537" idx="4"/>
            </p:cNvCxnSpPr>
            <p:nvPr/>
          </p:nvCxnSpPr>
          <p:spPr bwMode="auto">
            <a:xfrm flipH="1" flipV="1">
              <a:off x="4735" y="2463"/>
              <a:ext cx="192" cy="348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192540" name="AutoShape 57"/>
            <p:cNvCxnSpPr>
              <a:cxnSpLocks noChangeShapeType="1"/>
              <a:stCxn id="192533" idx="6"/>
              <a:endCxn id="192537" idx="2"/>
            </p:cNvCxnSpPr>
            <p:nvPr/>
          </p:nvCxnSpPr>
          <p:spPr bwMode="auto">
            <a:xfrm>
              <a:off x="4337" y="2413"/>
              <a:ext cx="350" cy="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192541" name="AutoShape 58"/>
            <p:cNvCxnSpPr>
              <a:cxnSpLocks noChangeShapeType="1"/>
              <a:stCxn id="192537" idx="6"/>
              <a:endCxn id="192534" idx="2"/>
            </p:cNvCxnSpPr>
            <p:nvPr/>
          </p:nvCxnSpPr>
          <p:spPr bwMode="auto">
            <a:xfrm flipV="1">
              <a:off x="4783" y="2413"/>
              <a:ext cx="370" cy="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192542" name="AutoShape 59"/>
            <p:cNvCxnSpPr>
              <a:cxnSpLocks noChangeShapeType="1"/>
              <a:stCxn id="192537" idx="0"/>
              <a:endCxn id="192535" idx="5"/>
            </p:cNvCxnSpPr>
            <p:nvPr/>
          </p:nvCxnSpPr>
          <p:spPr bwMode="auto">
            <a:xfrm flipH="1" flipV="1">
              <a:off x="4563" y="2015"/>
              <a:ext cx="172" cy="35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192543" name="AutoShape 60"/>
            <p:cNvCxnSpPr>
              <a:cxnSpLocks noChangeShapeType="1"/>
              <a:stCxn id="192537" idx="0"/>
              <a:endCxn id="192536" idx="3"/>
            </p:cNvCxnSpPr>
            <p:nvPr/>
          </p:nvCxnSpPr>
          <p:spPr bwMode="auto">
            <a:xfrm flipV="1">
              <a:off x="4735" y="2015"/>
              <a:ext cx="192" cy="35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</p:grpSp>
      <p:sp>
        <p:nvSpPr>
          <p:cNvPr id="607293" name="Text Box 61"/>
          <p:cNvSpPr txBox="1">
            <a:spLocks noChangeArrowheads="1"/>
          </p:cNvSpPr>
          <p:nvPr/>
        </p:nvSpPr>
        <p:spPr bwMode="auto">
          <a:xfrm>
            <a:off x="468313" y="45085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just" eaLnBrk="0" hangingPunct="0">
              <a:spcBef>
                <a:spcPct val="30000"/>
              </a:spcBef>
            </a:pPr>
            <a:r>
              <a:rPr lang="en-US" altLang="zh-CN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(2)  </a:t>
            </a:r>
            <a:r>
              <a:rPr lang="en-US" altLang="zh-CN" i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K</a:t>
            </a:r>
            <a:r>
              <a:rPr lang="en-US" altLang="zh-CN" baseline="-250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3,2</a:t>
            </a:r>
            <a:endParaRPr lang="en-US" altLang="zh-CN" dirty="0">
              <a:solidFill>
                <a:srgbClr val="000000"/>
              </a:solidFill>
              <a:latin typeface="Arial" pitchFamily="34" charset="0"/>
              <a:ea typeface="宋体" pitchFamily="2" charset="-122"/>
              <a:sym typeface="Symbol" pitchFamily="18" charset="2"/>
            </a:endParaRPr>
          </a:p>
        </p:txBody>
      </p:sp>
      <p:grpSp>
        <p:nvGrpSpPr>
          <p:cNvPr id="3" name="Group 62"/>
          <p:cNvGrpSpPr>
            <a:grpSpLocks/>
          </p:cNvGrpSpPr>
          <p:nvPr/>
        </p:nvGrpSpPr>
        <p:grpSpPr bwMode="auto">
          <a:xfrm>
            <a:off x="2627313" y="4724400"/>
            <a:ext cx="2133600" cy="1219200"/>
            <a:chOff x="864" y="2126"/>
            <a:chExt cx="1344" cy="768"/>
          </a:xfrm>
        </p:grpSpPr>
        <p:sp>
          <p:nvSpPr>
            <p:cNvPr id="192520" name="AutoShape 63"/>
            <p:cNvSpPr>
              <a:spLocks noChangeArrowheads="1"/>
            </p:cNvSpPr>
            <p:nvPr/>
          </p:nvSpPr>
          <p:spPr bwMode="auto">
            <a:xfrm>
              <a:off x="1152" y="279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2521" name="AutoShape 64"/>
            <p:cNvSpPr>
              <a:spLocks noChangeArrowheads="1"/>
            </p:cNvSpPr>
            <p:nvPr/>
          </p:nvSpPr>
          <p:spPr bwMode="auto">
            <a:xfrm>
              <a:off x="1810" y="2784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2522" name="AutoShape 65"/>
            <p:cNvSpPr>
              <a:spLocks noChangeArrowheads="1"/>
            </p:cNvSpPr>
            <p:nvPr/>
          </p:nvSpPr>
          <p:spPr bwMode="auto">
            <a:xfrm>
              <a:off x="864" y="212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2523" name="AutoShape 66"/>
            <p:cNvSpPr>
              <a:spLocks noChangeArrowheads="1"/>
            </p:cNvSpPr>
            <p:nvPr/>
          </p:nvSpPr>
          <p:spPr bwMode="auto">
            <a:xfrm>
              <a:off x="2112" y="212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2524" name="AutoShape 67"/>
            <p:cNvSpPr>
              <a:spLocks noChangeArrowheads="1"/>
            </p:cNvSpPr>
            <p:nvPr/>
          </p:nvSpPr>
          <p:spPr bwMode="auto">
            <a:xfrm>
              <a:off x="1488" y="212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92525" name="AutoShape 68"/>
            <p:cNvCxnSpPr>
              <a:cxnSpLocks noChangeShapeType="1"/>
              <a:stCxn id="192522" idx="4"/>
              <a:endCxn id="192520" idx="1"/>
            </p:cNvCxnSpPr>
            <p:nvPr/>
          </p:nvCxnSpPr>
          <p:spPr bwMode="auto">
            <a:xfrm>
              <a:off x="912" y="2222"/>
              <a:ext cx="254" cy="59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192526" name="AutoShape 69"/>
            <p:cNvCxnSpPr>
              <a:cxnSpLocks noChangeShapeType="1"/>
              <a:stCxn id="192524" idx="3"/>
              <a:endCxn id="192520" idx="0"/>
            </p:cNvCxnSpPr>
            <p:nvPr/>
          </p:nvCxnSpPr>
          <p:spPr bwMode="auto">
            <a:xfrm flipH="1">
              <a:off x="1200" y="2208"/>
              <a:ext cx="302" cy="59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192527" name="AutoShape 70"/>
            <p:cNvCxnSpPr>
              <a:cxnSpLocks noChangeShapeType="1"/>
              <a:stCxn id="192521" idx="7"/>
              <a:endCxn id="192523" idx="4"/>
            </p:cNvCxnSpPr>
            <p:nvPr/>
          </p:nvCxnSpPr>
          <p:spPr bwMode="auto">
            <a:xfrm flipV="1">
              <a:off x="1892" y="2222"/>
              <a:ext cx="268" cy="57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192528" name="AutoShape 71"/>
            <p:cNvCxnSpPr>
              <a:cxnSpLocks noChangeShapeType="1"/>
              <a:stCxn id="192523" idx="3"/>
              <a:endCxn id="192520" idx="7"/>
            </p:cNvCxnSpPr>
            <p:nvPr/>
          </p:nvCxnSpPr>
          <p:spPr bwMode="auto">
            <a:xfrm flipH="1">
              <a:off x="1234" y="2208"/>
              <a:ext cx="892" cy="60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192529" name="AutoShape 72"/>
            <p:cNvCxnSpPr>
              <a:cxnSpLocks noChangeShapeType="1"/>
              <a:stCxn id="192522" idx="5"/>
              <a:endCxn id="192521" idx="1"/>
            </p:cNvCxnSpPr>
            <p:nvPr/>
          </p:nvCxnSpPr>
          <p:spPr bwMode="auto">
            <a:xfrm>
              <a:off x="946" y="2208"/>
              <a:ext cx="878" cy="59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  <p:cxnSp>
          <p:nvCxnSpPr>
            <p:cNvPr id="192530" name="AutoShape 73"/>
            <p:cNvCxnSpPr>
              <a:cxnSpLocks noChangeShapeType="1"/>
              <a:stCxn id="192524" idx="5"/>
              <a:endCxn id="192521" idx="0"/>
            </p:cNvCxnSpPr>
            <p:nvPr/>
          </p:nvCxnSpPr>
          <p:spPr bwMode="auto">
            <a:xfrm>
              <a:off x="1570" y="2208"/>
              <a:ext cx="288" cy="57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</p:spPr>
        </p:cxnSp>
      </p:grpSp>
      <p:sp>
        <p:nvSpPr>
          <p:cNvPr id="33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2">
                    <a:lumMod val="75000"/>
                  </a:schemeClr>
                </a:solidFill>
              </a:rPr>
              <a:t>几种特殊的图</a:t>
            </a:r>
          </a:p>
        </p:txBody>
      </p:sp>
    </p:spTree>
    <p:extLst>
      <p:ext uri="{BB962C8B-B14F-4D97-AF65-F5344CB8AC3E}">
        <p14:creationId xmlns:p14="http://schemas.microsoft.com/office/powerpoint/2010/main" val="261749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7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7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7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07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78" grpId="0" build="p" autoUpdateAnimBg="0"/>
      <p:bldP spid="607293" grpId="0" autoUpdateAnimBg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）有两个结点的图是不是一定为二分图？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不是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圆角矩形 14"/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77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914400" y="1236133"/>
            <a:ext cx="8102600" cy="1541992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）有三个结点和非空边集的简单图是不是二分图？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不是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圆角矩形 14"/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9324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3|3.4|0.4|0.2|0.2|0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8|1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这是非平面图，所以不可能在平面上不相交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1|0.9|2.|1.1|15.6|0.8|0.8|0.7|0.8|0.7|0.8|0.8|0.8|0.7|0.7|0.8|0.7|0.8|0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1|0.9|2.|1.1|15.6|0.8|0.8|0.7|0.8|0.7|0.8|0.8|0.8|0.7|0.7|0.8|0.7|0.8|0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3.0"/>
  <p:tag name="PROBLEMVOICEALLOWED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热">
  <a:themeElements>
    <a:clrScheme name="热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热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热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热">
  <a:themeElements>
    <a:clrScheme name="热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热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热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热">
  <a:themeElements>
    <a:clrScheme name="热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热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热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28147</TotalTime>
  <Words>6676</Words>
  <Application>Microsoft Office PowerPoint</Application>
  <PresentationFormat>全屏显示(4:3)</PresentationFormat>
  <Paragraphs>1142</Paragraphs>
  <Slides>103</Slides>
  <Notes>12</Notes>
  <HiddenSlides>4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103</vt:i4>
      </vt:variant>
    </vt:vector>
  </HeadingPairs>
  <TitlesOfParts>
    <vt:vector size="130" baseType="lpstr">
      <vt:lpstr>Arial Unicode MS</vt:lpstr>
      <vt:lpstr>Math B</vt:lpstr>
      <vt:lpstr>Microsoft Yahei</vt:lpstr>
      <vt:lpstr>Microsoft YaHei UI</vt:lpstr>
      <vt:lpstr>Monotype Sorts</vt:lpstr>
      <vt:lpstr>MS Mincho</vt:lpstr>
      <vt:lpstr>MS PGothic</vt:lpstr>
      <vt:lpstr>黑体</vt:lpstr>
      <vt:lpstr>华文行楷</vt:lpstr>
      <vt:lpstr>华文细黑</vt:lpstr>
      <vt:lpstr>楷体_GB2312</vt:lpstr>
      <vt:lpstr>宋体</vt:lpstr>
      <vt:lpstr>微软雅黑</vt:lpstr>
      <vt:lpstr>Arial</vt:lpstr>
      <vt:lpstr>Calibri</vt:lpstr>
      <vt:lpstr>Edwardian Script ITC</vt:lpstr>
      <vt:lpstr>Garamond</vt:lpstr>
      <vt:lpstr>MT Extra</vt:lpstr>
      <vt:lpstr>Symbol</vt:lpstr>
      <vt:lpstr>Times</vt:lpstr>
      <vt:lpstr>Times New Roman</vt:lpstr>
      <vt:lpstr>Wingdings</vt:lpstr>
      <vt:lpstr>热</vt:lpstr>
      <vt:lpstr>1_热</vt:lpstr>
      <vt:lpstr>2_热</vt:lpstr>
      <vt:lpstr>公式</vt:lpstr>
      <vt:lpstr>Equation</vt:lpstr>
      <vt:lpstr>PowerPoint 演示文稿</vt:lpstr>
      <vt:lpstr>课程基本信息</vt:lpstr>
      <vt:lpstr>为什么要学习离散数学II</vt:lpstr>
      <vt:lpstr>为什么要学习离散数学II</vt:lpstr>
      <vt:lpstr>图论部分的定位</vt:lpstr>
      <vt:lpstr>课程基本信息</vt:lpstr>
      <vt:lpstr>课程内容</vt:lpstr>
      <vt:lpstr>图论内容</vt:lpstr>
      <vt:lpstr>考核与计分方案</vt:lpstr>
      <vt:lpstr>助教信息</vt:lpstr>
      <vt:lpstr>第一章  图的基本概念</vt:lpstr>
      <vt:lpstr>第一章  图的基本概念</vt:lpstr>
      <vt:lpstr>图论的创立</vt:lpstr>
      <vt:lpstr>图论的创立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第一章  图的基本概念</vt:lpstr>
      <vt:lpstr>PowerPoint 演示文稿</vt:lpstr>
      <vt:lpstr>PowerPoint 演示文稿</vt:lpstr>
      <vt:lpstr>PowerPoint 演示文稿</vt:lpstr>
      <vt:lpstr>PowerPoint 演示文稿</vt:lpstr>
      <vt:lpstr>图的基本概念</vt:lpstr>
      <vt:lpstr>图的基本概念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Segmentation</vt:lpstr>
      <vt:lpstr>Matting</vt:lpstr>
      <vt:lpstr>PowerPoint 演示文稿</vt:lpstr>
      <vt:lpstr>研究背景</vt:lpstr>
      <vt:lpstr>PowerPoint 演示文稿</vt:lpstr>
      <vt:lpstr>应用领域3：机器学习</vt:lpstr>
      <vt:lpstr>卷积神经网络</vt:lpstr>
      <vt:lpstr>深度玻尔兹曼机</vt:lpstr>
      <vt:lpstr>GNN</vt:lpstr>
      <vt:lpstr>PowerPoint 演示文稿</vt:lpstr>
      <vt:lpstr>第一章  图的基本概念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第一章  图的基本概念</vt:lpstr>
      <vt:lpstr>PowerPoint 演示文稿</vt:lpstr>
      <vt:lpstr>图论基本定理——握手定理 </vt:lpstr>
      <vt:lpstr>图论基本定理——握手定理推论 </vt:lpstr>
      <vt:lpstr>握手定理</vt:lpstr>
      <vt:lpstr>握手定理</vt:lpstr>
      <vt:lpstr>PowerPoint 演示文稿</vt:lpstr>
      <vt:lpstr>几种特殊的图</vt:lpstr>
      <vt:lpstr>几种特殊的图</vt:lpstr>
      <vt:lpstr>几种特殊的图</vt:lpstr>
      <vt:lpstr>几种特殊的图</vt:lpstr>
      <vt:lpstr>几种特殊的图</vt:lpstr>
      <vt:lpstr>几种特殊的图</vt:lpstr>
      <vt:lpstr>PowerPoint 演示文稿</vt:lpstr>
      <vt:lpstr>几种特殊的图</vt:lpstr>
      <vt:lpstr>几种特殊的图</vt:lpstr>
      <vt:lpstr>PowerPoint 演示文稿</vt:lpstr>
      <vt:lpstr>PowerPoint 演示文稿</vt:lpstr>
      <vt:lpstr>PowerPoint 演示文稿</vt:lpstr>
      <vt:lpstr>几种特殊的图</vt:lpstr>
      <vt:lpstr>本堂课小结</vt:lpstr>
      <vt:lpstr>PowerPoint 演示文稿</vt:lpstr>
    </vt:vector>
  </TitlesOfParts>
  <Company>清华大学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陈莉</dc:creator>
  <cp:lastModifiedBy>ChenLi</cp:lastModifiedBy>
  <cp:revision>2527</cp:revision>
  <dcterms:created xsi:type="dcterms:W3CDTF">2003-02-06T01:36:08Z</dcterms:created>
  <dcterms:modified xsi:type="dcterms:W3CDTF">2021-02-23T05:47:58Z</dcterms:modified>
</cp:coreProperties>
</file>